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79" r:id="rId3"/>
    <p:sldMasterId id="2147483703" r:id="rId4"/>
  </p:sldMasterIdLst>
  <p:sldIdLst>
    <p:sldId id="256" r:id="rId5"/>
    <p:sldId id="479" r:id="rId6"/>
    <p:sldId id="469" r:id="rId7"/>
    <p:sldId id="258" r:id="rId8"/>
    <p:sldId id="263" r:id="rId9"/>
    <p:sldId id="264" r:id="rId10"/>
    <p:sldId id="260" r:id="rId11"/>
    <p:sldId id="267" r:id="rId12"/>
    <p:sldId id="495" r:id="rId13"/>
    <p:sldId id="295" r:id="rId14"/>
    <p:sldId id="292" r:id="rId15"/>
    <p:sldId id="442" r:id="rId16"/>
    <p:sldId id="456" r:id="rId17"/>
    <p:sldId id="468" r:id="rId18"/>
    <p:sldId id="457" r:id="rId19"/>
    <p:sldId id="480" r:id="rId20"/>
    <p:sldId id="461" r:id="rId21"/>
    <p:sldId id="492" r:id="rId22"/>
    <p:sldId id="493" r:id="rId23"/>
    <p:sldId id="464" r:id="rId24"/>
    <p:sldId id="481" r:id="rId25"/>
    <p:sldId id="297" r:id="rId26"/>
    <p:sldId id="485" r:id="rId27"/>
    <p:sldId id="447" r:id="rId28"/>
    <p:sldId id="448" r:id="rId29"/>
    <p:sldId id="449" r:id="rId30"/>
    <p:sldId id="450" r:id="rId31"/>
    <p:sldId id="451" r:id="rId32"/>
    <p:sldId id="484" r:id="rId33"/>
    <p:sldId id="317" r:id="rId34"/>
    <p:sldId id="300" r:id="rId35"/>
    <p:sldId id="303" r:id="rId36"/>
    <p:sldId id="304" r:id="rId37"/>
    <p:sldId id="309" r:id="rId38"/>
    <p:sldId id="487" r:id="rId39"/>
    <p:sldId id="318" r:id="rId40"/>
    <p:sldId id="470" r:id="rId41"/>
    <p:sldId id="471" r:id="rId42"/>
    <p:sldId id="472" r:id="rId43"/>
    <p:sldId id="473" r:id="rId44"/>
    <p:sldId id="323" r:id="rId45"/>
    <p:sldId id="325" r:id="rId46"/>
    <p:sldId id="327" r:id="rId47"/>
    <p:sldId id="329" r:id="rId48"/>
    <p:sldId id="477" r:id="rId49"/>
    <p:sldId id="475" r:id="rId50"/>
    <p:sldId id="476" r:id="rId51"/>
    <p:sldId id="478" r:id="rId52"/>
    <p:sldId id="341" r:id="rId53"/>
    <p:sldId id="337" r:id="rId54"/>
    <p:sldId id="336" r:id="rId55"/>
    <p:sldId id="339" r:id="rId56"/>
    <p:sldId id="338" r:id="rId57"/>
    <p:sldId id="445" r:id="rId58"/>
    <p:sldId id="340" r:id="rId59"/>
    <p:sldId id="491" r:id="rId60"/>
    <p:sldId id="363" r:id="rId61"/>
    <p:sldId id="361" r:id="rId62"/>
    <p:sldId id="367" r:id="rId63"/>
    <p:sldId id="368" r:id="rId64"/>
    <p:sldId id="371" r:id="rId65"/>
    <p:sldId id="391" r:id="rId66"/>
    <p:sldId id="389" r:id="rId67"/>
    <p:sldId id="392" r:id="rId68"/>
    <p:sldId id="394" r:id="rId69"/>
    <p:sldId id="395" r:id="rId70"/>
    <p:sldId id="390" r:id="rId71"/>
    <p:sldId id="396" r:id="rId72"/>
    <p:sldId id="397" r:id="rId73"/>
    <p:sldId id="374" r:id="rId74"/>
    <p:sldId id="398" r:id="rId75"/>
    <p:sldId id="399" r:id="rId76"/>
    <p:sldId id="400" r:id="rId77"/>
    <p:sldId id="401" r:id="rId78"/>
    <p:sldId id="402" r:id="rId79"/>
    <p:sldId id="403" r:id="rId80"/>
    <p:sldId id="404" r:id="rId81"/>
    <p:sldId id="405" r:id="rId82"/>
    <p:sldId id="407" r:id="rId83"/>
    <p:sldId id="408" r:id="rId84"/>
    <p:sldId id="410" r:id="rId85"/>
    <p:sldId id="411" r:id="rId86"/>
    <p:sldId id="412" r:id="rId87"/>
    <p:sldId id="413" r:id="rId88"/>
    <p:sldId id="414" r:id="rId89"/>
    <p:sldId id="494" r:id="rId90"/>
    <p:sldId id="415" r:id="rId91"/>
    <p:sldId id="419" r:id="rId92"/>
    <p:sldId id="421" r:id="rId93"/>
    <p:sldId id="422" r:id="rId94"/>
    <p:sldId id="423" r:id="rId95"/>
    <p:sldId id="425" r:id="rId96"/>
    <p:sldId id="429" r:id="rId97"/>
    <p:sldId id="359" r:id="rId98"/>
    <p:sldId id="352" r:id="rId99"/>
    <p:sldId id="353" r:id="rId100"/>
    <p:sldId id="354" r:id="rId101"/>
    <p:sldId id="355" r:id="rId102"/>
    <p:sldId id="356" r:id="rId103"/>
    <p:sldId id="357" r:id="rId104"/>
    <p:sldId id="358" r:id="rId105"/>
    <p:sldId id="446" r:id="rId106"/>
    <p:sldId id="437" r:id="rId107"/>
    <p:sldId id="431" r:id="rId108"/>
    <p:sldId id="433" r:id="rId109"/>
    <p:sldId id="434" r:id="rId110"/>
    <p:sldId id="435" r:id="rId111"/>
    <p:sldId id="436" r:id="rId112"/>
    <p:sldId id="482" r:id="rId1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00CC99"/>
    <a:srgbClr val="FFFF66"/>
    <a:srgbClr val="FF9933"/>
    <a:srgbClr val="9933FF"/>
    <a:srgbClr val="00CC66"/>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p:cViewPr varScale="1">
        <p:scale>
          <a:sx n="76" d="100"/>
          <a:sy n="76" d="100"/>
        </p:scale>
        <p:origin x="126" y="6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ableStyles" Target="tableStyle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diagrams/_rels/data2.xml.rels><?xml version="1.0" encoding="UTF-8" standalone="yes"?>
<Relationships xmlns="http://schemas.openxmlformats.org/package/2006/relationships"><Relationship Id="rId1" Type="http://schemas.openxmlformats.org/officeDocument/2006/relationships/image" Target="../media/image111.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C56EAC-279D-4002-A645-F8D32F84348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32E07878-D8B8-4FEB-944E-A35398326DDD}">
      <dgm:prSet phldrT="[Text]"/>
      <dgm:spPr>
        <a:xfrm>
          <a:off x="321635" y="211387"/>
          <a:ext cx="4708849"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ln>
        <a:effectLst/>
      </dgm:spPr>
      <dgm:t>
        <a:bodyPr/>
        <a:lstStyle/>
        <a:p>
          <a:pPr>
            <a:buNone/>
          </a:pPr>
          <a:r>
            <a:rPr kumimoji="0" lang="en-US" altLang="en-US" b="0" i="0" u="none" strike="noStrike" cap="none" normalizeH="0" baseline="0" dirty="0">
              <a:ln>
                <a:noFill/>
              </a:ln>
              <a:solidFill>
                <a:sysClr val="window" lastClr="FFFFFF"/>
              </a:solidFill>
              <a:effectLst/>
              <a:latin typeface="Arial" charset="0"/>
              <a:ea typeface="+mn-ea"/>
              <a:cs typeface="+mn-cs"/>
            </a:rPr>
            <a:t>My ideas</a:t>
          </a:r>
          <a:endParaRPr lang="en-US" dirty="0">
            <a:solidFill>
              <a:sysClr val="window" lastClr="FFFFFF"/>
            </a:solidFill>
            <a:latin typeface="Times New Roman"/>
            <a:ea typeface="+mn-ea"/>
            <a:cs typeface="+mn-cs"/>
          </a:endParaRPr>
        </a:p>
      </dgm:t>
    </dgm:pt>
    <dgm:pt modelId="{DA0C82C8-262E-4960-AD62-6E4D54B8AF10}" type="parTrans" cxnId="{E22CCBFB-FE14-4F35-A7DE-50F788BE63FB}">
      <dgm:prSet/>
      <dgm:spPr/>
      <dgm:t>
        <a:bodyPr/>
        <a:lstStyle/>
        <a:p>
          <a:endParaRPr lang="en-US"/>
        </a:p>
      </dgm:t>
    </dgm:pt>
    <dgm:pt modelId="{268F689C-33D7-4A19-85A6-B975FFC1FD70}" type="sibTrans" cxnId="{E22CCBFB-FE14-4F35-A7DE-50F788BE63FB}">
      <dgm:prSet/>
      <dgm:spPr>
        <a:xfrm>
          <a:off x="-3824181" y="-587324"/>
          <a:ext cx="4557928" cy="4557928"/>
        </a:xfrm>
        <a:prstGeom prst="blockArc">
          <a:avLst>
            <a:gd name="adj1" fmla="val 18900000"/>
            <a:gd name="adj2" fmla="val 2700000"/>
            <a:gd name="adj3" fmla="val 474"/>
          </a:avLst>
        </a:prstGeom>
        <a:noFill/>
        <a:ln w="22225" cap="flat" cmpd="sng" algn="ctr">
          <a:solidFill>
            <a:srgbClr val="AD0101">
              <a:shade val="60000"/>
              <a:hueOff val="0"/>
              <a:satOff val="0"/>
              <a:lumOff val="0"/>
              <a:alphaOff val="0"/>
            </a:srgbClr>
          </a:solidFill>
          <a:prstDash val="solid"/>
        </a:ln>
        <a:effectLst/>
      </dgm:spPr>
      <dgm:t>
        <a:bodyPr/>
        <a:lstStyle/>
        <a:p>
          <a:endParaRPr lang="en-US"/>
        </a:p>
      </dgm:t>
    </dgm:pt>
    <dgm:pt modelId="{82C1A7CF-3601-44ED-83E1-E659D6079709}">
      <dgm:prSet phldrT="[Text]"/>
      <dgm:spPr>
        <a:xfrm>
          <a:off x="624777" y="845752"/>
          <a:ext cx="4405707"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ln>
        <a:effectLst/>
      </dgm:spPr>
      <dgm:t>
        <a:bodyPr/>
        <a:lstStyle/>
        <a:p>
          <a:pPr>
            <a:buNone/>
          </a:pPr>
          <a:r>
            <a:rPr kumimoji="0" lang="en-US" altLang="en-US" b="0" i="0" u="none" strike="noStrike" cap="none" normalizeH="0" baseline="0" dirty="0">
              <a:ln>
                <a:noFill/>
              </a:ln>
              <a:solidFill>
                <a:sysClr val="window" lastClr="FFFFFF"/>
              </a:solidFill>
              <a:effectLst/>
              <a:latin typeface="Arial" charset="0"/>
              <a:ea typeface="+mn-ea"/>
              <a:cs typeface="+mn-cs"/>
            </a:rPr>
            <a:t>My opinions</a:t>
          </a:r>
          <a:endParaRPr lang="en-US" dirty="0">
            <a:solidFill>
              <a:sysClr val="window" lastClr="FFFFFF"/>
            </a:solidFill>
            <a:latin typeface="Times New Roman"/>
            <a:ea typeface="+mn-ea"/>
            <a:cs typeface="+mn-cs"/>
          </a:endParaRPr>
        </a:p>
      </dgm:t>
    </dgm:pt>
    <dgm:pt modelId="{997A895C-C682-40EC-BA0A-834A171394E1}" type="parTrans" cxnId="{1EE906BF-A657-48ED-BBA1-44708A28B040}">
      <dgm:prSet/>
      <dgm:spPr/>
      <dgm:t>
        <a:bodyPr/>
        <a:lstStyle/>
        <a:p>
          <a:endParaRPr lang="en-US"/>
        </a:p>
      </dgm:t>
    </dgm:pt>
    <dgm:pt modelId="{AF168725-C8A1-4669-84CE-B1F0DBD69150}" type="sibTrans" cxnId="{1EE906BF-A657-48ED-BBA1-44708A28B040}">
      <dgm:prSet/>
      <dgm:spPr/>
      <dgm:t>
        <a:bodyPr/>
        <a:lstStyle/>
        <a:p>
          <a:endParaRPr lang="en-US"/>
        </a:p>
      </dgm:t>
    </dgm:pt>
    <dgm:pt modelId="{54F037E7-4352-4449-8F50-72C4CE5077B2}">
      <dgm:prSet phldrT="[Text]"/>
      <dgm:spPr>
        <a:xfrm>
          <a:off x="717817" y="1480117"/>
          <a:ext cx="4312667"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ln>
        <a:effectLst/>
      </dgm:spPr>
      <dgm:t>
        <a:bodyPr/>
        <a:lstStyle/>
        <a:p>
          <a:pPr>
            <a:buNone/>
          </a:pPr>
          <a:r>
            <a:rPr kumimoji="0" lang="en-US" altLang="en-US" b="0" i="0" u="none" strike="noStrike" cap="none" normalizeH="0" baseline="0" dirty="0">
              <a:ln>
                <a:noFill/>
              </a:ln>
              <a:solidFill>
                <a:sysClr val="window" lastClr="FFFFFF"/>
              </a:solidFill>
              <a:effectLst/>
              <a:latin typeface="Arial" charset="0"/>
              <a:ea typeface="+mn-ea"/>
              <a:cs typeface="+mn-cs"/>
            </a:rPr>
            <a:t>My background</a:t>
          </a:r>
          <a:endParaRPr lang="en-US" dirty="0">
            <a:solidFill>
              <a:sysClr val="window" lastClr="FFFFFF"/>
            </a:solidFill>
            <a:latin typeface="Times New Roman"/>
            <a:ea typeface="+mn-ea"/>
            <a:cs typeface="+mn-cs"/>
          </a:endParaRPr>
        </a:p>
      </dgm:t>
    </dgm:pt>
    <dgm:pt modelId="{BA7D3DAE-55A7-4B9F-BB0E-B1380F030EAC}" type="parTrans" cxnId="{81C884B2-D15D-45F7-88DE-7FB8992BA816}">
      <dgm:prSet/>
      <dgm:spPr/>
      <dgm:t>
        <a:bodyPr/>
        <a:lstStyle/>
        <a:p>
          <a:endParaRPr lang="en-US"/>
        </a:p>
      </dgm:t>
    </dgm:pt>
    <dgm:pt modelId="{0ACF5BA7-518A-4BC2-B36A-22045E61F03A}" type="sibTrans" cxnId="{81C884B2-D15D-45F7-88DE-7FB8992BA816}">
      <dgm:prSet/>
      <dgm:spPr/>
      <dgm:t>
        <a:bodyPr/>
        <a:lstStyle/>
        <a:p>
          <a:endParaRPr lang="en-US"/>
        </a:p>
      </dgm:t>
    </dgm:pt>
    <dgm:pt modelId="{CD4A60A1-7FFB-4F99-BD73-096075CF3DA7}">
      <dgm:prSet phldrT="[Text]"/>
      <dgm:spPr>
        <a:xfrm>
          <a:off x="624777" y="2114482"/>
          <a:ext cx="4405707"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ln>
        <a:effectLst/>
      </dgm:spPr>
      <dgm:t>
        <a:bodyPr/>
        <a:lstStyle/>
        <a:p>
          <a:pPr>
            <a:buNone/>
          </a:pPr>
          <a:r>
            <a:rPr kumimoji="0" lang="en-US" altLang="en-US" b="0" i="0" u="none" strike="noStrike" cap="none" normalizeH="0" baseline="0" dirty="0">
              <a:ln>
                <a:noFill/>
              </a:ln>
              <a:solidFill>
                <a:sysClr val="window" lastClr="FFFFFF"/>
              </a:solidFill>
              <a:effectLst/>
              <a:latin typeface="Arial" charset="0"/>
              <a:ea typeface="+mn-ea"/>
              <a:cs typeface="+mn-cs"/>
            </a:rPr>
            <a:t>My personality</a:t>
          </a:r>
          <a:endParaRPr lang="en-US" dirty="0">
            <a:solidFill>
              <a:sysClr val="window" lastClr="FFFFFF"/>
            </a:solidFill>
            <a:latin typeface="Times New Roman"/>
            <a:ea typeface="+mn-ea"/>
            <a:cs typeface="+mn-cs"/>
          </a:endParaRPr>
        </a:p>
      </dgm:t>
    </dgm:pt>
    <dgm:pt modelId="{9C4B1C4E-733D-4DF4-B827-ECD94EF05060}" type="parTrans" cxnId="{0BB45CE2-F080-4195-8029-973F7E517217}">
      <dgm:prSet/>
      <dgm:spPr/>
      <dgm:t>
        <a:bodyPr/>
        <a:lstStyle/>
        <a:p>
          <a:endParaRPr lang="en-US"/>
        </a:p>
      </dgm:t>
    </dgm:pt>
    <dgm:pt modelId="{2C46B478-273A-4794-B106-3A66B807AB7E}" type="sibTrans" cxnId="{0BB45CE2-F080-4195-8029-973F7E517217}">
      <dgm:prSet/>
      <dgm:spPr/>
      <dgm:t>
        <a:bodyPr/>
        <a:lstStyle/>
        <a:p>
          <a:endParaRPr lang="en-US"/>
        </a:p>
      </dgm:t>
    </dgm:pt>
    <dgm:pt modelId="{5EBFBCE6-6846-410B-AE6A-5322E2F06668}">
      <dgm:prSet phldrT="[Text]"/>
      <dgm:spPr>
        <a:xfrm>
          <a:off x="321635" y="2748847"/>
          <a:ext cx="4708849"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ln>
        <a:effectLst/>
      </dgm:spPr>
      <dgm:t>
        <a:bodyPr/>
        <a:lstStyle/>
        <a:p>
          <a:pPr>
            <a:buNone/>
          </a:pPr>
          <a:r>
            <a:rPr kumimoji="0" lang="en-US" altLang="en-US" b="0" i="0" u="none" strike="noStrike" cap="none" normalizeH="0" baseline="0" dirty="0">
              <a:ln>
                <a:noFill/>
              </a:ln>
              <a:solidFill>
                <a:sysClr val="window" lastClr="FFFFFF"/>
              </a:solidFill>
              <a:effectLst/>
              <a:latin typeface="Arial" charset="0"/>
              <a:ea typeface="+mn-ea"/>
              <a:cs typeface="+mn-cs"/>
            </a:rPr>
            <a:t>My uniqueness</a:t>
          </a:r>
          <a:endParaRPr lang="en-US" dirty="0">
            <a:solidFill>
              <a:sysClr val="window" lastClr="FFFFFF"/>
            </a:solidFill>
            <a:latin typeface="Times New Roman"/>
            <a:ea typeface="+mn-ea"/>
            <a:cs typeface="+mn-cs"/>
          </a:endParaRPr>
        </a:p>
      </dgm:t>
    </dgm:pt>
    <dgm:pt modelId="{FDDD98FC-4505-4D22-B5A9-606E5F4C2286}" type="parTrans" cxnId="{C60B8F76-A628-4160-A9C4-ACB65727A0C6}">
      <dgm:prSet/>
      <dgm:spPr/>
      <dgm:t>
        <a:bodyPr/>
        <a:lstStyle/>
        <a:p>
          <a:endParaRPr lang="en-US"/>
        </a:p>
      </dgm:t>
    </dgm:pt>
    <dgm:pt modelId="{670EA0F8-5E64-4D71-8126-2B44B547FBCB}" type="sibTrans" cxnId="{C60B8F76-A628-4160-A9C4-ACB65727A0C6}">
      <dgm:prSet/>
      <dgm:spPr/>
      <dgm:t>
        <a:bodyPr/>
        <a:lstStyle/>
        <a:p>
          <a:endParaRPr lang="en-US"/>
        </a:p>
      </dgm:t>
    </dgm:pt>
    <dgm:pt modelId="{C1194B26-739C-4610-992A-A01DA03805BC}" type="pres">
      <dgm:prSet presAssocID="{47C56EAC-279D-4002-A645-F8D32F84348C}" presName="Name0" presStyleCnt="0">
        <dgm:presLayoutVars>
          <dgm:chMax val="7"/>
          <dgm:chPref val="7"/>
          <dgm:dir/>
        </dgm:presLayoutVars>
      </dgm:prSet>
      <dgm:spPr/>
    </dgm:pt>
    <dgm:pt modelId="{8AADAB40-7061-4D58-992D-FF87A06588D0}" type="pres">
      <dgm:prSet presAssocID="{47C56EAC-279D-4002-A645-F8D32F84348C}" presName="Name1" presStyleCnt="0"/>
      <dgm:spPr/>
    </dgm:pt>
    <dgm:pt modelId="{BFD2D662-4F6B-4B19-8B51-63CF2E220728}" type="pres">
      <dgm:prSet presAssocID="{47C56EAC-279D-4002-A645-F8D32F84348C}" presName="cycle" presStyleCnt="0"/>
      <dgm:spPr/>
    </dgm:pt>
    <dgm:pt modelId="{B39DECE9-AF2E-4C26-8442-C1DE81C1F6FF}" type="pres">
      <dgm:prSet presAssocID="{47C56EAC-279D-4002-A645-F8D32F84348C}" presName="srcNode" presStyleLbl="node1" presStyleIdx="0" presStyleCnt="5"/>
      <dgm:spPr/>
    </dgm:pt>
    <dgm:pt modelId="{53B7F60F-217B-46D2-BDB3-B55592B857D4}" type="pres">
      <dgm:prSet presAssocID="{47C56EAC-279D-4002-A645-F8D32F84348C}" presName="conn" presStyleLbl="parChTrans1D2" presStyleIdx="0" presStyleCnt="1"/>
      <dgm:spPr/>
    </dgm:pt>
    <dgm:pt modelId="{322C3B95-74B1-40EF-AF28-A54B0F295404}" type="pres">
      <dgm:prSet presAssocID="{47C56EAC-279D-4002-A645-F8D32F84348C}" presName="extraNode" presStyleLbl="node1" presStyleIdx="0" presStyleCnt="5"/>
      <dgm:spPr/>
    </dgm:pt>
    <dgm:pt modelId="{2360B45F-4D45-47BD-8946-2C9E25D685CD}" type="pres">
      <dgm:prSet presAssocID="{47C56EAC-279D-4002-A645-F8D32F84348C}" presName="dstNode" presStyleLbl="node1" presStyleIdx="0" presStyleCnt="5"/>
      <dgm:spPr/>
    </dgm:pt>
    <dgm:pt modelId="{01F2EF4C-CC96-4E73-9378-69D4CEA7C31F}" type="pres">
      <dgm:prSet presAssocID="{32E07878-D8B8-4FEB-944E-A35398326DDD}" presName="text_1" presStyleLbl="node1" presStyleIdx="0" presStyleCnt="5">
        <dgm:presLayoutVars>
          <dgm:bulletEnabled val="1"/>
        </dgm:presLayoutVars>
      </dgm:prSet>
      <dgm:spPr/>
    </dgm:pt>
    <dgm:pt modelId="{85DC4EBD-F59A-4C3A-AA66-DFE50AE18CE6}" type="pres">
      <dgm:prSet presAssocID="{32E07878-D8B8-4FEB-944E-A35398326DDD}" presName="accent_1" presStyleCnt="0"/>
      <dgm:spPr/>
    </dgm:pt>
    <dgm:pt modelId="{B6033166-1880-4A58-B225-6D53786F48E4}" type="pres">
      <dgm:prSet presAssocID="{32E07878-D8B8-4FEB-944E-A35398326DDD}" presName="accentRepeatNode" presStyleLbl="solidFgAcc1" presStyleIdx="0" presStyleCnt="5"/>
      <dgm:spPr>
        <a:xfrm>
          <a:off x="57232" y="158506"/>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ln>
        <a:effectLst/>
      </dgm:spPr>
    </dgm:pt>
    <dgm:pt modelId="{D17F4510-731B-4BC3-8197-65D5579B9D12}" type="pres">
      <dgm:prSet presAssocID="{82C1A7CF-3601-44ED-83E1-E659D6079709}" presName="text_2" presStyleLbl="node1" presStyleIdx="1" presStyleCnt="5">
        <dgm:presLayoutVars>
          <dgm:bulletEnabled val="1"/>
        </dgm:presLayoutVars>
      </dgm:prSet>
      <dgm:spPr/>
    </dgm:pt>
    <dgm:pt modelId="{026DAAF2-CCED-4474-A98B-18B3FF51E7BF}" type="pres">
      <dgm:prSet presAssocID="{82C1A7CF-3601-44ED-83E1-E659D6079709}" presName="accent_2" presStyleCnt="0"/>
      <dgm:spPr/>
    </dgm:pt>
    <dgm:pt modelId="{20E89934-40E8-45F0-A3D2-22702D49D3EE}" type="pres">
      <dgm:prSet presAssocID="{82C1A7CF-3601-44ED-83E1-E659D6079709}" presName="accentRepeatNode" presStyleLbl="solidFgAcc1" presStyleIdx="1" presStyleCnt="5"/>
      <dgm:spPr>
        <a:xfrm>
          <a:off x="360374" y="792871"/>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ln>
        <a:effectLst/>
      </dgm:spPr>
    </dgm:pt>
    <dgm:pt modelId="{81592AF6-19D8-402E-B35E-DF971CAB025E}" type="pres">
      <dgm:prSet presAssocID="{54F037E7-4352-4449-8F50-72C4CE5077B2}" presName="text_3" presStyleLbl="node1" presStyleIdx="2" presStyleCnt="5">
        <dgm:presLayoutVars>
          <dgm:bulletEnabled val="1"/>
        </dgm:presLayoutVars>
      </dgm:prSet>
      <dgm:spPr/>
    </dgm:pt>
    <dgm:pt modelId="{37B0B39A-008D-4F7C-B2D9-4929B039E863}" type="pres">
      <dgm:prSet presAssocID="{54F037E7-4352-4449-8F50-72C4CE5077B2}" presName="accent_3" presStyleCnt="0"/>
      <dgm:spPr/>
    </dgm:pt>
    <dgm:pt modelId="{AE86443A-93FA-4B7A-AF57-DD9BD09689CC}" type="pres">
      <dgm:prSet presAssocID="{54F037E7-4352-4449-8F50-72C4CE5077B2}" presName="accentRepeatNode" presStyleLbl="solidFgAcc1" presStyleIdx="2" presStyleCnt="5"/>
      <dgm:spPr>
        <a:xfrm>
          <a:off x="453414" y="1427236"/>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ln>
        <a:effectLst/>
      </dgm:spPr>
    </dgm:pt>
    <dgm:pt modelId="{91A7738C-79CB-4AD0-8306-50E5618E6D4A}" type="pres">
      <dgm:prSet presAssocID="{CD4A60A1-7FFB-4F99-BD73-096075CF3DA7}" presName="text_4" presStyleLbl="node1" presStyleIdx="3" presStyleCnt="5">
        <dgm:presLayoutVars>
          <dgm:bulletEnabled val="1"/>
        </dgm:presLayoutVars>
      </dgm:prSet>
      <dgm:spPr/>
    </dgm:pt>
    <dgm:pt modelId="{0AF815D0-5F08-4281-BD9E-ADC787C9D9BD}" type="pres">
      <dgm:prSet presAssocID="{CD4A60A1-7FFB-4F99-BD73-096075CF3DA7}" presName="accent_4" presStyleCnt="0"/>
      <dgm:spPr/>
    </dgm:pt>
    <dgm:pt modelId="{FFFFFB86-40D8-4F4F-A486-AD285823CC16}" type="pres">
      <dgm:prSet presAssocID="{CD4A60A1-7FFB-4F99-BD73-096075CF3DA7}" presName="accentRepeatNode" presStyleLbl="solidFgAcc1" presStyleIdx="3" presStyleCnt="5"/>
      <dgm:spPr>
        <a:xfrm>
          <a:off x="360374" y="2061601"/>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ln>
        <a:effectLst/>
      </dgm:spPr>
    </dgm:pt>
    <dgm:pt modelId="{6B096F4B-9073-42CE-B8F8-680147148E0D}" type="pres">
      <dgm:prSet presAssocID="{5EBFBCE6-6846-410B-AE6A-5322E2F06668}" presName="text_5" presStyleLbl="node1" presStyleIdx="4" presStyleCnt="5">
        <dgm:presLayoutVars>
          <dgm:bulletEnabled val="1"/>
        </dgm:presLayoutVars>
      </dgm:prSet>
      <dgm:spPr/>
    </dgm:pt>
    <dgm:pt modelId="{A0CA4148-DB3D-47D5-9589-7FF1BF98137B}" type="pres">
      <dgm:prSet presAssocID="{5EBFBCE6-6846-410B-AE6A-5322E2F06668}" presName="accent_5" presStyleCnt="0"/>
      <dgm:spPr/>
    </dgm:pt>
    <dgm:pt modelId="{C5EF58F3-2207-4DA4-91EB-428D117C8098}" type="pres">
      <dgm:prSet presAssocID="{5EBFBCE6-6846-410B-AE6A-5322E2F06668}" presName="accentRepeatNode" presStyleLbl="solidFgAcc1" presStyleIdx="4" presStyleCnt="5"/>
      <dgm:spPr>
        <a:xfrm>
          <a:off x="57232" y="2695966"/>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ln>
        <a:effectLst/>
      </dgm:spPr>
    </dgm:pt>
  </dgm:ptLst>
  <dgm:cxnLst>
    <dgm:cxn modelId="{D7A01810-01FB-4BE4-9171-39FA0FE4843B}" type="presOf" srcId="{82C1A7CF-3601-44ED-83E1-E659D6079709}" destId="{D17F4510-731B-4BC3-8197-65D5579B9D12}" srcOrd="0" destOrd="0" presId="urn:microsoft.com/office/officeart/2008/layout/VerticalCurvedList"/>
    <dgm:cxn modelId="{A2217C1A-2A7C-4CD0-8934-29F60CC63F90}" type="presOf" srcId="{32E07878-D8B8-4FEB-944E-A35398326DDD}" destId="{01F2EF4C-CC96-4E73-9378-69D4CEA7C31F}" srcOrd="0" destOrd="0" presId="urn:microsoft.com/office/officeart/2008/layout/VerticalCurvedList"/>
    <dgm:cxn modelId="{5EF6A029-6C1F-46A9-A8AA-29FEDDE30538}" type="presOf" srcId="{47C56EAC-279D-4002-A645-F8D32F84348C}" destId="{C1194B26-739C-4610-992A-A01DA03805BC}" srcOrd="0" destOrd="0" presId="urn:microsoft.com/office/officeart/2008/layout/VerticalCurvedList"/>
    <dgm:cxn modelId="{136A5E30-8026-43BC-AE8E-704DA144496E}" type="presOf" srcId="{5EBFBCE6-6846-410B-AE6A-5322E2F06668}" destId="{6B096F4B-9073-42CE-B8F8-680147148E0D}" srcOrd="0" destOrd="0" presId="urn:microsoft.com/office/officeart/2008/layout/VerticalCurvedList"/>
    <dgm:cxn modelId="{22065567-B492-41A5-A5B9-5A387005A09D}" type="presOf" srcId="{CD4A60A1-7FFB-4F99-BD73-096075CF3DA7}" destId="{91A7738C-79CB-4AD0-8306-50E5618E6D4A}" srcOrd="0" destOrd="0" presId="urn:microsoft.com/office/officeart/2008/layout/VerticalCurvedList"/>
    <dgm:cxn modelId="{749C7F70-E586-4D4C-8D58-A28FD6E7EE8C}" type="presOf" srcId="{54F037E7-4352-4449-8F50-72C4CE5077B2}" destId="{81592AF6-19D8-402E-B35E-DF971CAB025E}" srcOrd="0" destOrd="0" presId="urn:microsoft.com/office/officeart/2008/layout/VerticalCurvedList"/>
    <dgm:cxn modelId="{C60B8F76-A628-4160-A9C4-ACB65727A0C6}" srcId="{47C56EAC-279D-4002-A645-F8D32F84348C}" destId="{5EBFBCE6-6846-410B-AE6A-5322E2F06668}" srcOrd="4" destOrd="0" parTransId="{FDDD98FC-4505-4D22-B5A9-606E5F4C2286}" sibTransId="{670EA0F8-5E64-4D71-8126-2B44B547FBCB}"/>
    <dgm:cxn modelId="{81C884B2-D15D-45F7-88DE-7FB8992BA816}" srcId="{47C56EAC-279D-4002-A645-F8D32F84348C}" destId="{54F037E7-4352-4449-8F50-72C4CE5077B2}" srcOrd="2" destOrd="0" parTransId="{BA7D3DAE-55A7-4B9F-BB0E-B1380F030EAC}" sibTransId="{0ACF5BA7-518A-4BC2-B36A-22045E61F03A}"/>
    <dgm:cxn modelId="{1EE906BF-A657-48ED-BBA1-44708A28B040}" srcId="{47C56EAC-279D-4002-A645-F8D32F84348C}" destId="{82C1A7CF-3601-44ED-83E1-E659D6079709}" srcOrd="1" destOrd="0" parTransId="{997A895C-C682-40EC-BA0A-834A171394E1}" sibTransId="{AF168725-C8A1-4669-84CE-B1F0DBD69150}"/>
    <dgm:cxn modelId="{0BB45CE2-F080-4195-8029-973F7E517217}" srcId="{47C56EAC-279D-4002-A645-F8D32F84348C}" destId="{CD4A60A1-7FFB-4F99-BD73-096075CF3DA7}" srcOrd="3" destOrd="0" parTransId="{9C4B1C4E-733D-4DF4-B827-ECD94EF05060}" sibTransId="{2C46B478-273A-4794-B106-3A66B807AB7E}"/>
    <dgm:cxn modelId="{BA171AFA-3314-4454-9FDE-91D4C2F3264A}" type="presOf" srcId="{268F689C-33D7-4A19-85A6-B975FFC1FD70}" destId="{53B7F60F-217B-46D2-BDB3-B55592B857D4}" srcOrd="0" destOrd="0" presId="urn:microsoft.com/office/officeart/2008/layout/VerticalCurvedList"/>
    <dgm:cxn modelId="{E22CCBFB-FE14-4F35-A7DE-50F788BE63FB}" srcId="{47C56EAC-279D-4002-A645-F8D32F84348C}" destId="{32E07878-D8B8-4FEB-944E-A35398326DDD}" srcOrd="0" destOrd="0" parTransId="{DA0C82C8-262E-4960-AD62-6E4D54B8AF10}" sibTransId="{268F689C-33D7-4A19-85A6-B975FFC1FD70}"/>
    <dgm:cxn modelId="{7E482ED9-7BD5-40D0-8D51-17BCCF857537}" type="presParOf" srcId="{C1194B26-739C-4610-992A-A01DA03805BC}" destId="{8AADAB40-7061-4D58-992D-FF87A06588D0}" srcOrd="0" destOrd="0" presId="urn:microsoft.com/office/officeart/2008/layout/VerticalCurvedList"/>
    <dgm:cxn modelId="{800347BD-ED77-42BC-9847-25248F447E0F}" type="presParOf" srcId="{8AADAB40-7061-4D58-992D-FF87A06588D0}" destId="{BFD2D662-4F6B-4B19-8B51-63CF2E220728}" srcOrd="0" destOrd="0" presId="urn:microsoft.com/office/officeart/2008/layout/VerticalCurvedList"/>
    <dgm:cxn modelId="{EA6813C3-9B39-4E1C-9C13-4FE48C2DA071}" type="presParOf" srcId="{BFD2D662-4F6B-4B19-8B51-63CF2E220728}" destId="{B39DECE9-AF2E-4C26-8442-C1DE81C1F6FF}" srcOrd="0" destOrd="0" presId="urn:microsoft.com/office/officeart/2008/layout/VerticalCurvedList"/>
    <dgm:cxn modelId="{B151AB76-F58D-4AA1-B021-C801B5A6CAF1}" type="presParOf" srcId="{BFD2D662-4F6B-4B19-8B51-63CF2E220728}" destId="{53B7F60F-217B-46D2-BDB3-B55592B857D4}" srcOrd="1" destOrd="0" presId="urn:microsoft.com/office/officeart/2008/layout/VerticalCurvedList"/>
    <dgm:cxn modelId="{C7E0AE16-3F11-4793-AB47-BB4FCC1A3535}" type="presParOf" srcId="{BFD2D662-4F6B-4B19-8B51-63CF2E220728}" destId="{322C3B95-74B1-40EF-AF28-A54B0F295404}" srcOrd="2" destOrd="0" presId="urn:microsoft.com/office/officeart/2008/layout/VerticalCurvedList"/>
    <dgm:cxn modelId="{5C17D3E3-E764-457C-99D1-C95754110ECE}" type="presParOf" srcId="{BFD2D662-4F6B-4B19-8B51-63CF2E220728}" destId="{2360B45F-4D45-47BD-8946-2C9E25D685CD}" srcOrd="3" destOrd="0" presId="urn:microsoft.com/office/officeart/2008/layout/VerticalCurvedList"/>
    <dgm:cxn modelId="{033882C9-C770-4150-9BCB-AA0747408B05}" type="presParOf" srcId="{8AADAB40-7061-4D58-992D-FF87A06588D0}" destId="{01F2EF4C-CC96-4E73-9378-69D4CEA7C31F}" srcOrd="1" destOrd="0" presId="urn:microsoft.com/office/officeart/2008/layout/VerticalCurvedList"/>
    <dgm:cxn modelId="{9E7B744D-B784-441A-A87C-D5EDB042B309}" type="presParOf" srcId="{8AADAB40-7061-4D58-992D-FF87A06588D0}" destId="{85DC4EBD-F59A-4C3A-AA66-DFE50AE18CE6}" srcOrd="2" destOrd="0" presId="urn:microsoft.com/office/officeart/2008/layout/VerticalCurvedList"/>
    <dgm:cxn modelId="{B29A16DA-D7C8-4C51-8EBA-7B990D426021}" type="presParOf" srcId="{85DC4EBD-F59A-4C3A-AA66-DFE50AE18CE6}" destId="{B6033166-1880-4A58-B225-6D53786F48E4}" srcOrd="0" destOrd="0" presId="urn:microsoft.com/office/officeart/2008/layout/VerticalCurvedList"/>
    <dgm:cxn modelId="{EBBAA017-E8C3-40AE-903E-1A541164F804}" type="presParOf" srcId="{8AADAB40-7061-4D58-992D-FF87A06588D0}" destId="{D17F4510-731B-4BC3-8197-65D5579B9D12}" srcOrd="3" destOrd="0" presId="urn:microsoft.com/office/officeart/2008/layout/VerticalCurvedList"/>
    <dgm:cxn modelId="{7195AD71-5DD8-45A9-8FD6-F5B37B405BE9}" type="presParOf" srcId="{8AADAB40-7061-4D58-992D-FF87A06588D0}" destId="{026DAAF2-CCED-4474-A98B-18B3FF51E7BF}" srcOrd="4" destOrd="0" presId="urn:microsoft.com/office/officeart/2008/layout/VerticalCurvedList"/>
    <dgm:cxn modelId="{1A1DCE0C-0909-4F35-B8A6-3A5CD59BCFBF}" type="presParOf" srcId="{026DAAF2-CCED-4474-A98B-18B3FF51E7BF}" destId="{20E89934-40E8-45F0-A3D2-22702D49D3EE}" srcOrd="0" destOrd="0" presId="urn:microsoft.com/office/officeart/2008/layout/VerticalCurvedList"/>
    <dgm:cxn modelId="{90EB4FEC-3631-4E61-B8DB-545DA4D0F8F3}" type="presParOf" srcId="{8AADAB40-7061-4D58-992D-FF87A06588D0}" destId="{81592AF6-19D8-402E-B35E-DF971CAB025E}" srcOrd="5" destOrd="0" presId="urn:microsoft.com/office/officeart/2008/layout/VerticalCurvedList"/>
    <dgm:cxn modelId="{B0F872B2-38D8-4462-8B49-B726D65CFFC5}" type="presParOf" srcId="{8AADAB40-7061-4D58-992D-FF87A06588D0}" destId="{37B0B39A-008D-4F7C-B2D9-4929B039E863}" srcOrd="6" destOrd="0" presId="urn:microsoft.com/office/officeart/2008/layout/VerticalCurvedList"/>
    <dgm:cxn modelId="{850F8748-53D0-4955-92D0-35D3052A5D96}" type="presParOf" srcId="{37B0B39A-008D-4F7C-B2D9-4929B039E863}" destId="{AE86443A-93FA-4B7A-AF57-DD9BD09689CC}" srcOrd="0" destOrd="0" presId="urn:microsoft.com/office/officeart/2008/layout/VerticalCurvedList"/>
    <dgm:cxn modelId="{C33C1B57-CA46-4CE7-A6C9-78C5EE4710B4}" type="presParOf" srcId="{8AADAB40-7061-4D58-992D-FF87A06588D0}" destId="{91A7738C-79CB-4AD0-8306-50E5618E6D4A}" srcOrd="7" destOrd="0" presId="urn:microsoft.com/office/officeart/2008/layout/VerticalCurvedList"/>
    <dgm:cxn modelId="{1304F03C-B54C-4B6D-9D20-6DFC6415A27B}" type="presParOf" srcId="{8AADAB40-7061-4D58-992D-FF87A06588D0}" destId="{0AF815D0-5F08-4281-BD9E-ADC787C9D9BD}" srcOrd="8" destOrd="0" presId="urn:microsoft.com/office/officeart/2008/layout/VerticalCurvedList"/>
    <dgm:cxn modelId="{712DBB66-515F-4043-836F-C2CF873F146D}" type="presParOf" srcId="{0AF815D0-5F08-4281-BD9E-ADC787C9D9BD}" destId="{FFFFFB86-40D8-4F4F-A486-AD285823CC16}" srcOrd="0" destOrd="0" presId="urn:microsoft.com/office/officeart/2008/layout/VerticalCurvedList"/>
    <dgm:cxn modelId="{5E6DAA6E-54FA-44DD-871A-1BEA47C60243}" type="presParOf" srcId="{8AADAB40-7061-4D58-992D-FF87A06588D0}" destId="{6B096F4B-9073-42CE-B8F8-680147148E0D}" srcOrd="9" destOrd="0" presId="urn:microsoft.com/office/officeart/2008/layout/VerticalCurvedList"/>
    <dgm:cxn modelId="{E1AE66DD-13F7-4813-A5E6-BA680A0D0585}" type="presParOf" srcId="{8AADAB40-7061-4D58-992D-FF87A06588D0}" destId="{A0CA4148-DB3D-47D5-9589-7FF1BF98137B}" srcOrd="10" destOrd="0" presId="urn:microsoft.com/office/officeart/2008/layout/VerticalCurvedList"/>
    <dgm:cxn modelId="{09667677-9F2D-46A8-8293-09D0F3E85312}" type="presParOf" srcId="{A0CA4148-DB3D-47D5-9589-7FF1BF98137B}" destId="{C5EF58F3-2207-4DA4-91EB-428D117C8098}" srcOrd="0" destOrd="0" presId="urn:microsoft.com/office/officeart/2008/layout/VerticalCurvedList"/>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2EFD85-4443-4CD4-878A-048F6CF7136E}"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1360E015-3ED5-4007-92B9-1E69CCB532A7}">
      <dgm:prSet phldrT="[Text]" phldr="1"/>
      <dgm:spPr>
        <a:solidFill>
          <a:schemeClr val="bg1"/>
        </a:solidFill>
      </dgm:spPr>
      <dgm:t>
        <a:bodyPr/>
        <a:lstStyle/>
        <a:p>
          <a:endParaRPr lang="en-US" dirty="0"/>
        </a:p>
      </dgm:t>
    </dgm:pt>
    <dgm:pt modelId="{EECC81FC-7A55-41F2-8172-2E603DA2083F}" type="parTrans" cxnId="{986D56A2-53D8-481F-A44E-8D96FFE6ED50}">
      <dgm:prSet/>
      <dgm:spPr/>
      <dgm:t>
        <a:bodyPr/>
        <a:lstStyle/>
        <a:p>
          <a:endParaRPr lang="en-US"/>
        </a:p>
      </dgm:t>
    </dgm:pt>
    <dgm:pt modelId="{637AB691-6B7B-472E-8A5B-35E68AF7E6F9}" type="sibTrans" cxnId="{986D56A2-53D8-481F-A44E-8D96FFE6ED50}">
      <dgm:prSet/>
      <dgm:spPr/>
      <dgm:t>
        <a:bodyPr/>
        <a:lstStyle/>
        <a:p>
          <a:endParaRPr lang="en-US"/>
        </a:p>
      </dgm:t>
    </dgm:pt>
    <dgm:pt modelId="{5965EC75-376B-479D-8ECC-5955B51C85DA}">
      <dgm:prSet phldrT="[Text]" phldr="1"/>
      <dgm:spPr>
        <a:solidFill>
          <a:schemeClr val="bg1"/>
        </a:solidFill>
      </dgm:spPr>
      <dgm:t>
        <a:bodyPr/>
        <a:lstStyle/>
        <a:p>
          <a:endParaRPr lang="en-US"/>
        </a:p>
      </dgm:t>
    </dgm:pt>
    <dgm:pt modelId="{C2705B5A-17C6-466B-A6DF-C877DDF4B7FB}" type="parTrans" cxnId="{147A5F6B-90A6-4EA4-A91F-802F38D655EC}">
      <dgm:prSet/>
      <dgm:spPr/>
      <dgm:t>
        <a:bodyPr/>
        <a:lstStyle/>
        <a:p>
          <a:endParaRPr lang="en-US"/>
        </a:p>
      </dgm:t>
    </dgm:pt>
    <dgm:pt modelId="{E976CA1C-3066-4125-9B30-714EDF8EF1DE}" type="sibTrans" cxnId="{147A5F6B-90A6-4EA4-A91F-802F38D655EC}">
      <dgm:prSet/>
      <dgm:spPr/>
      <dgm:t>
        <a:bodyPr/>
        <a:lstStyle/>
        <a:p>
          <a:endParaRPr lang="en-US"/>
        </a:p>
      </dgm:t>
    </dgm:pt>
    <dgm:pt modelId="{70A188BD-17E8-44BD-A6AE-455218788719}">
      <dgm:prSet phldrT="[Text]" phldr="1"/>
      <dgm:spPr>
        <a:solidFill>
          <a:schemeClr val="bg1"/>
        </a:solidFill>
      </dgm:spPr>
      <dgm:t>
        <a:bodyPr/>
        <a:lstStyle/>
        <a:p>
          <a:endParaRPr lang="en-US" dirty="0"/>
        </a:p>
      </dgm:t>
    </dgm:pt>
    <dgm:pt modelId="{09480D52-EE14-466F-9F99-696335B3421D}" type="parTrans" cxnId="{4BA60BDB-00EF-4949-A1DA-F9ACE28F9409}">
      <dgm:prSet/>
      <dgm:spPr/>
      <dgm:t>
        <a:bodyPr/>
        <a:lstStyle/>
        <a:p>
          <a:endParaRPr lang="en-US"/>
        </a:p>
      </dgm:t>
    </dgm:pt>
    <dgm:pt modelId="{10E5A117-FC2E-4618-BBAB-FED34A2265CF}" type="sibTrans" cxnId="{4BA60BDB-00EF-4949-A1DA-F9ACE28F9409}">
      <dgm:prSet/>
      <dgm:spPr/>
      <dgm:t>
        <a:bodyPr/>
        <a:lstStyle/>
        <a:p>
          <a:endParaRPr lang="en-US"/>
        </a:p>
      </dgm:t>
    </dgm:pt>
    <dgm:pt modelId="{3E96C1CF-983E-48CA-89BA-74A56F4CB993}" type="pres">
      <dgm:prSet presAssocID="{8A2EFD85-4443-4CD4-878A-048F6CF7136E}" presName="composite" presStyleCnt="0">
        <dgm:presLayoutVars>
          <dgm:chMax val="5"/>
          <dgm:dir/>
          <dgm:animLvl val="ctr"/>
          <dgm:resizeHandles val="exact"/>
        </dgm:presLayoutVars>
      </dgm:prSet>
      <dgm:spPr/>
    </dgm:pt>
    <dgm:pt modelId="{D082EFD4-A15B-43F7-834A-423DE11CE2D0}" type="pres">
      <dgm:prSet presAssocID="{8A2EFD85-4443-4CD4-878A-048F6CF7136E}" presName="cycle" presStyleCnt="0"/>
      <dgm:spPr/>
    </dgm:pt>
    <dgm:pt modelId="{2C064F61-ACAC-47BA-99F7-9019426EE447}" type="pres">
      <dgm:prSet presAssocID="{8A2EFD85-4443-4CD4-878A-048F6CF7136E}" presName="centerShape" presStyleCnt="0"/>
      <dgm:spPr/>
    </dgm:pt>
    <dgm:pt modelId="{6C60221B-6EB0-4198-B023-D7E5D4FB2176}" type="pres">
      <dgm:prSet presAssocID="{8A2EFD85-4443-4CD4-878A-048F6CF7136E}" presName="connSite" presStyleLbl="node1" presStyleIdx="0" presStyleCnt="4"/>
      <dgm:spPr/>
    </dgm:pt>
    <dgm:pt modelId="{85323E4A-F5C8-4E9A-96A7-36B19D1927EA}" type="pres">
      <dgm:prSet presAssocID="{8A2EFD85-4443-4CD4-878A-048F6CF7136E}" presName="visible" presStyleLbl="node1" presStyleIdx="0" presStyleCnt="4" custScaleX="121993" custScaleY="121993" custLinFactNeighborX="0"/>
      <dgm:spPr>
        <a:blipFill rotWithShape="1">
          <a:blip xmlns:r="http://schemas.openxmlformats.org/officeDocument/2006/relationships" r:embed="rId1"/>
          <a:srcRect/>
          <a:stretch>
            <a:fillRect l="-15000" r="-15000"/>
          </a:stretch>
        </a:blipFill>
      </dgm:spPr>
    </dgm:pt>
    <dgm:pt modelId="{77FAA87B-3CB4-4958-B4A2-C697373C61E2}" type="pres">
      <dgm:prSet presAssocID="{EECC81FC-7A55-41F2-8172-2E603DA2083F}" presName="Name25" presStyleLbl="parChTrans1D1" presStyleIdx="0" presStyleCnt="3"/>
      <dgm:spPr/>
    </dgm:pt>
    <dgm:pt modelId="{A21BE777-AD5F-4DA1-9390-5B459C4C682D}" type="pres">
      <dgm:prSet presAssocID="{1360E015-3ED5-4007-92B9-1E69CCB532A7}" presName="node" presStyleCnt="0"/>
      <dgm:spPr/>
    </dgm:pt>
    <dgm:pt modelId="{EA79271D-7A09-41E6-9090-5D9B11908F77}" type="pres">
      <dgm:prSet presAssocID="{1360E015-3ED5-4007-92B9-1E69CCB532A7}" presName="parentNode" presStyleLbl="node1" presStyleIdx="1" presStyleCnt="4" custScaleX="154031" custScaleY="154031" custLinFactX="11938" custLinFactNeighborX="100000" custLinFactNeighborY="33959">
        <dgm:presLayoutVars>
          <dgm:chMax val="1"/>
          <dgm:bulletEnabled val="1"/>
        </dgm:presLayoutVars>
      </dgm:prSet>
      <dgm:spPr/>
    </dgm:pt>
    <dgm:pt modelId="{B9189D89-A476-4784-B2DD-D68A15392556}" type="pres">
      <dgm:prSet presAssocID="{1360E015-3ED5-4007-92B9-1E69CCB532A7}" presName="childNode" presStyleLbl="revTx" presStyleIdx="0" presStyleCnt="0">
        <dgm:presLayoutVars>
          <dgm:bulletEnabled val="1"/>
        </dgm:presLayoutVars>
      </dgm:prSet>
      <dgm:spPr/>
    </dgm:pt>
    <dgm:pt modelId="{FF1CA8AF-2512-4CF0-A82A-107D6B9CB287}" type="pres">
      <dgm:prSet presAssocID="{C2705B5A-17C6-466B-A6DF-C877DDF4B7FB}" presName="Name25" presStyleLbl="parChTrans1D1" presStyleIdx="1" presStyleCnt="3"/>
      <dgm:spPr/>
    </dgm:pt>
    <dgm:pt modelId="{426C6B10-362D-447D-BF3B-3F0F2D3AA08C}" type="pres">
      <dgm:prSet presAssocID="{5965EC75-376B-479D-8ECC-5955B51C85DA}" presName="node" presStyleCnt="0"/>
      <dgm:spPr/>
    </dgm:pt>
    <dgm:pt modelId="{4F6C424A-4E71-4510-83AF-8945098404F0}" type="pres">
      <dgm:prSet presAssocID="{5965EC75-376B-479D-8ECC-5955B51C85DA}" presName="parentNode" presStyleLbl="node1" presStyleIdx="2" presStyleCnt="4" custScaleX="154031" custScaleY="154031" custLinFactX="100000" custLinFactNeighborX="118325" custLinFactNeighborY="17147">
        <dgm:presLayoutVars>
          <dgm:chMax val="1"/>
          <dgm:bulletEnabled val="1"/>
        </dgm:presLayoutVars>
      </dgm:prSet>
      <dgm:spPr/>
    </dgm:pt>
    <dgm:pt modelId="{1EB69F35-86BA-4154-9F85-F030D2CACFB8}" type="pres">
      <dgm:prSet presAssocID="{5965EC75-376B-479D-8ECC-5955B51C85DA}" presName="childNode" presStyleLbl="revTx" presStyleIdx="0" presStyleCnt="0">
        <dgm:presLayoutVars>
          <dgm:bulletEnabled val="1"/>
        </dgm:presLayoutVars>
      </dgm:prSet>
      <dgm:spPr/>
    </dgm:pt>
    <dgm:pt modelId="{3380A612-1086-4C84-AF50-B213348E00B1}" type="pres">
      <dgm:prSet presAssocID="{09480D52-EE14-466F-9F99-696335B3421D}" presName="Name25" presStyleLbl="parChTrans1D1" presStyleIdx="2" presStyleCnt="3"/>
      <dgm:spPr/>
    </dgm:pt>
    <dgm:pt modelId="{A4E37AC7-6A72-4EC7-A87D-78EE54D01BDB}" type="pres">
      <dgm:prSet presAssocID="{70A188BD-17E8-44BD-A6AE-455218788719}" presName="node" presStyleCnt="0"/>
      <dgm:spPr/>
    </dgm:pt>
    <dgm:pt modelId="{F4201C5C-7C49-4938-B061-A9BF662D4DB7}" type="pres">
      <dgm:prSet presAssocID="{70A188BD-17E8-44BD-A6AE-455218788719}" presName="parentNode" presStyleLbl="node1" presStyleIdx="3" presStyleCnt="4" custScaleX="154031" custScaleY="154031" custLinFactNeighborX="86860" custLinFactNeighborY="-37086">
        <dgm:presLayoutVars>
          <dgm:chMax val="1"/>
          <dgm:bulletEnabled val="1"/>
        </dgm:presLayoutVars>
      </dgm:prSet>
      <dgm:spPr/>
    </dgm:pt>
    <dgm:pt modelId="{0D5759A6-5254-434C-A9BD-419396F7FBB7}" type="pres">
      <dgm:prSet presAssocID="{70A188BD-17E8-44BD-A6AE-455218788719}" presName="childNode" presStyleLbl="revTx" presStyleIdx="0" presStyleCnt="0">
        <dgm:presLayoutVars>
          <dgm:bulletEnabled val="1"/>
        </dgm:presLayoutVars>
      </dgm:prSet>
      <dgm:spPr/>
    </dgm:pt>
  </dgm:ptLst>
  <dgm:cxnLst>
    <dgm:cxn modelId="{6CC8B036-12BE-4B39-AAAF-2EBDE27D6F0A}" type="presOf" srcId="{70A188BD-17E8-44BD-A6AE-455218788719}" destId="{F4201C5C-7C49-4938-B061-A9BF662D4DB7}" srcOrd="0" destOrd="0" presId="urn:microsoft.com/office/officeart/2005/8/layout/radial2"/>
    <dgm:cxn modelId="{3C055D3E-D4A5-4F64-AF9D-8259FAD8E9E9}" type="presOf" srcId="{C2705B5A-17C6-466B-A6DF-C877DDF4B7FB}" destId="{FF1CA8AF-2512-4CF0-A82A-107D6B9CB287}" srcOrd="0" destOrd="0" presId="urn:microsoft.com/office/officeart/2005/8/layout/radial2"/>
    <dgm:cxn modelId="{28DBF15F-34B2-4D02-A4CD-6A62F0CCB38B}" type="presOf" srcId="{1360E015-3ED5-4007-92B9-1E69CCB532A7}" destId="{EA79271D-7A09-41E6-9090-5D9B11908F77}" srcOrd="0" destOrd="0" presId="urn:microsoft.com/office/officeart/2005/8/layout/radial2"/>
    <dgm:cxn modelId="{147A5F6B-90A6-4EA4-A91F-802F38D655EC}" srcId="{8A2EFD85-4443-4CD4-878A-048F6CF7136E}" destId="{5965EC75-376B-479D-8ECC-5955B51C85DA}" srcOrd="1" destOrd="0" parTransId="{C2705B5A-17C6-466B-A6DF-C877DDF4B7FB}" sibTransId="{E976CA1C-3066-4125-9B30-714EDF8EF1DE}"/>
    <dgm:cxn modelId="{59967A87-2A3D-48D9-B162-1F1928F0A783}" type="presOf" srcId="{8A2EFD85-4443-4CD4-878A-048F6CF7136E}" destId="{3E96C1CF-983E-48CA-89BA-74A56F4CB993}" srcOrd="0" destOrd="0" presId="urn:microsoft.com/office/officeart/2005/8/layout/radial2"/>
    <dgm:cxn modelId="{986D56A2-53D8-481F-A44E-8D96FFE6ED50}" srcId="{8A2EFD85-4443-4CD4-878A-048F6CF7136E}" destId="{1360E015-3ED5-4007-92B9-1E69CCB532A7}" srcOrd="0" destOrd="0" parTransId="{EECC81FC-7A55-41F2-8172-2E603DA2083F}" sibTransId="{637AB691-6B7B-472E-8A5B-35E68AF7E6F9}"/>
    <dgm:cxn modelId="{0D9D53B3-C50B-4195-AA5D-B404EFEDC9B9}" type="presOf" srcId="{09480D52-EE14-466F-9F99-696335B3421D}" destId="{3380A612-1086-4C84-AF50-B213348E00B1}" srcOrd="0" destOrd="0" presId="urn:microsoft.com/office/officeart/2005/8/layout/radial2"/>
    <dgm:cxn modelId="{4F1EA4C3-9E06-4F31-8C6F-97E102DE6C63}" type="presOf" srcId="{EECC81FC-7A55-41F2-8172-2E603DA2083F}" destId="{77FAA87B-3CB4-4958-B4A2-C697373C61E2}" srcOrd="0" destOrd="0" presId="urn:microsoft.com/office/officeart/2005/8/layout/radial2"/>
    <dgm:cxn modelId="{4BA60BDB-00EF-4949-A1DA-F9ACE28F9409}" srcId="{8A2EFD85-4443-4CD4-878A-048F6CF7136E}" destId="{70A188BD-17E8-44BD-A6AE-455218788719}" srcOrd="2" destOrd="0" parTransId="{09480D52-EE14-466F-9F99-696335B3421D}" sibTransId="{10E5A117-FC2E-4618-BBAB-FED34A2265CF}"/>
    <dgm:cxn modelId="{1804EDFA-9F2E-4EED-9F24-09819A873EBE}" type="presOf" srcId="{5965EC75-376B-479D-8ECC-5955B51C85DA}" destId="{4F6C424A-4E71-4510-83AF-8945098404F0}" srcOrd="0" destOrd="0" presId="urn:microsoft.com/office/officeart/2005/8/layout/radial2"/>
    <dgm:cxn modelId="{3164CA2A-CD58-4F7B-8B98-61FB6A0020F0}" type="presParOf" srcId="{3E96C1CF-983E-48CA-89BA-74A56F4CB993}" destId="{D082EFD4-A15B-43F7-834A-423DE11CE2D0}" srcOrd="0" destOrd="0" presId="urn:microsoft.com/office/officeart/2005/8/layout/radial2"/>
    <dgm:cxn modelId="{B133CA99-EB7D-41AB-A0AE-72582BFCBFFB}" type="presParOf" srcId="{D082EFD4-A15B-43F7-834A-423DE11CE2D0}" destId="{2C064F61-ACAC-47BA-99F7-9019426EE447}" srcOrd="0" destOrd="0" presId="urn:microsoft.com/office/officeart/2005/8/layout/radial2"/>
    <dgm:cxn modelId="{1C6503BB-9B8A-40DE-9581-441DA4379C15}" type="presParOf" srcId="{2C064F61-ACAC-47BA-99F7-9019426EE447}" destId="{6C60221B-6EB0-4198-B023-D7E5D4FB2176}" srcOrd="0" destOrd="0" presId="urn:microsoft.com/office/officeart/2005/8/layout/radial2"/>
    <dgm:cxn modelId="{632E8D31-0F61-4B20-8553-F0D5CA296DAC}" type="presParOf" srcId="{2C064F61-ACAC-47BA-99F7-9019426EE447}" destId="{85323E4A-F5C8-4E9A-96A7-36B19D1927EA}" srcOrd="1" destOrd="0" presId="urn:microsoft.com/office/officeart/2005/8/layout/radial2"/>
    <dgm:cxn modelId="{921A3558-44CE-4B0F-ACC5-D1ECA081DE2E}" type="presParOf" srcId="{D082EFD4-A15B-43F7-834A-423DE11CE2D0}" destId="{77FAA87B-3CB4-4958-B4A2-C697373C61E2}" srcOrd="1" destOrd="0" presId="urn:microsoft.com/office/officeart/2005/8/layout/radial2"/>
    <dgm:cxn modelId="{32F95AAF-3A30-4F6E-AFB5-75F0F9BCF515}" type="presParOf" srcId="{D082EFD4-A15B-43F7-834A-423DE11CE2D0}" destId="{A21BE777-AD5F-4DA1-9390-5B459C4C682D}" srcOrd="2" destOrd="0" presId="urn:microsoft.com/office/officeart/2005/8/layout/radial2"/>
    <dgm:cxn modelId="{29E642BC-29E9-44A2-AF5A-A94B520610E6}" type="presParOf" srcId="{A21BE777-AD5F-4DA1-9390-5B459C4C682D}" destId="{EA79271D-7A09-41E6-9090-5D9B11908F77}" srcOrd="0" destOrd="0" presId="urn:microsoft.com/office/officeart/2005/8/layout/radial2"/>
    <dgm:cxn modelId="{1269F8AC-9066-460F-BEFC-BD8BBB9B8C04}" type="presParOf" srcId="{A21BE777-AD5F-4DA1-9390-5B459C4C682D}" destId="{B9189D89-A476-4784-B2DD-D68A15392556}" srcOrd="1" destOrd="0" presId="urn:microsoft.com/office/officeart/2005/8/layout/radial2"/>
    <dgm:cxn modelId="{1B03DC2A-6C82-4671-860A-EEF271F0EFD6}" type="presParOf" srcId="{D082EFD4-A15B-43F7-834A-423DE11CE2D0}" destId="{FF1CA8AF-2512-4CF0-A82A-107D6B9CB287}" srcOrd="3" destOrd="0" presId="urn:microsoft.com/office/officeart/2005/8/layout/radial2"/>
    <dgm:cxn modelId="{3D827D14-E7CF-4F18-9723-F2E326C48F6E}" type="presParOf" srcId="{D082EFD4-A15B-43F7-834A-423DE11CE2D0}" destId="{426C6B10-362D-447D-BF3B-3F0F2D3AA08C}" srcOrd="4" destOrd="0" presId="urn:microsoft.com/office/officeart/2005/8/layout/radial2"/>
    <dgm:cxn modelId="{A2326068-F939-452B-A503-EFCFA5A805CB}" type="presParOf" srcId="{426C6B10-362D-447D-BF3B-3F0F2D3AA08C}" destId="{4F6C424A-4E71-4510-83AF-8945098404F0}" srcOrd="0" destOrd="0" presId="urn:microsoft.com/office/officeart/2005/8/layout/radial2"/>
    <dgm:cxn modelId="{EEF4A8C4-E5A2-4841-81C7-8DBFB0681366}" type="presParOf" srcId="{426C6B10-362D-447D-BF3B-3F0F2D3AA08C}" destId="{1EB69F35-86BA-4154-9F85-F030D2CACFB8}" srcOrd="1" destOrd="0" presId="urn:microsoft.com/office/officeart/2005/8/layout/radial2"/>
    <dgm:cxn modelId="{9E661A6F-A327-45EA-BE0E-6668FFED150C}" type="presParOf" srcId="{D082EFD4-A15B-43F7-834A-423DE11CE2D0}" destId="{3380A612-1086-4C84-AF50-B213348E00B1}" srcOrd="5" destOrd="0" presId="urn:microsoft.com/office/officeart/2005/8/layout/radial2"/>
    <dgm:cxn modelId="{4BD400E3-4432-4C99-A4B9-465C751A70C2}" type="presParOf" srcId="{D082EFD4-A15B-43F7-834A-423DE11CE2D0}" destId="{A4E37AC7-6A72-4EC7-A87D-78EE54D01BDB}" srcOrd="6" destOrd="0" presId="urn:microsoft.com/office/officeart/2005/8/layout/radial2"/>
    <dgm:cxn modelId="{DBDC96BE-1640-45BF-946A-05DFDFAF74E8}" type="presParOf" srcId="{A4E37AC7-6A72-4EC7-A87D-78EE54D01BDB}" destId="{F4201C5C-7C49-4938-B061-A9BF662D4DB7}" srcOrd="0" destOrd="0" presId="urn:microsoft.com/office/officeart/2005/8/layout/radial2"/>
    <dgm:cxn modelId="{177A1A42-7DF2-4AF6-A8A8-12C7B1B5B723}" type="presParOf" srcId="{A4E37AC7-6A72-4EC7-A87D-78EE54D01BDB}" destId="{0D5759A6-5254-434C-A9BD-419396F7FBB7}" srcOrd="1" destOrd="0" presId="urn:microsoft.com/office/officeart/2005/8/layout/radial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39F1EA-C302-4D7F-9E38-353B10EDDB8C}"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en-US"/>
        </a:p>
      </dgm:t>
    </dgm:pt>
    <dgm:pt modelId="{45BC8C45-6777-43FC-BD67-1596741285A9}">
      <dgm:prSet/>
      <dgm:spPr/>
      <dgm:t>
        <a:bodyPr/>
        <a:lstStyle/>
        <a:p>
          <a:endParaRPr lang="en-US"/>
        </a:p>
      </dgm:t>
    </dgm:pt>
    <dgm:pt modelId="{1C6C6B27-3E20-435C-A252-76EB49D7379E}" type="parTrans" cxnId="{9C1FEE49-3760-4F7A-9709-9D1E92669ED3}">
      <dgm:prSet/>
      <dgm:spPr/>
      <dgm:t>
        <a:bodyPr/>
        <a:lstStyle/>
        <a:p>
          <a:endParaRPr lang="en-US"/>
        </a:p>
      </dgm:t>
    </dgm:pt>
    <dgm:pt modelId="{C247A7F2-2F1D-4FA9-8C3B-7A7E0904CC92}" type="sibTrans" cxnId="{9C1FEE49-3760-4F7A-9709-9D1E92669ED3}">
      <dgm:prSet/>
      <dgm:spPr/>
      <dgm:t>
        <a:bodyPr/>
        <a:lstStyle/>
        <a:p>
          <a:endParaRPr lang="en-US"/>
        </a:p>
      </dgm:t>
    </dgm:pt>
    <dgm:pt modelId="{45C1B642-BA6A-4DA4-827F-073219BA7DAC}">
      <dgm:prSet/>
      <dgm:spPr/>
      <dgm:t>
        <a:bodyPr/>
        <a:lstStyle/>
        <a:p>
          <a:endParaRPr lang="en-US"/>
        </a:p>
      </dgm:t>
    </dgm:pt>
    <dgm:pt modelId="{0FF3CDC8-22F0-4496-85DC-D276C58A31DF}" type="parTrans" cxnId="{137BC496-3A63-47A6-9A91-2CFCFA2863E5}">
      <dgm:prSet/>
      <dgm:spPr/>
      <dgm:t>
        <a:bodyPr/>
        <a:lstStyle/>
        <a:p>
          <a:endParaRPr lang="en-US"/>
        </a:p>
      </dgm:t>
    </dgm:pt>
    <dgm:pt modelId="{2CDBF0DF-C54D-46D0-8FFB-C7B93A03FAFF}" type="sibTrans" cxnId="{137BC496-3A63-47A6-9A91-2CFCFA2863E5}">
      <dgm:prSet/>
      <dgm:spPr/>
      <dgm:t>
        <a:bodyPr/>
        <a:lstStyle/>
        <a:p>
          <a:endParaRPr lang="en-US"/>
        </a:p>
      </dgm:t>
    </dgm:pt>
    <dgm:pt modelId="{7E67AE73-9A72-4F5F-BCC7-453160967FDF}">
      <dgm:prSet/>
      <dgm:spPr/>
      <dgm:t>
        <a:bodyPr/>
        <a:lstStyle/>
        <a:p>
          <a:endParaRPr lang="en-US"/>
        </a:p>
      </dgm:t>
    </dgm:pt>
    <dgm:pt modelId="{487FE32B-20E3-49B0-A1E4-A3F4C4985B26}" type="parTrans" cxnId="{C277802A-249F-4F24-A5CC-32BA1249F7E4}">
      <dgm:prSet/>
      <dgm:spPr/>
      <dgm:t>
        <a:bodyPr/>
        <a:lstStyle/>
        <a:p>
          <a:endParaRPr lang="en-US"/>
        </a:p>
      </dgm:t>
    </dgm:pt>
    <dgm:pt modelId="{17D30644-BFA2-4823-BCAA-DF5BEB97348E}" type="sibTrans" cxnId="{C277802A-249F-4F24-A5CC-32BA1249F7E4}">
      <dgm:prSet/>
      <dgm:spPr/>
      <dgm:t>
        <a:bodyPr/>
        <a:lstStyle/>
        <a:p>
          <a:endParaRPr lang="en-US"/>
        </a:p>
      </dgm:t>
    </dgm:pt>
    <dgm:pt modelId="{82916C13-7933-4F83-BFA0-A549CE3B1A23}">
      <dgm:prSet/>
      <dgm:spPr/>
      <dgm:t>
        <a:bodyPr/>
        <a:lstStyle/>
        <a:p>
          <a:endParaRPr lang="en-US"/>
        </a:p>
      </dgm:t>
    </dgm:pt>
    <dgm:pt modelId="{03C5660F-6815-4A43-B681-EC5D53E62F80}" type="parTrans" cxnId="{E850E1FB-EE18-4006-81F1-B946F009277A}">
      <dgm:prSet/>
      <dgm:spPr/>
      <dgm:t>
        <a:bodyPr/>
        <a:lstStyle/>
        <a:p>
          <a:endParaRPr lang="en-US"/>
        </a:p>
      </dgm:t>
    </dgm:pt>
    <dgm:pt modelId="{C2B56989-BE8B-4F86-94A6-9DC0B263754D}" type="sibTrans" cxnId="{E850E1FB-EE18-4006-81F1-B946F009277A}">
      <dgm:prSet/>
      <dgm:spPr/>
      <dgm:t>
        <a:bodyPr/>
        <a:lstStyle/>
        <a:p>
          <a:endParaRPr lang="en-US"/>
        </a:p>
      </dgm:t>
    </dgm:pt>
    <dgm:pt modelId="{BB6A94F2-94C6-4E68-B14F-67174F8727B6}">
      <dgm:prSet/>
      <dgm:spPr/>
      <dgm:t>
        <a:bodyPr/>
        <a:lstStyle/>
        <a:p>
          <a:endParaRPr lang="en-US"/>
        </a:p>
      </dgm:t>
    </dgm:pt>
    <dgm:pt modelId="{196F4AF1-5CF6-411A-B5F6-4B6700C4CB72}" type="parTrans" cxnId="{B5133FE2-A1E2-4206-8580-12B04DBA0F3B}">
      <dgm:prSet/>
      <dgm:spPr/>
      <dgm:t>
        <a:bodyPr/>
        <a:lstStyle/>
        <a:p>
          <a:endParaRPr lang="en-US"/>
        </a:p>
      </dgm:t>
    </dgm:pt>
    <dgm:pt modelId="{8CDD692D-01C0-4CA6-8044-21473F4CF560}" type="sibTrans" cxnId="{B5133FE2-A1E2-4206-8580-12B04DBA0F3B}">
      <dgm:prSet/>
      <dgm:spPr/>
      <dgm:t>
        <a:bodyPr/>
        <a:lstStyle/>
        <a:p>
          <a:endParaRPr lang="en-US"/>
        </a:p>
      </dgm:t>
    </dgm:pt>
    <dgm:pt modelId="{5952405F-EFE2-4A3A-947F-EDDA5D96A0A2}" type="pres">
      <dgm:prSet presAssocID="{8339F1EA-C302-4D7F-9E38-353B10EDDB8C}" presName="Name0" presStyleCnt="0">
        <dgm:presLayoutVars>
          <dgm:chMax val="7"/>
          <dgm:chPref val="7"/>
          <dgm:dir/>
          <dgm:animLvl val="lvl"/>
        </dgm:presLayoutVars>
      </dgm:prSet>
      <dgm:spPr/>
    </dgm:pt>
    <dgm:pt modelId="{5FBF3EF0-AD5B-4138-A24E-424DEB9546B0}" type="pres">
      <dgm:prSet presAssocID="{45BC8C45-6777-43FC-BD67-1596741285A9}" presName="Accent1" presStyleCnt="0"/>
      <dgm:spPr/>
    </dgm:pt>
    <dgm:pt modelId="{46FAEF48-753E-4515-BF51-0E91D69DFF2B}" type="pres">
      <dgm:prSet presAssocID="{45BC8C45-6777-43FC-BD67-1596741285A9}" presName="Accent" presStyleLbl="node1" presStyleIdx="0" presStyleCnt="5"/>
      <dgm:spPr>
        <a:solidFill>
          <a:srgbClr val="3F5378"/>
        </a:solidFill>
      </dgm:spPr>
    </dgm:pt>
    <dgm:pt modelId="{D405F7EC-498D-4EFB-B4B1-967D6B73CE2E}" type="pres">
      <dgm:prSet presAssocID="{45BC8C45-6777-43FC-BD67-1596741285A9}" presName="Parent1" presStyleLbl="revTx" presStyleIdx="0" presStyleCnt="5">
        <dgm:presLayoutVars>
          <dgm:chMax val="1"/>
          <dgm:chPref val="1"/>
          <dgm:bulletEnabled val="1"/>
        </dgm:presLayoutVars>
      </dgm:prSet>
      <dgm:spPr/>
    </dgm:pt>
    <dgm:pt modelId="{B4F58831-0895-4820-96FA-5B4054625244}" type="pres">
      <dgm:prSet presAssocID="{45C1B642-BA6A-4DA4-827F-073219BA7DAC}" presName="Accent2" presStyleCnt="0"/>
      <dgm:spPr/>
    </dgm:pt>
    <dgm:pt modelId="{C734E714-B1A3-46A6-BDB7-80F282DA8B7C}" type="pres">
      <dgm:prSet presAssocID="{45C1B642-BA6A-4DA4-827F-073219BA7DAC}" presName="Accent" presStyleLbl="node1" presStyleIdx="1" presStyleCnt="5"/>
      <dgm:spPr>
        <a:solidFill>
          <a:srgbClr val="3F5378"/>
        </a:solidFill>
      </dgm:spPr>
    </dgm:pt>
    <dgm:pt modelId="{ABB7DDD1-631B-44E0-8A9D-35EF9A961CE0}" type="pres">
      <dgm:prSet presAssocID="{45C1B642-BA6A-4DA4-827F-073219BA7DAC}" presName="Parent2" presStyleLbl="revTx" presStyleIdx="1" presStyleCnt="5">
        <dgm:presLayoutVars>
          <dgm:chMax val="1"/>
          <dgm:chPref val="1"/>
          <dgm:bulletEnabled val="1"/>
        </dgm:presLayoutVars>
      </dgm:prSet>
      <dgm:spPr/>
    </dgm:pt>
    <dgm:pt modelId="{ADC9ECA8-AD70-4CBF-A553-CB1AE5B1E13E}" type="pres">
      <dgm:prSet presAssocID="{7E67AE73-9A72-4F5F-BCC7-453160967FDF}" presName="Accent3" presStyleCnt="0"/>
      <dgm:spPr/>
    </dgm:pt>
    <dgm:pt modelId="{FBD66338-170A-4660-B326-D0A35D3109FC}" type="pres">
      <dgm:prSet presAssocID="{7E67AE73-9A72-4F5F-BCC7-453160967FDF}" presName="Accent" presStyleLbl="node1" presStyleIdx="2" presStyleCnt="5"/>
      <dgm:spPr>
        <a:solidFill>
          <a:srgbClr val="3F5378"/>
        </a:solidFill>
      </dgm:spPr>
    </dgm:pt>
    <dgm:pt modelId="{4E6D459B-784B-4AF8-8B0E-46B4BECF0E67}" type="pres">
      <dgm:prSet presAssocID="{7E67AE73-9A72-4F5F-BCC7-453160967FDF}" presName="Parent3" presStyleLbl="revTx" presStyleIdx="2" presStyleCnt="5">
        <dgm:presLayoutVars>
          <dgm:chMax val="1"/>
          <dgm:chPref val="1"/>
          <dgm:bulletEnabled val="1"/>
        </dgm:presLayoutVars>
      </dgm:prSet>
      <dgm:spPr/>
    </dgm:pt>
    <dgm:pt modelId="{555EC2A1-285D-4849-B86F-80978D64D3B7}" type="pres">
      <dgm:prSet presAssocID="{82916C13-7933-4F83-BFA0-A549CE3B1A23}" presName="Accent4" presStyleCnt="0"/>
      <dgm:spPr/>
    </dgm:pt>
    <dgm:pt modelId="{74FC976D-DD35-41B4-8E34-E38830DF004E}" type="pres">
      <dgm:prSet presAssocID="{82916C13-7933-4F83-BFA0-A549CE3B1A23}" presName="Accent" presStyleLbl="node1" presStyleIdx="3" presStyleCnt="5"/>
      <dgm:spPr>
        <a:solidFill>
          <a:srgbClr val="3F5378"/>
        </a:solidFill>
      </dgm:spPr>
    </dgm:pt>
    <dgm:pt modelId="{A7C4B618-5138-4A16-81F1-7EE740FFA691}" type="pres">
      <dgm:prSet presAssocID="{82916C13-7933-4F83-BFA0-A549CE3B1A23}" presName="Parent4" presStyleLbl="revTx" presStyleIdx="3" presStyleCnt="5">
        <dgm:presLayoutVars>
          <dgm:chMax val="1"/>
          <dgm:chPref val="1"/>
          <dgm:bulletEnabled val="1"/>
        </dgm:presLayoutVars>
      </dgm:prSet>
      <dgm:spPr/>
    </dgm:pt>
    <dgm:pt modelId="{94435FDE-DCC2-4615-8C28-0355BC8AE247}" type="pres">
      <dgm:prSet presAssocID="{BB6A94F2-94C6-4E68-B14F-67174F8727B6}" presName="Accent5" presStyleCnt="0"/>
      <dgm:spPr/>
    </dgm:pt>
    <dgm:pt modelId="{3AC20D06-6C1C-4214-941D-9552576D17DD}" type="pres">
      <dgm:prSet presAssocID="{BB6A94F2-94C6-4E68-B14F-67174F8727B6}" presName="Accent" presStyleLbl="node1" presStyleIdx="4" presStyleCnt="5"/>
      <dgm:spPr>
        <a:solidFill>
          <a:srgbClr val="3F5378"/>
        </a:solidFill>
      </dgm:spPr>
    </dgm:pt>
    <dgm:pt modelId="{8C51FD86-D0F2-4457-980C-4261811E2437}" type="pres">
      <dgm:prSet presAssocID="{BB6A94F2-94C6-4E68-B14F-67174F8727B6}" presName="Parent5" presStyleLbl="revTx" presStyleIdx="4" presStyleCnt="5">
        <dgm:presLayoutVars>
          <dgm:chMax val="1"/>
          <dgm:chPref val="1"/>
          <dgm:bulletEnabled val="1"/>
        </dgm:presLayoutVars>
      </dgm:prSet>
      <dgm:spPr/>
    </dgm:pt>
  </dgm:ptLst>
  <dgm:cxnLst>
    <dgm:cxn modelId="{A516AD15-89E0-4DC7-8007-8A167463D99A}" type="presOf" srcId="{45C1B642-BA6A-4DA4-827F-073219BA7DAC}" destId="{ABB7DDD1-631B-44E0-8A9D-35EF9A961CE0}" srcOrd="0" destOrd="0" presId="urn:microsoft.com/office/officeart/2009/layout/CircleArrowProcess"/>
    <dgm:cxn modelId="{3DFC5B16-DAA9-4938-A07A-8865DCEA8613}" type="presOf" srcId="{7E67AE73-9A72-4F5F-BCC7-453160967FDF}" destId="{4E6D459B-784B-4AF8-8B0E-46B4BECF0E67}" srcOrd="0" destOrd="0" presId="urn:microsoft.com/office/officeart/2009/layout/CircleArrowProcess"/>
    <dgm:cxn modelId="{FDC77218-2CCE-4EBE-B2E9-B1B92BB14595}" type="presOf" srcId="{82916C13-7933-4F83-BFA0-A549CE3B1A23}" destId="{A7C4B618-5138-4A16-81F1-7EE740FFA691}" srcOrd="0" destOrd="0" presId="urn:microsoft.com/office/officeart/2009/layout/CircleArrowProcess"/>
    <dgm:cxn modelId="{C277802A-249F-4F24-A5CC-32BA1249F7E4}" srcId="{8339F1EA-C302-4D7F-9E38-353B10EDDB8C}" destId="{7E67AE73-9A72-4F5F-BCC7-453160967FDF}" srcOrd="2" destOrd="0" parTransId="{487FE32B-20E3-49B0-A1E4-A3F4C4985B26}" sibTransId="{17D30644-BFA2-4823-BCAA-DF5BEB97348E}"/>
    <dgm:cxn modelId="{9C1FEE49-3760-4F7A-9709-9D1E92669ED3}" srcId="{8339F1EA-C302-4D7F-9E38-353B10EDDB8C}" destId="{45BC8C45-6777-43FC-BD67-1596741285A9}" srcOrd="0" destOrd="0" parTransId="{1C6C6B27-3E20-435C-A252-76EB49D7379E}" sibTransId="{C247A7F2-2F1D-4FA9-8C3B-7A7E0904CC92}"/>
    <dgm:cxn modelId="{7C8B9088-6160-4D9F-B0DA-90F8280E03A5}" type="presOf" srcId="{8339F1EA-C302-4D7F-9E38-353B10EDDB8C}" destId="{5952405F-EFE2-4A3A-947F-EDDA5D96A0A2}" srcOrd="0" destOrd="0" presId="urn:microsoft.com/office/officeart/2009/layout/CircleArrowProcess"/>
    <dgm:cxn modelId="{89EBDF8A-3E94-489E-893E-B7EDDB4E3076}" type="presOf" srcId="{45BC8C45-6777-43FC-BD67-1596741285A9}" destId="{D405F7EC-498D-4EFB-B4B1-967D6B73CE2E}" srcOrd="0" destOrd="0" presId="urn:microsoft.com/office/officeart/2009/layout/CircleArrowProcess"/>
    <dgm:cxn modelId="{137BC496-3A63-47A6-9A91-2CFCFA2863E5}" srcId="{8339F1EA-C302-4D7F-9E38-353B10EDDB8C}" destId="{45C1B642-BA6A-4DA4-827F-073219BA7DAC}" srcOrd="1" destOrd="0" parTransId="{0FF3CDC8-22F0-4496-85DC-D276C58A31DF}" sibTransId="{2CDBF0DF-C54D-46D0-8FFB-C7B93A03FAFF}"/>
    <dgm:cxn modelId="{11528EBB-1161-4601-9E47-50B3657F6C37}" type="presOf" srcId="{BB6A94F2-94C6-4E68-B14F-67174F8727B6}" destId="{8C51FD86-D0F2-4457-980C-4261811E2437}" srcOrd="0" destOrd="0" presId="urn:microsoft.com/office/officeart/2009/layout/CircleArrowProcess"/>
    <dgm:cxn modelId="{B5133FE2-A1E2-4206-8580-12B04DBA0F3B}" srcId="{8339F1EA-C302-4D7F-9E38-353B10EDDB8C}" destId="{BB6A94F2-94C6-4E68-B14F-67174F8727B6}" srcOrd="4" destOrd="0" parTransId="{196F4AF1-5CF6-411A-B5F6-4B6700C4CB72}" sibTransId="{8CDD692D-01C0-4CA6-8044-21473F4CF560}"/>
    <dgm:cxn modelId="{E850E1FB-EE18-4006-81F1-B946F009277A}" srcId="{8339F1EA-C302-4D7F-9E38-353B10EDDB8C}" destId="{82916C13-7933-4F83-BFA0-A549CE3B1A23}" srcOrd="3" destOrd="0" parTransId="{03C5660F-6815-4A43-B681-EC5D53E62F80}" sibTransId="{C2B56989-BE8B-4F86-94A6-9DC0B263754D}"/>
    <dgm:cxn modelId="{4D45BAB9-4361-4D6C-A2CD-266779171F4E}" type="presParOf" srcId="{5952405F-EFE2-4A3A-947F-EDDA5D96A0A2}" destId="{5FBF3EF0-AD5B-4138-A24E-424DEB9546B0}" srcOrd="0" destOrd="0" presId="urn:microsoft.com/office/officeart/2009/layout/CircleArrowProcess"/>
    <dgm:cxn modelId="{5DAC818D-1141-4A72-9950-AFE53201FF72}" type="presParOf" srcId="{5FBF3EF0-AD5B-4138-A24E-424DEB9546B0}" destId="{46FAEF48-753E-4515-BF51-0E91D69DFF2B}" srcOrd="0" destOrd="0" presId="urn:microsoft.com/office/officeart/2009/layout/CircleArrowProcess"/>
    <dgm:cxn modelId="{02C65A4A-D6DE-4550-AE22-920F53EDAD17}" type="presParOf" srcId="{5952405F-EFE2-4A3A-947F-EDDA5D96A0A2}" destId="{D405F7EC-498D-4EFB-B4B1-967D6B73CE2E}" srcOrd="1" destOrd="0" presId="urn:microsoft.com/office/officeart/2009/layout/CircleArrowProcess"/>
    <dgm:cxn modelId="{CEAC07C4-FEDB-459F-808A-6042D99C90A5}" type="presParOf" srcId="{5952405F-EFE2-4A3A-947F-EDDA5D96A0A2}" destId="{B4F58831-0895-4820-96FA-5B4054625244}" srcOrd="2" destOrd="0" presId="urn:microsoft.com/office/officeart/2009/layout/CircleArrowProcess"/>
    <dgm:cxn modelId="{BBDFBFD6-35B2-45BB-8BF9-A4EA3B0712DF}" type="presParOf" srcId="{B4F58831-0895-4820-96FA-5B4054625244}" destId="{C734E714-B1A3-46A6-BDB7-80F282DA8B7C}" srcOrd="0" destOrd="0" presId="urn:microsoft.com/office/officeart/2009/layout/CircleArrowProcess"/>
    <dgm:cxn modelId="{DEC587A8-F4F5-420F-880A-5C4C597B0D40}" type="presParOf" srcId="{5952405F-EFE2-4A3A-947F-EDDA5D96A0A2}" destId="{ABB7DDD1-631B-44E0-8A9D-35EF9A961CE0}" srcOrd="3" destOrd="0" presId="urn:microsoft.com/office/officeart/2009/layout/CircleArrowProcess"/>
    <dgm:cxn modelId="{33023669-3668-464A-8F89-E8F16A4D72B2}" type="presParOf" srcId="{5952405F-EFE2-4A3A-947F-EDDA5D96A0A2}" destId="{ADC9ECA8-AD70-4CBF-A553-CB1AE5B1E13E}" srcOrd="4" destOrd="0" presId="urn:microsoft.com/office/officeart/2009/layout/CircleArrowProcess"/>
    <dgm:cxn modelId="{7986A817-8404-446F-BF02-90C3F78562EA}" type="presParOf" srcId="{ADC9ECA8-AD70-4CBF-A553-CB1AE5B1E13E}" destId="{FBD66338-170A-4660-B326-D0A35D3109FC}" srcOrd="0" destOrd="0" presId="urn:microsoft.com/office/officeart/2009/layout/CircleArrowProcess"/>
    <dgm:cxn modelId="{F38FA380-6EF6-491A-97A9-F4D9E7EE2278}" type="presParOf" srcId="{5952405F-EFE2-4A3A-947F-EDDA5D96A0A2}" destId="{4E6D459B-784B-4AF8-8B0E-46B4BECF0E67}" srcOrd="5" destOrd="0" presId="urn:microsoft.com/office/officeart/2009/layout/CircleArrowProcess"/>
    <dgm:cxn modelId="{2FBE03EA-F019-464F-A12F-2C29BB189F42}" type="presParOf" srcId="{5952405F-EFE2-4A3A-947F-EDDA5D96A0A2}" destId="{555EC2A1-285D-4849-B86F-80978D64D3B7}" srcOrd="6" destOrd="0" presId="urn:microsoft.com/office/officeart/2009/layout/CircleArrowProcess"/>
    <dgm:cxn modelId="{9B9215B6-331D-469B-988D-BE4200AC0DF1}" type="presParOf" srcId="{555EC2A1-285D-4849-B86F-80978D64D3B7}" destId="{74FC976D-DD35-41B4-8E34-E38830DF004E}" srcOrd="0" destOrd="0" presId="urn:microsoft.com/office/officeart/2009/layout/CircleArrowProcess"/>
    <dgm:cxn modelId="{80549879-9ADE-4FA1-BECA-AE341E5941E7}" type="presParOf" srcId="{5952405F-EFE2-4A3A-947F-EDDA5D96A0A2}" destId="{A7C4B618-5138-4A16-81F1-7EE740FFA691}" srcOrd="7" destOrd="0" presId="urn:microsoft.com/office/officeart/2009/layout/CircleArrowProcess"/>
    <dgm:cxn modelId="{F6D8DFCB-F81F-44A0-AC67-7799BE339725}" type="presParOf" srcId="{5952405F-EFE2-4A3A-947F-EDDA5D96A0A2}" destId="{94435FDE-DCC2-4615-8C28-0355BC8AE247}" srcOrd="8" destOrd="0" presId="urn:microsoft.com/office/officeart/2009/layout/CircleArrowProcess"/>
    <dgm:cxn modelId="{6F558B94-9851-4B16-A948-866D82521521}" type="presParOf" srcId="{94435FDE-DCC2-4615-8C28-0355BC8AE247}" destId="{3AC20D06-6C1C-4214-941D-9552576D17DD}" srcOrd="0" destOrd="0" presId="urn:microsoft.com/office/officeart/2009/layout/CircleArrowProcess"/>
    <dgm:cxn modelId="{E96B5B87-7582-4A9C-80E2-0464005184FF}" type="presParOf" srcId="{5952405F-EFE2-4A3A-947F-EDDA5D96A0A2}" destId="{8C51FD86-D0F2-4457-980C-4261811E2437}" srcOrd="9" destOrd="0" presId="urn:microsoft.com/office/officeart/2009/layout/CircleArrowProcess"/>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B7F60F-217B-46D2-BDB3-B55592B857D4}">
      <dsp:nvSpPr>
        <dsp:cNvPr id="0" name=""/>
        <dsp:cNvSpPr/>
      </dsp:nvSpPr>
      <dsp:spPr>
        <a:xfrm>
          <a:off x="-3824181" y="-587324"/>
          <a:ext cx="4557928" cy="4557928"/>
        </a:xfrm>
        <a:prstGeom prst="blockArc">
          <a:avLst>
            <a:gd name="adj1" fmla="val 18900000"/>
            <a:gd name="adj2" fmla="val 2700000"/>
            <a:gd name="adj3" fmla="val 474"/>
          </a:avLst>
        </a:prstGeom>
        <a:noFill/>
        <a:ln w="22225" cap="flat" cmpd="sng" algn="ctr">
          <a:solidFill>
            <a:srgbClr val="AD0101">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01F2EF4C-CC96-4E73-9378-69D4CEA7C31F}">
      <dsp:nvSpPr>
        <dsp:cNvPr id="0" name=""/>
        <dsp:cNvSpPr/>
      </dsp:nvSpPr>
      <dsp:spPr>
        <a:xfrm>
          <a:off x="321635" y="211387"/>
          <a:ext cx="4708849"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5792" tIns="58420" rIns="58420" bIns="58420" numCol="1" spcCol="1270" anchor="ctr" anchorCtr="0">
          <a:noAutofit/>
        </a:bodyPr>
        <a:lstStyle/>
        <a:p>
          <a:pPr marL="0" lvl="0" indent="0" algn="l" defTabSz="1022350">
            <a:lnSpc>
              <a:spcPct val="90000"/>
            </a:lnSpc>
            <a:spcBef>
              <a:spcPct val="0"/>
            </a:spcBef>
            <a:spcAft>
              <a:spcPct val="35000"/>
            </a:spcAft>
            <a:buNone/>
          </a:pPr>
          <a:r>
            <a:rPr kumimoji="0" lang="en-US" altLang="en-US" sz="2300" b="0" i="0" u="none" strike="noStrike" kern="1200" cap="none" normalizeH="0" baseline="0" dirty="0">
              <a:ln>
                <a:noFill/>
              </a:ln>
              <a:solidFill>
                <a:sysClr val="window" lastClr="FFFFFF"/>
              </a:solidFill>
              <a:effectLst/>
              <a:latin typeface="Arial" charset="0"/>
              <a:ea typeface="+mn-ea"/>
              <a:cs typeface="+mn-cs"/>
            </a:rPr>
            <a:t>My ideas</a:t>
          </a:r>
          <a:endParaRPr lang="en-US" sz="2300" kern="1200" dirty="0">
            <a:solidFill>
              <a:sysClr val="window" lastClr="FFFFFF"/>
            </a:solidFill>
            <a:latin typeface="Times New Roman"/>
            <a:ea typeface="+mn-ea"/>
            <a:cs typeface="+mn-cs"/>
          </a:endParaRPr>
        </a:p>
      </dsp:txBody>
      <dsp:txXfrm>
        <a:off x="321635" y="211387"/>
        <a:ext cx="4708849" cy="423045"/>
      </dsp:txXfrm>
    </dsp:sp>
    <dsp:sp modelId="{B6033166-1880-4A58-B225-6D53786F48E4}">
      <dsp:nvSpPr>
        <dsp:cNvPr id="0" name=""/>
        <dsp:cNvSpPr/>
      </dsp:nvSpPr>
      <dsp:spPr>
        <a:xfrm>
          <a:off x="57232" y="158506"/>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17F4510-731B-4BC3-8197-65D5579B9D12}">
      <dsp:nvSpPr>
        <dsp:cNvPr id="0" name=""/>
        <dsp:cNvSpPr/>
      </dsp:nvSpPr>
      <dsp:spPr>
        <a:xfrm>
          <a:off x="624777" y="845752"/>
          <a:ext cx="4405707"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5792" tIns="58420" rIns="58420" bIns="58420" numCol="1" spcCol="1270" anchor="ctr" anchorCtr="0">
          <a:noAutofit/>
        </a:bodyPr>
        <a:lstStyle/>
        <a:p>
          <a:pPr marL="0" lvl="0" indent="0" algn="l" defTabSz="1022350">
            <a:lnSpc>
              <a:spcPct val="90000"/>
            </a:lnSpc>
            <a:spcBef>
              <a:spcPct val="0"/>
            </a:spcBef>
            <a:spcAft>
              <a:spcPct val="35000"/>
            </a:spcAft>
            <a:buNone/>
          </a:pPr>
          <a:r>
            <a:rPr kumimoji="0" lang="en-US" altLang="en-US" sz="2300" b="0" i="0" u="none" strike="noStrike" kern="1200" cap="none" normalizeH="0" baseline="0" dirty="0">
              <a:ln>
                <a:noFill/>
              </a:ln>
              <a:solidFill>
                <a:sysClr val="window" lastClr="FFFFFF"/>
              </a:solidFill>
              <a:effectLst/>
              <a:latin typeface="Arial" charset="0"/>
              <a:ea typeface="+mn-ea"/>
              <a:cs typeface="+mn-cs"/>
            </a:rPr>
            <a:t>My opinions</a:t>
          </a:r>
          <a:endParaRPr lang="en-US" sz="2300" kern="1200" dirty="0">
            <a:solidFill>
              <a:sysClr val="window" lastClr="FFFFFF"/>
            </a:solidFill>
            <a:latin typeface="Times New Roman"/>
            <a:ea typeface="+mn-ea"/>
            <a:cs typeface="+mn-cs"/>
          </a:endParaRPr>
        </a:p>
      </dsp:txBody>
      <dsp:txXfrm>
        <a:off x="624777" y="845752"/>
        <a:ext cx="4405707" cy="423045"/>
      </dsp:txXfrm>
    </dsp:sp>
    <dsp:sp modelId="{20E89934-40E8-45F0-A3D2-22702D49D3EE}">
      <dsp:nvSpPr>
        <dsp:cNvPr id="0" name=""/>
        <dsp:cNvSpPr/>
      </dsp:nvSpPr>
      <dsp:spPr>
        <a:xfrm>
          <a:off x="360374" y="792871"/>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81592AF6-19D8-402E-B35E-DF971CAB025E}">
      <dsp:nvSpPr>
        <dsp:cNvPr id="0" name=""/>
        <dsp:cNvSpPr/>
      </dsp:nvSpPr>
      <dsp:spPr>
        <a:xfrm>
          <a:off x="717817" y="1480117"/>
          <a:ext cx="4312667"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5792" tIns="58420" rIns="58420" bIns="58420" numCol="1" spcCol="1270" anchor="ctr" anchorCtr="0">
          <a:noAutofit/>
        </a:bodyPr>
        <a:lstStyle/>
        <a:p>
          <a:pPr marL="0" lvl="0" indent="0" algn="l" defTabSz="1022350">
            <a:lnSpc>
              <a:spcPct val="90000"/>
            </a:lnSpc>
            <a:spcBef>
              <a:spcPct val="0"/>
            </a:spcBef>
            <a:spcAft>
              <a:spcPct val="35000"/>
            </a:spcAft>
            <a:buNone/>
          </a:pPr>
          <a:r>
            <a:rPr kumimoji="0" lang="en-US" altLang="en-US" sz="2300" b="0" i="0" u="none" strike="noStrike" kern="1200" cap="none" normalizeH="0" baseline="0" dirty="0">
              <a:ln>
                <a:noFill/>
              </a:ln>
              <a:solidFill>
                <a:sysClr val="window" lastClr="FFFFFF"/>
              </a:solidFill>
              <a:effectLst/>
              <a:latin typeface="Arial" charset="0"/>
              <a:ea typeface="+mn-ea"/>
              <a:cs typeface="+mn-cs"/>
            </a:rPr>
            <a:t>My background</a:t>
          </a:r>
          <a:endParaRPr lang="en-US" sz="2300" kern="1200" dirty="0">
            <a:solidFill>
              <a:sysClr val="window" lastClr="FFFFFF"/>
            </a:solidFill>
            <a:latin typeface="Times New Roman"/>
            <a:ea typeface="+mn-ea"/>
            <a:cs typeface="+mn-cs"/>
          </a:endParaRPr>
        </a:p>
      </dsp:txBody>
      <dsp:txXfrm>
        <a:off x="717817" y="1480117"/>
        <a:ext cx="4312667" cy="423045"/>
      </dsp:txXfrm>
    </dsp:sp>
    <dsp:sp modelId="{AE86443A-93FA-4B7A-AF57-DD9BD09689CC}">
      <dsp:nvSpPr>
        <dsp:cNvPr id="0" name=""/>
        <dsp:cNvSpPr/>
      </dsp:nvSpPr>
      <dsp:spPr>
        <a:xfrm>
          <a:off x="453414" y="1427236"/>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1A7738C-79CB-4AD0-8306-50E5618E6D4A}">
      <dsp:nvSpPr>
        <dsp:cNvPr id="0" name=""/>
        <dsp:cNvSpPr/>
      </dsp:nvSpPr>
      <dsp:spPr>
        <a:xfrm>
          <a:off x="624777" y="2114482"/>
          <a:ext cx="4405707"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5792" tIns="58420" rIns="58420" bIns="58420" numCol="1" spcCol="1270" anchor="ctr" anchorCtr="0">
          <a:noAutofit/>
        </a:bodyPr>
        <a:lstStyle/>
        <a:p>
          <a:pPr marL="0" lvl="0" indent="0" algn="l" defTabSz="1022350">
            <a:lnSpc>
              <a:spcPct val="90000"/>
            </a:lnSpc>
            <a:spcBef>
              <a:spcPct val="0"/>
            </a:spcBef>
            <a:spcAft>
              <a:spcPct val="35000"/>
            </a:spcAft>
            <a:buNone/>
          </a:pPr>
          <a:r>
            <a:rPr kumimoji="0" lang="en-US" altLang="en-US" sz="2300" b="0" i="0" u="none" strike="noStrike" kern="1200" cap="none" normalizeH="0" baseline="0" dirty="0">
              <a:ln>
                <a:noFill/>
              </a:ln>
              <a:solidFill>
                <a:sysClr val="window" lastClr="FFFFFF"/>
              </a:solidFill>
              <a:effectLst/>
              <a:latin typeface="Arial" charset="0"/>
              <a:ea typeface="+mn-ea"/>
              <a:cs typeface="+mn-cs"/>
            </a:rPr>
            <a:t>My personality</a:t>
          </a:r>
          <a:endParaRPr lang="en-US" sz="2300" kern="1200" dirty="0">
            <a:solidFill>
              <a:sysClr val="window" lastClr="FFFFFF"/>
            </a:solidFill>
            <a:latin typeface="Times New Roman"/>
            <a:ea typeface="+mn-ea"/>
            <a:cs typeface="+mn-cs"/>
          </a:endParaRPr>
        </a:p>
      </dsp:txBody>
      <dsp:txXfrm>
        <a:off x="624777" y="2114482"/>
        <a:ext cx="4405707" cy="423045"/>
      </dsp:txXfrm>
    </dsp:sp>
    <dsp:sp modelId="{FFFFFB86-40D8-4F4F-A486-AD285823CC16}">
      <dsp:nvSpPr>
        <dsp:cNvPr id="0" name=""/>
        <dsp:cNvSpPr/>
      </dsp:nvSpPr>
      <dsp:spPr>
        <a:xfrm>
          <a:off x="360374" y="2061601"/>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6B096F4B-9073-42CE-B8F8-680147148E0D}">
      <dsp:nvSpPr>
        <dsp:cNvPr id="0" name=""/>
        <dsp:cNvSpPr/>
      </dsp:nvSpPr>
      <dsp:spPr>
        <a:xfrm>
          <a:off x="321635" y="2748847"/>
          <a:ext cx="4708849" cy="423045"/>
        </a:xfrm>
        <a:prstGeom prst="rect">
          <a:avLst/>
        </a:prstGeom>
        <a:solidFill>
          <a:srgbClr val="AD0101">
            <a:hueOff val="0"/>
            <a:satOff val="0"/>
            <a:lumOff val="0"/>
            <a:alphaOff val="0"/>
          </a:srgbClr>
        </a:solidFill>
        <a:ln w="2222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5792" tIns="58420" rIns="58420" bIns="58420" numCol="1" spcCol="1270" anchor="ctr" anchorCtr="0">
          <a:noAutofit/>
        </a:bodyPr>
        <a:lstStyle/>
        <a:p>
          <a:pPr marL="0" lvl="0" indent="0" algn="l" defTabSz="1022350">
            <a:lnSpc>
              <a:spcPct val="90000"/>
            </a:lnSpc>
            <a:spcBef>
              <a:spcPct val="0"/>
            </a:spcBef>
            <a:spcAft>
              <a:spcPct val="35000"/>
            </a:spcAft>
            <a:buNone/>
          </a:pPr>
          <a:r>
            <a:rPr kumimoji="0" lang="en-US" altLang="en-US" sz="2300" b="0" i="0" u="none" strike="noStrike" kern="1200" cap="none" normalizeH="0" baseline="0" dirty="0">
              <a:ln>
                <a:noFill/>
              </a:ln>
              <a:solidFill>
                <a:sysClr val="window" lastClr="FFFFFF"/>
              </a:solidFill>
              <a:effectLst/>
              <a:latin typeface="Arial" charset="0"/>
              <a:ea typeface="+mn-ea"/>
              <a:cs typeface="+mn-cs"/>
            </a:rPr>
            <a:t>My uniqueness</a:t>
          </a:r>
          <a:endParaRPr lang="en-US" sz="2300" kern="1200" dirty="0">
            <a:solidFill>
              <a:sysClr val="window" lastClr="FFFFFF"/>
            </a:solidFill>
            <a:latin typeface="Times New Roman"/>
            <a:ea typeface="+mn-ea"/>
            <a:cs typeface="+mn-cs"/>
          </a:endParaRPr>
        </a:p>
      </dsp:txBody>
      <dsp:txXfrm>
        <a:off x="321635" y="2748847"/>
        <a:ext cx="4708849" cy="423045"/>
      </dsp:txXfrm>
    </dsp:sp>
    <dsp:sp modelId="{C5EF58F3-2207-4DA4-91EB-428D117C8098}">
      <dsp:nvSpPr>
        <dsp:cNvPr id="0" name=""/>
        <dsp:cNvSpPr/>
      </dsp:nvSpPr>
      <dsp:spPr>
        <a:xfrm>
          <a:off x="57232" y="2695966"/>
          <a:ext cx="528806" cy="528806"/>
        </a:xfrm>
        <a:prstGeom prst="ellipse">
          <a:avLst/>
        </a:prstGeom>
        <a:solidFill>
          <a:sysClr val="window" lastClr="FFFFFF">
            <a:hueOff val="0"/>
            <a:satOff val="0"/>
            <a:lumOff val="0"/>
            <a:alphaOff val="0"/>
          </a:sysClr>
        </a:solidFill>
        <a:ln w="22225" cap="flat" cmpd="sng" algn="ctr">
          <a:solidFill>
            <a:srgbClr val="AD010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0A612-1086-4C84-AF50-B213348E00B1}">
      <dsp:nvSpPr>
        <dsp:cNvPr id="0" name=""/>
        <dsp:cNvSpPr/>
      </dsp:nvSpPr>
      <dsp:spPr>
        <a:xfrm rot="1318098">
          <a:off x="4132603" y="4204630"/>
          <a:ext cx="1787505" cy="48691"/>
        </a:xfrm>
        <a:custGeom>
          <a:avLst/>
          <a:gdLst/>
          <a:ahLst/>
          <a:cxnLst/>
          <a:rect l="0" t="0" r="0" b="0"/>
          <a:pathLst>
            <a:path>
              <a:moveTo>
                <a:pt x="0" y="24345"/>
              </a:moveTo>
              <a:lnTo>
                <a:pt x="1787505" y="2434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1CA8AF-2512-4CF0-A82A-107D6B9CB287}">
      <dsp:nvSpPr>
        <dsp:cNvPr id="0" name=""/>
        <dsp:cNvSpPr/>
      </dsp:nvSpPr>
      <dsp:spPr>
        <a:xfrm rot="155833">
          <a:off x="4195028" y="3565959"/>
          <a:ext cx="4808361" cy="48691"/>
        </a:xfrm>
        <a:custGeom>
          <a:avLst/>
          <a:gdLst/>
          <a:ahLst/>
          <a:cxnLst/>
          <a:rect l="0" t="0" r="0" b="0"/>
          <a:pathLst>
            <a:path>
              <a:moveTo>
                <a:pt x="0" y="24345"/>
              </a:moveTo>
              <a:lnTo>
                <a:pt x="4808361" y="2434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FAA87B-3CB4-4958-B4A2-C697373C61E2}">
      <dsp:nvSpPr>
        <dsp:cNvPr id="0" name=""/>
        <dsp:cNvSpPr/>
      </dsp:nvSpPr>
      <dsp:spPr>
        <a:xfrm rot="20369375">
          <a:off x="4125081" y="2572573"/>
          <a:ext cx="2284750" cy="48691"/>
        </a:xfrm>
        <a:custGeom>
          <a:avLst/>
          <a:gdLst/>
          <a:ahLst/>
          <a:cxnLst/>
          <a:rect l="0" t="0" r="0" b="0"/>
          <a:pathLst>
            <a:path>
              <a:moveTo>
                <a:pt x="0" y="24345"/>
              </a:moveTo>
              <a:lnTo>
                <a:pt x="2284750" y="2434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323E4A-F5C8-4E9A-96A7-36B19D1927EA}">
      <dsp:nvSpPr>
        <dsp:cNvPr id="0" name=""/>
        <dsp:cNvSpPr/>
      </dsp:nvSpPr>
      <dsp:spPr>
        <a:xfrm>
          <a:off x="1031503" y="1417316"/>
          <a:ext cx="4023367" cy="4023367"/>
        </a:xfrm>
        <a:prstGeom prst="ellipse">
          <a:avLst/>
        </a:prstGeom>
        <a:blipFill rotWithShape="1">
          <a:blip xmlns:r="http://schemas.openxmlformats.org/officeDocument/2006/relationships" r:embed="rId1"/>
          <a:srcRect/>
          <a:stretch>
            <a:fillRect l="-15000" r="-1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79271D-7A09-41E6-9090-5D9B11908F77}">
      <dsp:nvSpPr>
        <dsp:cNvPr id="0" name=""/>
        <dsp:cNvSpPr/>
      </dsp:nvSpPr>
      <dsp:spPr>
        <a:xfrm>
          <a:off x="6240806" y="138684"/>
          <a:ext cx="3047994" cy="3047994"/>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6687174" y="585052"/>
        <a:ext cx="2155258" cy="2155258"/>
      </dsp:txXfrm>
    </dsp:sp>
    <dsp:sp modelId="{4F6C424A-4E71-4510-83AF-8945098404F0}">
      <dsp:nvSpPr>
        <dsp:cNvPr id="0" name=""/>
        <dsp:cNvSpPr/>
      </dsp:nvSpPr>
      <dsp:spPr>
        <a:xfrm>
          <a:off x="8999354" y="2244310"/>
          <a:ext cx="3047994" cy="3047994"/>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9445722" y="2690678"/>
        <a:ext cx="2155258" cy="2155258"/>
      </dsp:txXfrm>
    </dsp:sp>
    <dsp:sp modelId="{F4201C5C-7C49-4938-B061-A9BF662D4DB7}">
      <dsp:nvSpPr>
        <dsp:cNvPr id="0" name=""/>
        <dsp:cNvSpPr/>
      </dsp:nvSpPr>
      <dsp:spPr>
        <a:xfrm>
          <a:off x="5744558" y="3609443"/>
          <a:ext cx="3047994" cy="3047994"/>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6190926" y="4055811"/>
        <a:ext cx="2155258" cy="21552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FAEF48-753E-4515-BF51-0E91D69DFF2B}">
      <dsp:nvSpPr>
        <dsp:cNvPr id="0" name=""/>
        <dsp:cNvSpPr/>
      </dsp:nvSpPr>
      <dsp:spPr>
        <a:xfrm>
          <a:off x="1213236" y="94644"/>
          <a:ext cx="2103338" cy="2103443"/>
        </a:xfrm>
        <a:prstGeom prst="circularArrow">
          <a:avLst>
            <a:gd name="adj1" fmla="val 10980"/>
            <a:gd name="adj2" fmla="val 1142322"/>
            <a:gd name="adj3" fmla="val 4500000"/>
            <a:gd name="adj4" fmla="val 10800000"/>
            <a:gd name="adj5" fmla="val 12500"/>
          </a:avLst>
        </a:prstGeom>
        <a:solidFill>
          <a:srgbClr val="3F537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05F7EC-498D-4EFB-B4B1-967D6B73CE2E}">
      <dsp:nvSpPr>
        <dsp:cNvPr id="0" name=""/>
        <dsp:cNvSpPr/>
      </dsp:nvSpPr>
      <dsp:spPr>
        <a:xfrm>
          <a:off x="1677620" y="856446"/>
          <a:ext cx="1173781" cy="586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a:off x="1677620" y="856446"/>
        <a:ext cx="1173781" cy="586628"/>
      </dsp:txXfrm>
    </dsp:sp>
    <dsp:sp modelId="{C734E714-B1A3-46A6-BDB7-80F282DA8B7C}">
      <dsp:nvSpPr>
        <dsp:cNvPr id="0" name=""/>
        <dsp:cNvSpPr/>
      </dsp:nvSpPr>
      <dsp:spPr>
        <a:xfrm>
          <a:off x="628910" y="1303207"/>
          <a:ext cx="2103338" cy="2103443"/>
        </a:xfrm>
        <a:prstGeom prst="leftCircularArrow">
          <a:avLst>
            <a:gd name="adj1" fmla="val 10980"/>
            <a:gd name="adj2" fmla="val 1142322"/>
            <a:gd name="adj3" fmla="val 6300000"/>
            <a:gd name="adj4" fmla="val 18900000"/>
            <a:gd name="adj5" fmla="val 12500"/>
          </a:avLst>
        </a:prstGeom>
        <a:solidFill>
          <a:srgbClr val="3F537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B7DDD1-631B-44E0-8A9D-35EF9A961CE0}">
      <dsp:nvSpPr>
        <dsp:cNvPr id="0" name=""/>
        <dsp:cNvSpPr/>
      </dsp:nvSpPr>
      <dsp:spPr>
        <a:xfrm>
          <a:off x="1090926" y="2067726"/>
          <a:ext cx="1173781" cy="586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a:off x="1090926" y="2067726"/>
        <a:ext cx="1173781" cy="586628"/>
      </dsp:txXfrm>
    </dsp:sp>
    <dsp:sp modelId="{FBD66338-170A-4660-B326-D0A35D3109FC}">
      <dsp:nvSpPr>
        <dsp:cNvPr id="0" name=""/>
        <dsp:cNvSpPr/>
      </dsp:nvSpPr>
      <dsp:spPr>
        <a:xfrm>
          <a:off x="1213236" y="2517203"/>
          <a:ext cx="2103338" cy="2103443"/>
        </a:xfrm>
        <a:prstGeom prst="circularArrow">
          <a:avLst>
            <a:gd name="adj1" fmla="val 10980"/>
            <a:gd name="adj2" fmla="val 1142322"/>
            <a:gd name="adj3" fmla="val 4500000"/>
            <a:gd name="adj4" fmla="val 13500000"/>
            <a:gd name="adj5" fmla="val 12500"/>
          </a:avLst>
        </a:prstGeom>
        <a:solidFill>
          <a:srgbClr val="3F537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6D459B-784B-4AF8-8B0E-46B4BECF0E67}">
      <dsp:nvSpPr>
        <dsp:cNvPr id="0" name=""/>
        <dsp:cNvSpPr/>
      </dsp:nvSpPr>
      <dsp:spPr>
        <a:xfrm>
          <a:off x="1677620" y="3278326"/>
          <a:ext cx="1173781" cy="586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a:off x="1677620" y="3278326"/>
        <a:ext cx="1173781" cy="586628"/>
      </dsp:txXfrm>
    </dsp:sp>
    <dsp:sp modelId="{74FC976D-DD35-41B4-8E34-E38830DF004E}">
      <dsp:nvSpPr>
        <dsp:cNvPr id="0" name=""/>
        <dsp:cNvSpPr/>
      </dsp:nvSpPr>
      <dsp:spPr>
        <a:xfrm>
          <a:off x="628910" y="3727803"/>
          <a:ext cx="2103338" cy="2103443"/>
        </a:xfrm>
        <a:prstGeom prst="leftCircularArrow">
          <a:avLst>
            <a:gd name="adj1" fmla="val 10980"/>
            <a:gd name="adj2" fmla="val 1142322"/>
            <a:gd name="adj3" fmla="val 6300000"/>
            <a:gd name="adj4" fmla="val 18900000"/>
            <a:gd name="adj5" fmla="val 12500"/>
          </a:avLst>
        </a:prstGeom>
        <a:solidFill>
          <a:srgbClr val="3F537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C4B618-5138-4A16-81F1-7EE740FFA691}">
      <dsp:nvSpPr>
        <dsp:cNvPr id="0" name=""/>
        <dsp:cNvSpPr/>
      </dsp:nvSpPr>
      <dsp:spPr>
        <a:xfrm>
          <a:off x="1090926" y="4489606"/>
          <a:ext cx="1173781" cy="586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a:off x="1090926" y="4489606"/>
        <a:ext cx="1173781" cy="586628"/>
      </dsp:txXfrm>
    </dsp:sp>
    <dsp:sp modelId="{3AC20D06-6C1C-4214-941D-9552576D17DD}">
      <dsp:nvSpPr>
        <dsp:cNvPr id="0" name=""/>
        <dsp:cNvSpPr/>
      </dsp:nvSpPr>
      <dsp:spPr>
        <a:xfrm>
          <a:off x="1362770" y="5076235"/>
          <a:ext cx="1807032" cy="1808092"/>
        </a:xfrm>
        <a:prstGeom prst="blockArc">
          <a:avLst>
            <a:gd name="adj1" fmla="val 13500000"/>
            <a:gd name="adj2" fmla="val 10800000"/>
            <a:gd name="adj3" fmla="val 12740"/>
          </a:avLst>
        </a:prstGeom>
        <a:solidFill>
          <a:srgbClr val="3F537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51FD86-D0F2-4457-980C-4261811E2437}">
      <dsp:nvSpPr>
        <dsp:cNvPr id="0" name=""/>
        <dsp:cNvSpPr/>
      </dsp:nvSpPr>
      <dsp:spPr>
        <a:xfrm>
          <a:off x="1677620" y="5700885"/>
          <a:ext cx="1173781" cy="586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a:off x="1677620" y="5700885"/>
        <a:ext cx="1173781" cy="58662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B941-BE83-45CA-B087-D7BC7C4F33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DDE559-A185-4099-B8B7-74DE50B3B3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EA44CF-2083-49F5-B558-8243F894C742}"/>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5" name="Footer Placeholder 4">
            <a:extLst>
              <a:ext uri="{FF2B5EF4-FFF2-40B4-BE49-F238E27FC236}">
                <a16:creationId xmlns:a16="http://schemas.microsoft.com/office/drawing/2014/main" id="{FEE7C949-5A1B-4328-B8AB-F4CFC54C296F}"/>
              </a:ext>
            </a:extLst>
          </p:cNvPr>
          <p:cNvSpPr>
            <a:spLocks noGrp="1"/>
          </p:cNvSpPr>
          <p:nvPr>
            <p:ph type="ftr" sz="quarter" idx="11"/>
          </p:nvPr>
        </p:nvSpPr>
        <p:spPr/>
        <p:txBody>
          <a:bodyPr/>
          <a:lstStyle/>
          <a:p>
            <a:endParaRPr lang="en-US"/>
          </a:p>
        </p:txBody>
      </p:sp>
      <p:sp>
        <p:nvSpPr>
          <p:cNvPr id="10" name="Rectangle 9">
            <a:extLst>
              <a:ext uri="{FF2B5EF4-FFF2-40B4-BE49-F238E27FC236}">
                <a16:creationId xmlns:a16="http://schemas.microsoft.com/office/drawing/2014/main" id="{D385351E-6A5A-4F5D-99DF-E1C7BE7F2565}"/>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77B5B87-7612-4CB2-B7C2-55BAB80EBEE4}"/>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13" name="Group 12">
            <a:extLst>
              <a:ext uri="{FF2B5EF4-FFF2-40B4-BE49-F238E27FC236}">
                <a16:creationId xmlns:a16="http://schemas.microsoft.com/office/drawing/2014/main" id="{E1E40B42-212F-4A77-BA9D-E4F99EBDB0DF}"/>
              </a:ext>
            </a:extLst>
          </p:cNvPr>
          <p:cNvGrpSpPr/>
          <p:nvPr userDrawn="1"/>
        </p:nvGrpSpPr>
        <p:grpSpPr>
          <a:xfrm>
            <a:off x="0" y="0"/>
            <a:ext cx="12192000" cy="275431"/>
            <a:chOff x="0" y="0"/>
            <a:chExt cx="12192000" cy="275431"/>
          </a:xfrm>
        </p:grpSpPr>
        <p:sp>
          <p:nvSpPr>
            <p:cNvPr id="11" name="Rectangle 10">
              <a:extLst>
                <a:ext uri="{FF2B5EF4-FFF2-40B4-BE49-F238E27FC236}">
                  <a16:creationId xmlns:a16="http://schemas.microsoft.com/office/drawing/2014/main" id="{357CD9EB-773D-4283-8198-A5B41D2B629D}"/>
                </a:ext>
              </a:extLst>
            </p:cNvPr>
            <p:cNvSpPr/>
            <p:nvPr userDrawn="1"/>
          </p:nvSpPr>
          <p:spPr>
            <a:xfrm>
              <a:off x="0" y="0"/>
              <a:ext cx="12192000" cy="13652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B7868C5-854E-48D2-8BC8-AF6A60F89350}"/>
                </a:ext>
              </a:extLst>
            </p:cNvPr>
            <p:cNvSpPr/>
            <p:nvPr userDrawn="1"/>
          </p:nvSpPr>
          <p:spPr>
            <a:xfrm>
              <a:off x="0" y="138906"/>
              <a:ext cx="12192000" cy="136525"/>
            </a:xfrm>
            <a:prstGeom prst="rect">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24234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35BA-A6FC-4F98-A7A6-5A4C8809F9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3866EF-9C1F-499B-9B63-6D36219A261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38894-3FF2-4E83-83D7-75ED1147D6DE}"/>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5" name="Footer Placeholder 4">
            <a:extLst>
              <a:ext uri="{FF2B5EF4-FFF2-40B4-BE49-F238E27FC236}">
                <a16:creationId xmlns:a16="http://schemas.microsoft.com/office/drawing/2014/main" id="{3E26F356-4545-4CD3-A633-CA06F8B50E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86A5E2-24D7-4B53-924F-D83F7075102F}"/>
              </a:ext>
            </a:extLst>
          </p:cNvPr>
          <p:cNvSpPr>
            <a:spLocks noGrp="1"/>
          </p:cNvSpPr>
          <p:nvPr>
            <p:ph type="sldNum" sz="quarter" idx="12"/>
          </p:nvPr>
        </p:nvSpPr>
        <p:spPr/>
        <p:txBody>
          <a:bodyPr/>
          <a:lstStyle/>
          <a:p>
            <a:fld id="{0D730C18-8F8F-4206-9277-80BD47AFEEF9}" type="slidenum">
              <a:rPr lang="en-US" smtClean="0"/>
              <a:t>‹#›</a:t>
            </a:fld>
            <a:endParaRPr lang="en-US"/>
          </a:p>
        </p:txBody>
      </p:sp>
    </p:spTree>
    <p:extLst>
      <p:ext uri="{BB962C8B-B14F-4D97-AF65-F5344CB8AC3E}">
        <p14:creationId xmlns:p14="http://schemas.microsoft.com/office/powerpoint/2010/main" val="1708702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7D617-DEA7-4AD9-A6ED-6EAABA8588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4EC1C8-6F4B-4EF7-A610-4D2ABF530F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9DA25A6-F175-4D27-B05F-09D629F4F20A}"/>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5" name="Footer Placeholder 4">
            <a:extLst>
              <a:ext uri="{FF2B5EF4-FFF2-40B4-BE49-F238E27FC236}">
                <a16:creationId xmlns:a16="http://schemas.microsoft.com/office/drawing/2014/main" id="{10357D2B-86F6-4B4A-A4A4-702B7BF0C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77DD8E-90F7-4808-8C95-1F5C4EBEEF70}"/>
              </a:ext>
            </a:extLst>
          </p:cNvPr>
          <p:cNvSpPr>
            <a:spLocks noGrp="1"/>
          </p:cNvSpPr>
          <p:nvPr>
            <p:ph type="sldNum" sz="quarter" idx="12"/>
          </p:nvPr>
        </p:nvSpPr>
        <p:spPr/>
        <p:txBody>
          <a:bodyPr/>
          <a:lstStyle/>
          <a:p>
            <a:fld id="{0D730C18-8F8F-4206-9277-80BD47AFEEF9}" type="slidenum">
              <a:rPr lang="en-US" smtClean="0"/>
              <a:t>‹#›</a:t>
            </a:fld>
            <a:endParaRPr lang="en-US"/>
          </a:p>
        </p:txBody>
      </p:sp>
    </p:spTree>
    <p:extLst>
      <p:ext uri="{BB962C8B-B14F-4D97-AF65-F5344CB8AC3E}">
        <p14:creationId xmlns:p14="http://schemas.microsoft.com/office/powerpoint/2010/main" val="176819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EF330-A5F8-46EF-84A8-C213F20675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97B81-8B38-4240-B81A-3AEEAEB260D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5523DF-1A81-4B57-A404-EF0799E8E18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F62EF7-FC03-4DE1-B4E6-750C200B161C}"/>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6" name="Footer Placeholder 5">
            <a:extLst>
              <a:ext uri="{FF2B5EF4-FFF2-40B4-BE49-F238E27FC236}">
                <a16:creationId xmlns:a16="http://schemas.microsoft.com/office/drawing/2014/main" id="{9B87966F-B9AF-4BD1-AF2A-9C1AD708F2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420932-CA70-4383-A3FD-16B50E120C46}"/>
              </a:ext>
            </a:extLst>
          </p:cNvPr>
          <p:cNvSpPr>
            <a:spLocks noGrp="1"/>
          </p:cNvSpPr>
          <p:nvPr>
            <p:ph type="sldNum" sz="quarter" idx="12"/>
          </p:nvPr>
        </p:nvSpPr>
        <p:spPr/>
        <p:txBody>
          <a:bodyPr/>
          <a:lstStyle/>
          <a:p>
            <a:fld id="{0D730C18-8F8F-4206-9277-80BD47AFEEF9}" type="slidenum">
              <a:rPr lang="en-US" smtClean="0"/>
              <a:t>‹#›</a:t>
            </a:fld>
            <a:endParaRPr lang="en-US"/>
          </a:p>
        </p:txBody>
      </p:sp>
    </p:spTree>
    <p:extLst>
      <p:ext uri="{BB962C8B-B14F-4D97-AF65-F5344CB8AC3E}">
        <p14:creationId xmlns:p14="http://schemas.microsoft.com/office/powerpoint/2010/main" val="4234668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B9F99-FD1A-4B21-AB32-B0D8216183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0352FD-B734-408B-9EF9-251FE61C6B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FDEBBE9-C793-4AA2-96AC-29B883F4E0D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13164B-0A7D-4B9F-8263-B209A07FB5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6CE09E4-C6FF-4F19-9D84-BD37AB71D6D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088461-D91E-4C13-98FC-258634F74F09}"/>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8" name="Footer Placeholder 7">
            <a:extLst>
              <a:ext uri="{FF2B5EF4-FFF2-40B4-BE49-F238E27FC236}">
                <a16:creationId xmlns:a16="http://schemas.microsoft.com/office/drawing/2014/main" id="{8AFDDB38-B135-4463-8904-9C45126036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B0B7CC-0B9A-4FD2-BCAB-FB9018BBFF41}"/>
              </a:ext>
            </a:extLst>
          </p:cNvPr>
          <p:cNvSpPr>
            <a:spLocks noGrp="1"/>
          </p:cNvSpPr>
          <p:nvPr>
            <p:ph type="sldNum" sz="quarter" idx="12"/>
          </p:nvPr>
        </p:nvSpPr>
        <p:spPr/>
        <p:txBody>
          <a:bodyPr/>
          <a:lstStyle/>
          <a:p>
            <a:fld id="{0D730C18-8F8F-4206-9277-80BD47AFEEF9}" type="slidenum">
              <a:rPr lang="en-US" smtClean="0"/>
              <a:t>‹#›</a:t>
            </a:fld>
            <a:endParaRPr lang="en-US"/>
          </a:p>
        </p:txBody>
      </p:sp>
    </p:spTree>
    <p:extLst>
      <p:ext uri="{BB962C8B-B14F-4D97-AF65-F5344CB8AC3E}">
        <p14:creationId xmlns:p14="http://schemas.microsoft.com/office/powerpoint/2010/main" val="2720974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57ED5-19AA-4CB0-8563-EF44E5C533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CA4C3E-1FB9-4B5C-9FE7-D9B905BB8F55}"/>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4" name="Footer Placeholder 3">
            <a:extLst>
              <a:ext uri="{FF2B5EF4-FFF2-40B4-BE49-F238E27FC236}">
                <a16:creationId xmlns:a16="http://schemas.microsoft.com/office/drawing/2014/main" id="{130C93D9-A528-42F1-A7E1-FA808ABBA3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586163-C78E-40F7-B636-ABA781ABB4E1}"/>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6" name="Rectangle 5">
            <a:extLst>
              <a:ext uri="{FF2B5EF4-FFF2-40B4-BE49-F238E27FC236}">
                <a16:creationId xmlns:a16="http://schemas.microsoft.com/office/drawing/2014/main" id="{2770DE7F-6D34-4FA4-B35D-814FA6B452A3}"/>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9E8969A-A7B3-41B3-B95F-B138B118FCF1}"/>
              </a:ext>
            </a:extLst>
          </p:cNvPr>
          <p:cNvGrpSpPr/>
          <p:nvPr userDrawn="1"/>
        </p:nvGrpSpPr>
        <p:grpSpPr>
          <a:xfrm rot="16200000">
            <a:off x="8564098" y="3238499"/>
            <a:ext cx="6858000" cy="381000"/>
            <a:chOff x="0" y="0"/>
            <a:chExt cx="12192000" cy="275431"/>
          </a:xfrm>
        </p:grpSpPr>
        <p:sp>
          <p:nvSpPr>
            <p:cNvPr id="12" name="Rectangle 11">
              <a:extLst>
                <a:ext uri="{FF2B5EF4-FFF2-40B4-BE49-F238E27FC236}">
                  <a16:creationId xmlns:a16="http://schemas.microsoft.com/office/drawing/2014/main" id="{B08D4918-6FA9-4DAD-9F01-49181BFE39DA}"/>
                </a:ext>
              </a:extLst>
            </p:cNvPr>
            <p:cNvSpPr/>
            <p:nvPr userDrawn="1"/>
          </p:nvSpPr>
          <p:spPr>
            <a:xfrm>
              <a:off x="0" y="0"/>
              <a:ext cx="12192000" cy="13652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468162A-D3B7-401F-8957-13C82249112B}"/>
                </a:ext>
              </a:extLst>
            </p:cNvPr>
            <p:cNvSpPr/>
            <p:nvPr userDrawn="1"/>
          </p:nvSpPr>
          <p:spPr>
            <a:xfrm>
              <a:off x="0" y="138906"/>
              <a:ext cx="12192000" cy="136525"/>
            </a:xfrm>
            <a:prstGeom prst="rect">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EB8FF9A6-9DFB-41C3-B75C-45326322AE1C}"/>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8" name="Group 7">
            <a:extLst>
              <a:ext uri="{FF2B5EF4-FFF2-40B4-BE49-F238E27FC236}">
                <a16:creationId xmlns:a16="http://schemas.microsoft.com/office/drawing/2014/main" id="{8895C8A2-2AE2-48AF-B40C-BDE0CEE009E3}"/>
              </a:ext>
            </a:extLst>
          </p:cNvPr>
          <p:cNvGrpSpPr/>
          <p:nvPr userDrawn="1"/>
        </p:nvGrpSpPr>
        <p:grpSpPr>
          <a:xfrm rot="5400000">
            <a:off x="-3238500" y="3238500"/>
            <a:ext cx="6858000" cy="381000"/>
            <a:chOff x="0" y="0"/>
            <a:chExt cx="12192000" cy="275431"/>
          </a:xfrm>
        </p:grpSpPr>
        <p:sp>
          <p:nvSpPr>
            <p:cNvPr id="9" name="Rectangle 8">
              <a:extLst>
                <a:ext uri="{FF2B5EF4-FFF2-40B4-BE49-F238E27FC236}">
                  <a16:creationId xmlns:a16="http://schemas.microsoft.com/office/drawing/2014/main" id="{C26EB290-643C-44FB-B0DA-565D0DB0E3CB}"/>
                </a:ext>
              </a:extLst>
            </p:cNvPr>
            <p:cNvSpPr/>
            <p:nvPr userDrawn="1"/>
          </p:nvSpPr>
          <p:spPr>
            <a:xfrm>
              <a:off x="0" y="0"/>
              <a:ext cx="12192000" cy="13652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5C0ADC-EA49-42BA-8769-AA01D1D99553}"/>
                </a:ext>
              </a:extLst>
            </p:cNvPr>
            <p:cNvSpPr/>
            <p:nvPr userDrawn="1"/>
          </p:nvSpPr>
          <p:spPr>
            <a:xfrm>
              <a:off x="0" y="138906"/>
              <a:ext cx="12192000" cy="136525"/>
            </a:xfrm>
            <a:prstGeom prst="rect">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63887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34F1164-99C5-47EC-932D-189BEAF8DA28}"/>
              </a:ext>
            </a:extLst>
          </p:cNvPr>
          <p:cNvSpPr/>
          <p:nvPr userDrawn="1"/>
        </p:nvSpPr>
        <p:spPr>
          <a:xfrm rot="5400000">
            <a:off x="8717614" y="3391324"/>
            <a:ext cx="6789737" cy="75347"/>
          </a:xfrm>
          <a:prstGeom prst="rect">
            <a:avLst/>
          </a:prstGeom>
          <a:solidFill>
            <a:srgbClr val="C00000"/>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5C0ADC-EA49-42BA-8769-AA01D1D99553}"/>
              </a:ext>
            </a:extLst>
          </p:cNvPr>
          <p:cNvSpPr/>
          <p:nvPr userDrawn="1"/>
        </p:nvSpPr>
        <p:spPr>
          <a:xfrm rot="5400000">
            <a:off x="-3323498" y="3391325"/>
            <a:ext cx="6789737" cy="75347"/>
          </a:xfrm>
          <a:prstGeom prst="rect">
            <a:avLst/>
          </a:prstGeom>
          <a:solidFill>
            <a:srgbClr val="C00000"/>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1CCA4C3E-1FB9-4B5C-9FE7-D9B905BB8F55}"/>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4" name="Footer Placeholder 3">
            <a:extLst>
              <a:ext uri="{FF2B5EF4-FFF2-40B4-BE49-F238E27FC236}">
                <a16:creationId xmlns:a16="http://schemas.microsoft.com/office/drawing/2014/main" id="{130C93D9-A528-42F1-A7E1-FA808ABBA3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586163-C78E-40F7-B636-ABA781ABB4E1}"/>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6" name="Rectangle 5">
            <a:extLst>
              <a:ext uri="{FF2B5EF4-FFF2-40B4-BE49-F238E27FC236}">
                <a16:creationId xmlns:a16="http://schemas.microsoft.com/office/drawing/2014/main" id="{2770DE7F-6D34-4FA4-B35D-814FA6B452A3}"/>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B8FF9A6-9DFB-41C3-B75C-45326322AE1C}"/>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3931436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57ED5-19AA-4CB0-8563-EF44E5C533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CA4C3E-1FB9-4B5C-9FE7-D9B905BB8F55}"/>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4" name="Footer Placeholder 3">
            <a:extLst>
              <a:ext uri="{FF2B5EF4-FFF2-40B4-BE49-F238E27FC236}">
                <a16:creationId xmlns:a16="http://schemas.microsoft.com/office/drawing/2014/main" id="{130C93D9-A528-42F1-A7E1-FA808ABBA3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586163-C78E-40F7-B636-ABA781ABB4E1}"/>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6" name="Rectangle 5">
            <a:extLst>
              <a:ext uri="{FF2B5EF4-FFF2-40B4-BE49-F238E27FC236}">
                <a16:creationId xmlns:a16="http://schemas.microsoft.com/office/drawing/2014/main" id="{2770DE7F-6D34-4FA4-B35D-814FA6B452A3}"/>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9E8969A-A7B3-41B3-B95F-B138B118FCF1}"/>
              </a:ext>
            </a:extLst>
          </p:cNvPr>
          <p:cNvGrpSpPr/>
          <p:nvPr userDrawn="1"/>
        </p:nvGrpSpPr>
        <p:grpSpPr>
          <a:xfrm rot="16200000">
            <a:off x="8564098" y="3238499"/>
            <a:ext cx="6858000" cy="381000"/>
            <a:chOff x="0" y="0"/>
            <a:chExt cx="12192000" cy="275431"/>
          </a:xfrm>
        </p:grpSpPr>
        <p:sp>
          <p:nvSpPr>
            <p:cNvPr id="12" name="Rectangle 11">
              <a:extLst>
                <a:ext uri="{FF2B5EF4-FFF2-40B4-BE49-F238E27FC236}">
                  <a16:creationId xmlns:a16="http://schemas.microsoft.com/office/drawing/2014/main" id="{B08D4918-6FA9-4DAD-9F01-49181BFE39DA}"/>
                </a:ext>
              </a:extLst>
            </p:cNvPr>
            <p:cNvSpPr/>
            <p:nvPr userDrawn="1"/>
          </p:nvSpPr>
          <p:spPr>
            <a:xfrm>
              <a:off x="0" y="0"/>
              <a:ext cx="12192000" cy="13652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468162A-D3B7-401F-8957-13C82249112B}"/>
                </a:ext>
              </a:extLst>
            </p:cNvPr>
            <p:cNvSpPr/>
            <p:nvPr userDrawn="1"/>
          </p:nvSpPr>
          <p:spPr>
            <a:xfrm>
              <a:off x="0" y="138906"/>
              <a:ext cx="12192000" cy="136525"/>
            </a:xfrm>
            <a:prstGeom prst="rect">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EB8FF9A6-9DFB-41C3-B75C-45326322AE1C}"/>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8" name="Group 7">
            <a:extLst>
              <a:ext uri="{FF2B5EF4-FFF2-40B4-BE49-F238E27FC236}">
                <a16:creationId xmlns:a16="http://schemas.microsoft.com/office/drawing/2014/main" id="{8895C8A2-2AE2-48AF-B40C-BDE0CEE009E3}"/>
              </a:ext>
            </a:extLst>
          </p:cNvPr>
          <p:cNvGrpSpPr/>
          <p:nvPr userDrawn="1"/>
        </p:nvGrpSpPr>
        <p:grpSpPr>
          <a:xfrm rot="5400000">
            <a:off x="-3238500" y="3238500"/>
            <a:ext cx="6858000" cy="381000"/>
            <a:chOff x="0" y="0"/>
            <a:chExt cx="12192000" cy="275431"/>
          </a:xfrm>
        </p:grpSpPr>
        <p:sp>
          <p:nvSpPr>
            <p:cNvPr id="9" name="Rectangle 8">
              <a:extLst>
                <a:ext uri="{FF2B5EF4-FFF2-40B4-BE49-F238E27FC236}">
                  <a16:creationId xmlns:a16="http://schemas.microsoft.com/office/drawing/2014/main" id="{C26EB290-643C-44FB-B0DA-565D0DB0E3CB}"/>
                </a:ext>
              </a:extLst>
            </p:cNvPr>
            <p:cNvSpPr/>
            <p:nvPr userDrawn="1"/>
          </p:nvSpPr>
          <p:spPr>
            <a:xfrm>
              <a:off x="0" y="0"/>
              <a:ext cx="12192000" cy="13652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5C0ADC-EA49-42BA-8769-AA01D1D99553}"/>
                </a:ext>
              </a:extLst>
            </p:cNvPr>
            <p:cNvSpPr/>
            <p:nvPr userDrawn="1"/>
          </p:nvSpPr>
          <p:spPr>
            <a:xfrm>
              <a:off x="0" y="138906"/>
              <a:ext cx="12192000" cy="136525"/>
            </a:xfrm>
            <a:prstGeom prst="rect">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42830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2C54A7-1BD1-4BEC-AE39-687BB2654EB7}"/>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3" name="Footer Placeholder 2">
            <a:extLst>
              <a:ext uri="{FF2B5EF4-FFF2-40B4-BE49-F238E27FC236}">
                <a16:creationId xmlns:a16="http://schemas.microsoft.com/office/drawing/2014/main" id="{47853331-F22A-4B12-ABA1-8430F2879A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8B7154-B0D4-49A3-A4B3-554711A617E2}"/>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8" name="Rectangle 7">
            <a:extLst>
              <a:ext uri="{FF2B5EF4-FFF2-40B4-BE49-F238E27FC236}">
                <a16:creationId xmlns:a16="http://schemas.microsoft.com/office/drawing/2014/main" id="{A3EC8AE9-E558-445D-BEA5-1387AA1D9B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1C3E6B9-5125-4206-BE29-574097A15E85}"/>
              </a:ext>
            </a:extLst>
          </p:cNvPr>
          <p:cNvGrpSpPr/>
          <p:nvPr userDrawn="1"/>
        </p:nvGrpSpPr>
        <p:grpSpPr>
          <a:xfrm rot="10800000">
            <a:off x="0" y="0"/>
            <a:ext cx="649706" cy="1535864"/>
            <a:chOff x="0" y="0"/>
            <a:chExt cx="12192000" cy="275431"/>
          </a:xfrm>
        </p:grpSpPr>
        <p:sp>
          <p:nvSpPr>
            <p:cNvPr id="6" name="Rectangle 5">
              <a:extLst>
                <a:ext uri="{FF2B5EF4-FFF2-40B4-BE49-F238E27FC236}">
                  <a16:creationId xmlns:a16="http://schemas.microsoft.com/office/drawing/2014/main" id="{98DFB71A-E86F-4805-8F27-83A19830D203}"/>
                </a:ext>
              </a:extLst>
            </p:cNvPr>
            <p:cNvSpPr/>
            <p:nvPr userDrawn="1"/>
          </p:nvSpPr>
          <p:spPr>
            <a:xfrm>
              <a:off x="0" y="0"/>
              <a:ext cx="12192000" cy="136525"/>
            </a:xfrm>
            <a:prstGeom prst="teardrop">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DCC876C-F24F-4FDD-8501-248BA8838B46}"/>
                </a:ext>
              </a:extLst>
            </p:cNvPr>
            <p:cNvSpPr/>
            <p:nvPr userDrawn="1"/>
          </p:nvSpPr>
          <p:spPr>
            <a:xfrm>
              <a:off x="0" y="138906"/>
              <a:ext cx="12192000" cy="136525"/>
            </a:xfrm>
            <a:prstGeom prst="teardrop">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a:extLst>
              <a:ext uri="{FF2B5EF4-FFF2-40B4-BE49-F238E27FC236}">
                <a16:creationId xmlns:a16="http://schemas.microsoft.com/office/drawing/2014/main" id="{7C21AF98-B2C6-4640-93B7-6D1BDDA5FD5F}"/>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10" name="Group 9">
            <a:extLst>
              <a:ext uri="{FF2B5EF4-FFF2-40B4-BE49-F238E27FC236}">
                <a16:creationId xmlns:a16="http://schemas.microsoft.com/office/drawing/2014/main" id="{F7218146-FAFB-4ED4-BEBC-409C75DD4763}"/>
              </a:ext>
            </a:extLst>
          </p:cNvPr>
          <p:cNvGrpSpPr/>
          <p:nvPr userDrawn="1"/>
        </p:nvGrpSpPr>
        <p:grpSpPr>
          <a:xfrm rot="10800000">
            <a:off x="0" y="1549139"/>
            <a:ext cx="649706" cy="1535864"/>
            <a:chOff x="0" y="0"/>
            <a:chExt cx="12192000" cy="275431"/>
          </a:xfrm>
        </p:grpSpPr>
        <p:sp>
          <p:nvSpPr>
            <p:cNvPr id="11" name="Rectangle 5">
              <a:extLst>
                <a:ext uri="{FF2B5EF4-FFF2-40B4-BE49-F238E27FC236}">
                  <a16:creationId xmlns:a16="http://schemas.microsoft.com/office/drawing/2014/main" id="{9C475CD6-DF9B-4B44-A590-30F60D012762}"/>
                </a:ext>
              </a:extLst>
            </p:cNvPr>
            <p:cNvSpPr/>
            <p:nvPr userDrawn="1"/>
          </p:nvSpPr>
          <p:spPr>
            <a:xfrm>
              <a:off x="0" y="0"/>
              <a:ext cx="12192000" cy="136525"/>
            </a:xfrm>
            <a:prstGeom prst="teardrop">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6">
              <a:extLst>
                <a:ext uri="{FF2B5EF4-FFF2-40B4-BE49-F238E27FC236}">
                  <a16:creationId xmlns:a16="http://schemas.microsoft.com/office/drawing/2014/main" id="{FF6815FE-FFA2-418F-9BE0-341366BFF90E}"/>
                </a:ext>
              </a:extLst>
            </p:cNvPr>
            <p:cNvSpPr/>
            <p:nvPr userDrawn="1"/>
          </p:nvSpPr>
          <p:spPr>
            <a:xfrm>
              <a:off x="0" y="138906"/>
              <a:ext cx="12192000" cy="136525"/>
            </a:xfrm>
            <a:prstGeom prst="teardrop">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E4D0E220-0D90-475E-A642-3CC4D5163F34}"/>
              </a:ext>
            </a:extLst>
          </p:cNvPr>
          <p:cNvGrpSpPr/>
          <p:nvPr userDrawn="1"/>
        </p:nvGrpSpPr>
        <p:grpSpPr>
          <a:xfrm rot="10800000">
            <a:off x="-1" y="3098278"/>
            <a:ext cx="649706" cy="1535864"/>
            <a:chOff x="0" y="0"/>
            <a:chExt cx="12192000" cy="275431"/>
          </a:xfrm>
        </p:grpSpPr>
        <p:sp>
          <p:nvSpPr>
            <p:cNvPr id="14" name="Rectangle 5">
              <a:extLst>
                <a:ext uri="{FF2B5EF4-FFF2-40B4-BE49-F238E27FC236}">
                  <a16:creationId xmlns:a16="http://schemas.microsoft.com/office/drawing/2014/main" id="{48BF911C-E322-4B76-9AED-D3786A7E05C5}"/>
                </a:ext>
              </a:extLst>
            </p:cNvPr>
            <p:cNvSpPr/>
            <p:nvPr userDrawn="1"/>
          </p:nvSpPr>
          <p:spPr>
            <a:xfrm>
              <a:off x="0" y="0"/>
              <a:ext cx="12192000" cy="136525"/>
            </a:xfrm>
            <a:prstGeom prst="teardrop">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
              <a:extLst>
                <a:ext uri="{FF2B5EF4-FFF2-40B4-BE49-F238E27FC236}">
                  <a16:creationId xmlns:a16="http://schemas.microsoft.com/office/drawing/2014/main" id="{B182AAF9-4C91-4E8C-99BF-385ACDEFFA2F}"/>
                </a:ext>
              </a:extLst>
            </p:cNvPr>
            <p:cNvSpPr/>
            <p:nvPr userDrawn="1"/>
          </p:nvSpPr>
          <p:spPr>
            <a:xfrm>
              <a:off x="0" y="138906"/>
              <a:ext cx="12192000" cy="136525"/>
            </a:xfrm>
            <a:prstGeom prst="teardrop">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4787C2F9-FE67-499F-A1B9-EDE699EC391B}"/>
              </a:ext>
            </a:extLst>
          </p:cNvPr>
          <p:cNvGrpSpPr/>
          <p:nvPr userDrawn="1"/>
        </p:nvGrpSpPr>
        <p:grpSpPr>
          <a:xfrm rot="10800000">
            <a:off x="0" y="4660692"/>
            <a:ext cx="649706" cy="1535864"/>
            <a:chOff x="0" y="0"/>
            <a:chExt cx="12192000" cy="275431"/>
          </a:xfrm>
        </p:grpSpPr>
        <p:sp>
          <p:nvSpPr>
            <p:cNvPr id="17" name="Rectangle 5">
              <a:extLst>
                <a:ext uri="{FF2B5EF4-FFF2-40B4-BE49-F238E27FC236}">
                  <a16:creationId xmlns:a16="http://schemas.microsoft.com/office/drawing/2014/main" id="{9FC6A37C-2C40-4EE4-8676-06864E0A4E90}"/>
                </a:ext>
              </a:extLst>
            </p:cNvPr>
            <p:cNvSpPr/>
            <p:nvPr userDrawn="1"/>
          </p:nvSpPr>
          <p:spPr>
            <a:xfrm>
              <a:off x="0" y="0"/>
              <a:ext cx="12192000" cy="136525"/>
            </a:xfrm>
            <a:prstGeom prst="teardrop">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
              <a:extLst>
                <a:ext uri="{FF2B5EF4-FFF2-40B4-BE49-F238E27FC236}">
                  <a16:creationId xmlns:a16="http://schemas.microsoft.com/office/drawing/2014/main" id="{92FF71E3-F261-445D-A95B-FF7D72230B2E}"/>
                </a:ext>
              </a:extLst>
            </p:cNvPr>
            <p:cNvSpPr/>
            <p:nvPr userDrawn="1"/>
          </p:nvSpPr>
          <p:spPr>
            <a:xfrm>
              <a:off x="0" y="138906"/>
              <a:ext cx="12192000" cy="136525"/>
            </a:xfrm>
            <a:prstGeom prst="teardrop">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67293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grpSp>
        <p:nvGrpSpPr>
          <p:cNvPr id="139" name="Group 138">
            <a:extLst>
              <a:ext uri="{FF2B5EF4-FFF2-40B4-BE49-F238E27FC236}">
                <a16:creationId xmlns:a16="http://schemas.microsoft.com/office/drawing/2014/main" id="{8F00194E-C06C-4845-ACEE-40C9278D69EE}"/>
              </a:ext>
            </a:extLst>
          </p:cNvPr>
          <p:cNvGrpSpPr/>
          <p:nvPr userDrawn="1"/>
        </p:nvGrpSpPr>
        <p:grpSpPr>
          <a:xfrm>
            <a:off x="0" y="5705461"/>
            <a:ext cx="643569" cy="640080"/>
            <a:chOff x="0" y="0"/>
            <a:chExt cx="12192000" cy="275431"/>
          </a:xfrm>
        </p:grpSpPr>
        <p:sp>
          <p:nvSpPr>
            <p:cNvPr id="140" name="Rectangle 19">
              <a:extLst>
                <a:ext uri="{FF2B5EF4-FFF2-40B4-BE49-F238E27FC236}">
                  <a16:creationId xmlns:a16="http://schemas.microsoft.com/office/drawing/2014/main" id="{E5FC159D-6D22-4216-8F65-3D98E0E30055}"/>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20">
              <a:extLst>
                <a:ext uri="{FF2B5EF4-FFF2-40B4-BE49-F238E27FC236}">
                  <a16:creationId xmlns:a16="http://schemas.microsoft.com/office/drawing/2014/main" id="{F54F729F-BB19-472C-AA9C-B5ECF3BA2EB5}"/>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Date Placeholder 1">
            <a:extLst>
              <a:ext uri="{FF2B5EF4-FFF2-40B4-BE49-F238E27FC236}">
                <a16:creationId xmlns:a16="http://schemas.microsoft.com/office/drawing/2014/main" id="{0E2C54A7-1BD1-4BEC-AE39-687BB2654EB7}"/>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3" name="Footer Placeholder 2">
            <a:extLst>
              <a:ext uri="{FF2B5EF4-FFF2-40B4-BE49-F238E27FC236}">
                <a16:creationId xmlns:a16="http://schemas.microsoft.com/office/drawing/2014/main" id="{47853331-F22A-4B12-ABA1-8430F2879A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8B7154-B0D4-49A3-A4B3-554711A617E2}"/>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8" name="Rectangle 7">
            <a:extLst>
              <a:ext uri="{FF2B5EF4-FFF2-40B4-BE49-F238E27FC236}">
                <a16:creationId xmlns:a16="http://schemas.microsoft.com/office/drawing/2014/main" id="{A3EC8AE9-E558-445D-BEA5-1387AA1D9B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21AF98-B2C6-4640-93B7-6D1BDDA5FD5F}"/>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94" name="Group 93">
            <a:extLst>
              <a:ext uri="{FF2B5EF4-FFF2-40B4-BE49-F238E27FC236}">
                <a16:creationId xmlns:a16="http://schemas.microsoft.com/office/drawing/2014/main" id="{7D885483-089B-49EA-9478-F83AF0D9B0B5}"/>
              </a:ext>
            </a:extLst>
          </p:cNvPr>
          <p:cNvGrpSpPr/>
          <p:nvPr userDrawn="1"/>
        </p:nvGrpSpPr>
        <p:grpSpPr>
          <a:xfrm>
            <a:off x="0" y="1246092"/>
            <a:ext cx="643569" cy="640080"/>
            <a:chOff x="0" y="0"/>
            <a:chExt cx="12192000" cy="275431"/>
          </a:xfrm>
        </p:grpSpPr>
        <p:sp>
          <p:nvSpPr>
            <p:cNvPr id="95" name="Rectangle 19">
              <a:extLst>
                <a:ext uri="{FF2B5EF4-FFF2-40B4-BE49-F238E27FC236}">
                  <a16:creationId xmlns:a16="http://schemas.microsoft.com/office/drawing/2014/main" id="{11FF8052-AA98-46BA-A1CC-714FAAC33E9C}"/>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20">
              <a:extLst>
                <a:ext uri="{FF2B5EF4-FFF2-40B4-BE49-F238E27FC236}">
                  <a16:creationId xmlns:a16="http://schemas.microsoft.com/office/drawing/2014/main" id="{4324754A-D4AB-4FCC-AFF5-604238CD5973}"/>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219CDC86-FF3E-42C5-B7E1-57112271595A}"/>
              </a:ext>
            </a:extLst>
          </p:cNvPr>
          <p:cNvGrpSpPr/>
          <p:nvPr userDrawn="1"/>
        </p:nvGrpSpPr>
        <p:grpSpPr>
          <a:xfrm>
            <a:off x="-2" y="1869138"/>
            <a:ext cx="643569" cy="640080"/>
            <a:chOff x="0" y="0"/>
            <a:chExt cx="12192000" cy="275431"/>
          </a:xfrm>
        </p:grpSpPr>
        <p:sp>
          <p:nvSpPr>
            <p:cNvPr id="104" name="Rectangle 19">
              <a:extLst>
                <a:ext uri="{FF2B5EF4-FFF2-40B4-BE49-F238E27FC236}">
                  <a16:creationId xmlns:a16="http://schemas.microsoft.com/office/drawing/2014/main" id="{1AFD7D5E-5244-401B-832E-5AEDC2B92715}"/>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20">
              <a:extLst>
                <a:ext uri="{FF2B5EF4-FFF2-40B4-BE49-F238E27FC236}">
                  <a16:creationId xmlns:a16="http://schemas.microsoft.com/office/drawing/2014/main" id="{6BBA1A8C-1469-4A82-93CE-41595D1D788A}"/>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111">
            <a:extLst>
              <a:ext uri="{FF2B5EF4-FFF2-40B4-BE49-F238E27FC236}">
                <a16:creationId xmlns:a16="http://schemas.microsoft.com/office/drawing/2014/main" id="{F9F5CA53-289D-4C95-AEF5-429404AA91B3}"/>
              </a:ext>
            </a:extLst>
          </p:cNvPr>
          <p:cNvGrpSpPr/>
          <p:nvPr userDrawn="1"/>
        </p:nvGrpSpPr>
        <p:grpSpPr>
          <a:xfrm>
            <a:off x="-2" y="2509218"/>
            <a:ext cx="643569" cy="640080"/>
            <a:chOff x="0" y="0"/>
            <a:chExt cx="12192000" cy="275431"/>
          </a:xfrm>
        </p:grpSpPr>
        <p:sp>
          <p:nvSpPr>
            <p:cNvPr id="113" name="Rectangle 19">
              <a:extLst>
                <a:ext uri="{FF2B5EF4-FFF2-40B4-BE49-F238E27FC236}">
                  <a16:creationId xmlns:a16="http://schemas.microsoft.com/office/drawing/2014/main" id="{AC16F080-2127-4B67-A531-5234A424A5D9}"/>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0">
              <a:extLst>
                <a:ext uri="{FF2B5EF4-FFF2-40B4-BE49-F238E27FC236}">
                  <a16:creationId xmlns:a16="http://schemas.microsoft.com/office/drawing/2014/main" id="{EA5B2FEC-3B10-4497-BA0E-BCF69FDCC502}"/>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A59D16A9-43FB-49CE-82E6-C671F300E781}"/>
              </a:ext>
            </a:extLst>
          </p:cNvPr>
          <p:cNvGrpSpPr/>
          <p:nvPr userDrawn="1"/>
        </p:nvGrpSpPr>
        <p:grpSpPr>
          <a:xfrm>
            <a:off x="0" y="628580"/>
            <a:ext cx="643569" cy="640080"/>
            <a:chOff x="0" y="0"/>
            <a:chExt cx="12192000" cy="275431"/>
          </a:xfrm>
        </p:grpSpPr>
        <p:sp>
          <p:nvSpPr>
            <p:cNvPr id="116" name="Rectangle 19">
              <a:extLst>
                <a:ext uri="{FF2B5EF4-FFF2-40B4-BE49-F238E27FC236}">
                  <a16:creationId xmlns:a16="http://schemas.microsoft.com/office/drawing/2014/main" id="{4B0C0834-7660-4D58-A4F2-A3A611F78992}"/>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20">
              <a:extLst>
                <a:ext uri="{FF2B5EF4-FFF2-40B4-BE49-F238E27FC236}">
                  <a16:creationId xmlns:a16="http://schemas.microsoft.com/office/drawing/2014/main" id="{D7F57EBB-C8D0-4933-8539-FE25536170F4}"/>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 name="Group 120">
            <a:extLst>
              <a:ext uri="{FF2B5EF4-FFF2-40B4-BE49-F238E27FC236}">
                <a16:creationId xmlns:a16="http://schemas.microsoft.com/office/drawing/2014/main" id="{B4D02944-1803-4910-81EF-2AE73926512C}"/>
              </a:ext>
            </a:extLst>
          </p:cNvPr>
          <p:cNvGrpSpPr/>
          <p:nvPr userDrawn="1"/>
        </p:nvGrpSpPr>
        <p:grpSpPr>
          <a:xfrm>
            <a:off x="0" y="3144271"/>
            <a:ext cx="643569" cy="640080"/>
            <a:chOff x="0" y="0"/>
            <a:chExt cx="12192000" cy="275431"/>
          </a:xfrm>
        </p:grpSpPr>
        <p:sp>
          <p:nvSpPr>
            <p:cNvPr id="122" name="Rectangle 19">
              <a:extLst>
                <a:ext uri="{FF2B5EF4-FFF2-40B4-BE49-F238E27FC236}">
                  <a16:creationId xmlns:a16="http://schemas.microsoft.com/office/drawing/2014/main" id="{B5150AD5-AE61-4BD3-8DA3-93543D978CD8}"/>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20">
              <a:extLst>
                <a:ext uri="{FF2B5EF4-FFF2-40B4-BE49-F238E27FC236}">
                  <a16:creationId xmlns:a16="http://schemas.microsoft.com/office/drawing/2014/main" id="{E39A3CF9-0071-4256-9FEF-F3265625B092}"/>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7" name="Group 126">
            <a:extLst>
              <a:ext uri="{FF2B5EF4-FFF2-40B4-BE49-F238E27FC236}">
                <a16:creationId xmlns:a16="http://schemas.microsoft.com/office/drawing/2014/main" id="{ED743DB9-D56C-48EC-9BB7-70CF1ABA06F4}"/>
              </a:ext>
            </a:extLst>
          </p:cNvPr>
          <p:cNvGrpSpPr/>
          <p:nvPr userDrawn="1"/>
        </p:nvGrpSpPr>
        <p:grpSpPr>
          <a:xfrm>
            <a:off x="0" y="3784351"/>
            <a:ext cx="643569" cy="640080"/>
            <a:chOff x="0" y="0"/>
            <a:chExt cx="12192000" cy="275431"/>
          </a:xfrm>
        </p:grpSpPr>
        <p:sp>
          <p:nvSpPr>
            <p:cNvPr id="128" name="Rectangle 19">
              <a:extLst>
                <a:ext uri="{FF2B5EF4-FFF2-40B4-BE49-F238E27FC236}">
                  <a16:creationId xmlns:a16="http://schemas.microsoft.com/office/drawing/2014/main" id="{C5FD2D98-54B6-439E-B4E0-9C82EA8A8039}"/>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20">
              <a:extLst>
                <a:ext uri="{FF2B5EF4-FFF2-40B4-BE49-F238E27FC236}">
                  <a16:creationId xmlns:a16="http://schemas.microsoft.com/office/drawing/2014/main" id="{B68E478F-CE1B-45D5-939B-977DD12C1B0B}"/>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 name="Group 129">
            <a:extLst>
              <a:ext uri="{FF2B5EF4-FFF2-40B4-BE49-F238E27FC236}">
                <a16:creationId xmlns:a16="http://schemas.microsoft.com/office/drawing/2014/main" id="{75B1BD8E-128C-417D-AAB7-8AE97F7DAF9C}"/>
              </a:ext>
            </a:extLst>
          </p:cNvPr>
          <p:cNvGrpSpPr/>
          <p:nvPr userDrawn="1"/>
        </p:nvGrpSpPr>
        <p:grpSpPr>
          <a:xfrm>
            <a:off x="0" y="4419767"/>
            <a:ext cx="643569" cy="640080"/>
            <a:chOff x="0" y="0"/>
            <a:chExt cx="12192000" cy="275431"/>
          </a:xfrm>
        </p:grpSpPr>
        <p:sp>
          <p:nvSpPr>
            <p:cNvPr id="131" name="Rectangle 19">
              <a:extLst>
                <a:ext uri="{FF2B5EF4-FFF2-40B4-BE49-F238E27FC236}">
                  <a16:creationId xmlns:a16="http://schemas.microsoft.com/office/drawing/2014/main" id="{71F511AC-CABE-4DA0-BBE0-522CFEB8B80E}"/>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20">
              <a:extLst>
                <a:ext uri="{FF2B5EF4-FFF2-40B4-BE49-F238E27FC236}">
                  <a16:creationId xmlns:a16="http://schemas.microsoft.com/office/drawing/2014/main" id="{622EB099-F116-48F9-87C8-15C659FBE336}"/>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6" name="Group 135">
            <a:extLst>
              <a:ext uri="{FF2B5EF4-FFF2-40B4-BE49-F238E27FC236}">
                <a16:creationId xmlns:a16="http://schemas.microsoft.com/office/drawing/2014/main" id="{200F7FB7-58CD-49AB-A177-25E0EF388E3E}"/>
              </a:ext>
            </a:extLst>
          </p:cNvPr>
          <p:cNvGrpSpPr/>
          <p:nvPr userDrawn="1"/>
        </p:nvGrpSpPr>
        <p:grpSpPr>
          <a:xfrm>
            <a:off x="-3" y="5059847"/>
            <a:ext cx="643569" cy="640080"/>
            <a:chOff x="0" y="0"/>
            <a:chExt cx="12192000" cy="275431"/>
          </a:xfrm>
        </p:grpSpPr>
        <p:sp>
          <p:nvSpPr>
            <p:cNvPr id="137" name="Rectangle 19">
              <a:extLst>
                <a:ext uri="{FF2B5EF4-FFF2-40B4-BE49-F238E27FC236}">
                  <a16:creationId xmlns:a16="http://schemas.microsoft.com/office/drawing/2014/main" id="{1D2E3EB2-9E4D-4752-BD91-DBA70F959013}"/>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20">
              <a:extLst>
                <a:ext uri="{FF2B5EF4-FFF2-40B4-BE49-F238E27FC236}">
                  <a16:creationId xmlns:a16="http://schemas.microsoft.com/office/drawing/2014/main" id="{CC19676B-BF83-4988-A7A1-494920AC5FF6}"/>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2" name="Group 141">
            <a:extLst>
              <a:ext uri="{FF2B5EF4-FFF2-40B4-BE49-F238E27FC236}">
                <a16:creationId xmlns:a16="http://schemas.microsoft.com/office/drawing/2014/main" id="{8C7F2F9E-B0CB-48C5-B416-4A5624FD0CF6}"/>
              </a:ext>
            </a:extLst>
          </p:cNvPr>
          <p:cNvGrpSpPr/>
          <p:nvPr userDrawn="1"/>
        </p:nvGrpSpPr>
        <p:grpSpPr>
          <a:xfrm>
            <a:off x="0" y="5534"/>
            <a:ext cx="643569" cy="640080"/>
            <a:chOff x="0" y="0"/>
            <a:chExt cx="12192000" cy="275431"/>
          </a:xfrm>
        </p:grpSpPr>
        <p:sp>
          <p:nvSpPr>
            <p:cNvPr id="143" name="Rectangle 19">
              <a:extLst>
                <a:ext uri="{FF2B5EF4-FFF2-40B4-BE49-F238E27FC236}">
                  <a16:creationId xmlns:a16="http://schemas.microsoft.com/office/drawing/2014/main" id="{3C499F4C-8307-44D7-8ECD-B8E99324FCCC}"/>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20">
              <a:extLst>
                <a:ext uri="{FF2B5EF4-FFF2-40B4-BE49-F238E27FC236}">
                  <a16:creationId xmlns:a16="http://schemas.microsoft.com/office/drawing/2014/main" id="{036C050C-03B6-41E2-A0F3-CDB381209FCB}"/>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71980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2C54A7-1BD1-4BEC-AE39-687BB2654EB7}"/>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3" name="Footer Placeholder 2">
            <a:extLst>
              <a:ext uri="{FF2B5EF4-FFF2-40B4-BE49-F238E27FC236}">
                <a16:creationId xmlns:a16="http://schemas.microsoft.com/office/drawing/2014/main" id="{47853331-F22A-4B12-ABA1-8430F2879A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8B7154-B0D4-49A3-A4B3-554711A617E2}"/>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8" name="Rectangle 7">
            <a:extLst>
              <a:ext uri="{FF2B5EF4-FFF2-40B4-BE49-F238E27FC236}">
                <a16:creationId xmlns:a16="http://schemas.microsoft.com/office/drawing/2014/main" id="{A3EC8AE9-E558-445D-BEA5-1387AA1D9B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21AF98-B2C6-4640-93B7-6D1BDDA5FD5F}"/>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37" name="Group 36">
            <a:extLst>
              <a:ext uri="{FF2B5EF4-FFF2-40B4-BE49-F238E27FC236}">
                <a16:creationId xmlns:a16="http://schemas.microsoft.com/office/drawing/2014/main" id="{5EC92FFB-1FB9-4BF4-B68E-49A7AB12A24C}"/>
              </a:ext>
            </a:extLst>
          </p:cNvPr>
          <p:cNvGrpSpPr/>
          <p:nvPr userDrawn="1"/>
        </p:nvGrpSpPr>
        <p:grpSpPr>
          <a:xfrm>
            <a:off x="0" y="0"/>
            <a:ext cx="643569" cy="6257925"/>
            <a:chOff x="3053046" y="910754"/>
            <a:chExt cx="643569" cy="5113815"/>
          </a:xfrm>
        </p:grpSpPr>
        <p:grpSp>
          <p:nvGrpSpPr>
            <p:cNvPr id="38" name="Group 37">
              <a:extLst>
                <a:ext uri="{FF2B5EF4-FFF2-40B4-BE49-F238E27FC236}">
                  <a16:creationId xmlns:a16="http://schemas.microsoft.com/office/drawing/2014/main" id="{536D8461-572F-4351-95D8-39CED62C219B}"/>
                </a:ext>
              </a:extLst>
            </p:cNvPr>
            <p:cNvGrpSpPr/>
            <p:nvPr userDrawn="1"/>
          </p:nvGrpSpPr>
          <p:grpSpPr>
            <a:xfrm>
              <a:off x="3053046" y="910754"/>
              <a:ext cx="643569" cy="2545903"/>
              <a:chOff x="0" y="0"/>
              <a:chExt cx="12192000" cy="275431"/>
            </a:xfrm>
          </p:grpSpPr>
          <p:sp>
            <p:nvSpPr>
              <p:cNvPr id="42" name="Rectangle 19">
                <a:extLst>
                  <a:ext uri="{FF2B5EF4-FFF2-40B4-BE49-F238E27FC236}">
                    <a16:creationId xmlns:a16="http://schemas.microsoft.com/office/drawing/2014/main" id="{F3DE2A8C-98E8-40E7-B9E2-F0F3629FF109}"/>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0">
                <a:extLst>
                  <a:ext uri="{FF2B5EF4-FFF2-40B4-BE49-F238E27FC236}">
                    <a16:creationId xmlns:a16="http://schemas.microsoft.com/office/drawing/2014/main" id="{D57356ED-BDFA-4CF1-B002-0572012DDCFA}"/>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41E7F051-E613-41C4-BD90-B2B141C5A88E}"/>
                </a:ext>
              </a:extLst>
            </p:cNvPr>
            <p:cNvGrpSpPr/>
            <p:nvPr userDrawn="1"/>
          </p:nvGrpSpPr>
          <p:grpSpPr>
            <a:xfrm>
              <a:off x="3053046" y="3478666"/>
              <a:ext cx="643569" cy="2545903"/>
              <a:chOff x="0" y="0"/>
              <a:chExt cx="12192000" cy="275431"/>
            </a:xfrm>
          </p:grpSpPr>
          <p:sp>
            <p:nvSpPr>
              <p:cNvPr id="40" name="Rectangle 19">
                <a:extLst>
                  <a:ext uri="{FF2B5EF4-FFF2-40B4-BE49-F238E27FC236}">
                    <a16:creationId xmlns:a16="http://schemas.microsoft.com/office/drawing/2014/main" id="{6AA841FB-D53D-45FC-8F43-68196ACFC8DF}"/>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0">
                <a:extLst>
                  <a:ext uri="{FF2B5EF4-FFF2-40B4-BE49-F238E27FC236}">
                    <a16:creationId xmlns:a16="http://schemas.microsoft.com/office/drawing/2014/main" id="{D161E844-B27A-4357-B366-6FB87FF5347D}"/>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21994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2C54A7-1BD1-4BEC-AE39-687BB2654EB7}"/>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3" name="Footer Placeholder 2">
            <a:extLst>
              <a:ext uri="{FF2B5EF4-FFF2-40B4-BE49-F238E27FC236}">
                <a16:creationId xmlns:a16="http://schemas.microsoft.com/office/drawing/2014/main" id="{47853331-F22A-4B12-ABA1-8430F2879A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8B7154-B0D4-49A3-A4B3-554711A617E2}"/>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8" name="Rectangle 7">
            <a:extLst>
              <a:ext uri="{FF2B5EF4-FFF2-40B4-BE49-F238E27FC236}">
                <a16:creationId xmlns:a16="http://schemas.microsoft.com/office/drawing/2014/main" id="{A3EC8AE9-E558-445D-BEA5-1387AA1D9B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21AF98-B2C6-4640-93B7-6D1BDDA5FD5F}"/>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37" name="Group 36">
            <a:extLst>
              <a:ext uri="{FF2B5EF4-FFF2-40B4-BE49-F238E27FC236}">
                <a16:creationId xmlns:a16="http://schemas.microsoft.com/office/drawing/2014/main" id="{5EC92FFB-1FB9-4BF4-B68E-49A7AB12A24C}"/>
              </a:ext>
            </a:extLst>
          </p:cNvPr>
          <p:cNvGrpSpPr/>
          <p:nvPr userDrawn="1"/>
        </p:nvGrpSpPr>
        <p:grpSpPr>
          <a:xfrm>
            <a:off x="0" y="0"/>
            <a:ext cx="643569" cy="6257925"/>
            <a:chOff x="3053046" y="910754"/>
            <a:chExt cx="643569" cy="5113815"/>
          </a:xfrm>
        </p:grpSpPr>
        <p:grpSp>
          <p:nvGrpSpPr>
            <p:cNvPr id="38" name="Group 37">
              <a:extLst>
                <a:ext uri="{FF2B5EF4-FFF2-40B4-BE49-F238E27FC236}">
                  <a16:creationId xmlns:a16="http://schemas.microsoft.com/office/drawing/2014/main" id="{536D8461-572F-4351-95D8-39CED62C219B}"/>
                </a:ext>
              </a:extLst>
            </p:cNvPr>
            <p:cNvGrpSpPr/>
            <p:nvPr userDrawn="1"/>
          </p:nvGrpSpPr>
          <p:grpSpPr>
            <a:xfrm>
              <a:off x="3053046" y="910754"/>
              <a:ext cx="643569" cy="2545903"/>
              <a:chOff x="0" y="0"/>
              <a:chExt cx="12192000" cy="275431"/>
            </a:xfrm>
          </p:grpSpPr>
          <p:sp>
            <p:nvSpPr>
              <p:cNvPr id="42" name="Rectangle 19">
                <a:extLst>
                  <a:ext uri="{FF2B5EF4-FFF2-40B4-BE49-F238E27FC236}">
                    <a16:creationId xmlns:a16="http://schemas.microsoft.com/office/drawing/2014/main" id="{F3DE2A8C-98E8-40E7-B9E2-F0F3629FF109}"/>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0">
                <a:extLst>
                  <a:ext uri="{FF2B5EF4-FFF2-40B4-BE49-F238E27FC236}">
                    <a16:creationId xmlns:a16="http://schemas.microsoft.com/office/drawing/2014/main" id="{D57356ED-BDFA-4CF1-B002-0572012DDCFA}"/>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41E7F051-E613-41C4-BD90-B2B141C5A88E}"/>
                </a:ext>
              </a:extLst>
            </p:cNvPr>
            <p:cNvGrpSpPr/>
            <p:nvPr userDrawn="1"/>
          </p:nvGrpSpPr>
          <p:grpSpPr>
            <a:xfrm>
              <a:off x="3053046" y="3478666"/>
              <a:ext cx="643569" cy="2545903"/>
              <a:chOff x="0" y="0"/>
              <a:chExt cx="12192000" cy="275431"/>
            </a:xfrm>
          </p:grpSpPr>
          <p:sp>
            <p:nvSpPr>
              <p:cNvPr id="40" name="Rectangle 19">
                <a:extLst>
                  <a:ext uri="{FF2B5EF4-FFF2-40B4-BE49-F238E27FC236}">
                    <a16:creationId xmlns:a16="http://schemas.microsoft.com/office/drawing/2014/main" id="{6AA841FB-D53D-45FC-8F43-68196ACFC8DF}"/>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0">
                <a:extLst>
                  <a:ext uri="{FF2B5EF4-FFF2-40B4-BE49-F238E27FC236}">
                    <a16:creationId xmlns:a16="http://schemas.microsoft.com/office/drawing/2014/main" id="{D161E844-B27A-4357-B366-6FB87FF5347D}"/>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8FA2E896-499C-4B98-84E7-F29414323FD2}"/>
              </a:ext>
            </a:extLst>
          </p:cNvPr>
          <p:cNvGrpSpPr/>
          <p:nvPr userDrawn="1"/>
        </p:nvGrpSpPr>
        <p:grpSpPr>
          <a:xfrm>
            <a:off x="11548431" y="0"/>
            <a:ext cx="643569" cy="6257925"/>
            <a:chOff x="3053046" y="910754"/>
            <a:chExt cx="643569" cy="5113815"/>
          </a:xfrm>
        </p:grpSpPr>
        <p:grpSp>
          <p:nvGrpSpPr>
            <p:cNvPr id="15" name="Group 14">
              <a:extLst>
                <a:ext uri="{FF2B5EF4-FFF2-40B4-BE49-F238E27FC236}">
                  <a16:creationId xmlns:a16="http://schemas.microsoft.com/office/drawing/2014/main" id="{56C1C9A3-C692-4F32-BDA9-9864F7076658}"/>
                </a:ext>
              </a:extLst>
            </p:cNvPr>
            <p:cNvGrpSpPr/>
            <p:nvPr userDrawn="1"/>
          </p:nvGrpSpPr>
          <p:grpSpPr>
            <a:xfrm>
              <a:off x="3053046" y="910754"/>
              <a:ext cx="643569" cy="2545903"/>
              <a:chOff x="0" y="0"/>
              <a:chExt cx="12192000" cy="275431"/>
            </a:xfrm>
          </p:grpSpPr>
          <p:sp>
            <p:nvSpPr>
              <p:cNvPr id="19" name="Rectangle 19">
                <a:extLst>
                  <a:ext uri="{FF2B5EF4-FFF2-40B4-BE49-F238E27FC236}">
                    <a16:creationId xmlns:a16="http://schemas.microsoft.com/office/drawing/2014/main" id="{5FEFF3AC-4967-433A-8E05-59F161A20DB7}"/>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0">
                <a:extLst>
                  <a:ext uri="{FF2B5EF4-FFF2-40B4-BE49-F238E27FC236}">
                    <a16:creationId xmlns:a16="http://schemas.microsoft.com/office/drawing/2014/main" id="{B538B1D8-59AF-45AA-AE65-C7352A709511}"/>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BAD4F60B-9007-4606-AE83-37B4A110BFFE}"/>
                </a:ext>
              </a:extLst>
            </p:cNvPr>
            <p:cNvGrpSpPr/>
            <p:nvPr userDrawn="1"/>
          </p:nvGrpSpPr>
          <p:grpSpPr>
            <a:xfrm>
              <a:off x="3053046" y="3478666"/>
              <a:ext cx="643569" cy="2545903"/>
              <a:chOff x="0" y="0"/>
              <a:chExt cx="12192000" cy="275431"/>
            </a:xfrm>
          </p:grpSpPr>
          <p:sp>
            <p:nvSpPr>
              <p:cNvPr id="17" name="Rectangle 19">
                <a:extLst>
                  <a:ext uri="{FF2B5EF4-FFF2-40B4-BE49-F238E27FC236}">
                    <a16:creationId xmlns:a16="http://schemas.microsoft.com/office/drawing/2014/main" id="{780A06D2-DED8-418D-9FA5-06372696DD32}"/>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0">
                <a:extLst>
                  <a:ext uri="{FF2B5EF4-FFF2-40B4-BE49-F238E27FC236}">
                    <a16:creationId xmlns:a16="http://schemas.microsoft.com/office/drawing/2014/main" id="{F10BD5CE-1D97-4915-9F77-F1AC9B22C635}"/>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181658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5A58209C-E7B2-4D72-A2F0-E5160BF9C15D}"/>
              </a:ext>
            </a:extLst>
          </p:cNvPr>
          <p:cNvGrpSpPr/>
          <p:nvPr userDrawn="1"/>
        </p:nvGrpSpPr>
        <p:grpSpPr>
          <a:xfrm>
            <a:off x="5774212" y="5655989"/>
            <a:ext cx="643569" cy="640080"/>
            <a:chOff x="0" y="0"/>
            <a:chExt cx="12192000" cy="275431"/>
          </a:xfrm>
        </p:grpSpPr>
        <p:sp>
          <p:nvSpPr>
            <p:cNvPr id="81" name="Rectangle 19">
              <a:extLst>
                <a:ext uri="{FF2B5EF4-FFF2-40B4-BE49-F238E27FC236}">
                  <a16:creationId xmlns:a16="http://schemas.microsoft.com/office/drawing/2014/main" id="{09262306-CE83-41C8-8E58-A27503CC0E1F}"/>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20">
              <a:extLst>
                <a:ext uri="{FF2B5EF4-FFF2-40B4-BE49-F238E27FC236}">
                  <a16:creationId xmlns:a16="http://schemas.microsoft.com/office/drawing/2014/main" id="{8B5544D9-5051-465B-9F6A-4B2BD0F8A4ED}"/>
                </a:ext>
              </a:extLst>
            </p:cNvPr>
            <p:cNvSpPr/>
            <p:nvPr userDrawn="1"/>
          </p:nvSpPr>
          <p:spPr>
            <a:xfrm>
              <a:off x="0" y="129822"/>
              <a:ext cx="12192000" cy="145609"/>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8AC932E6-D4F4-4CC2-B0B5-C614A2519B7B}"/>
              </a:ext>
            </a:extLst>
          </p:cNvPr>
          <p:cNvGrpSpPr/>
          <p:nvPr userDrawn="1"/>
        </p:nvGrpSpPr>
        <p:grpSpPr>
          <a:xfrm>
            <a:off x="5774217" y="1207688"/>
            <a:ext cx="643569" cy="640080"/>
            <a:chOff x="0" y="0"/>
            <a:chExt cx="12192000" cy="275431"/>
          </a:xfrm>
        </p:grpSpPr>
        <p:sp>
          <p:nvSpPr>
            <p:cNvPr id="41" name="Rectangle 19">
              <a:extLst>
                <a:ext uri="{FF2B5EF4-FFF2-40B4-BE49-F238E27FC236}">
                  <a16:creationId xmlns:a16="http://schemas.microsoft.com/office/drawing/2014/main" id="{E540D17E-1402-456E-A3D0-BDE8DF8AE3B0}"/>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20">
              <a:extLst>
                <a:ext uri="{FF2B5EF4-FFF2-40B4-BE49-F238E27FC236}">
                  <a16:creationId xmlns:a16="http://schemas.microsoft.com/office/drawing/2014/main" id="{6B1FF169-5871-4C2D-BBFC-BBF63B1E0535}"/>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C2D7943B-DC4D-44D8-A6DA-E8BF7F3ECBBE}"/>
              </a:ext>
            </a:extLst>
          </p:cNvPr>
          <p:cNvGrpSpPr/>
          <p:nvPr userDrawn="1"/>
        </p:nvGrpSpPr>
        <p:grpSpPr>
          <a:xfrm>
            <a:off x="5774215" y="1830734"/>
            <a:ext cx="643569" cy="640080"/>
            <a:chOff x="0" y="0"/>
            <a:chExt cx="12192000" cy="275431"/>
          </a:xfrm>
        </p:grpSpPr>
        <p:sp>
          <p:nvSpPr>
            <p:cNvPr id="44" name="Rectangle 19">
              <a:extLst>
                <a:ext uri="{FF2B5EF4-FFF2-40B4-BE49-F238E27FC236}">
                  <a16:creationId xmlns:a16="http://schemas.microsoft.com/office/drawing/2014/main" id="{7F5C208F-917B-4FC1-BB49-A0F182D64252}"/>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0">
              <a:extLst>
                <a:ext uri="{FF2B5EF4-FFF2-40B4-BE49-F238E27FC236}">
                  <a16:creationId xmlns:a16="http://schemas.microsoft.com/office/drawing/2014/main" id="{81E801A8-E9E6-46FF-8515-FBB144A600D0}"/>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CCE3137A-BE4F-43C1-9367-52792BAD9CFA}"/>
              </a:ext>
            </a:extLst>
          </p:cNvPr>
          <p:cNvGrpSpPr/>
          <p:nvPr userDrawn="1"/>
        </p:nvGrpSpPr>
        <p:grpSpPr>
          <a:xfrm>
            <a:off x="5774215" y="2470814"/>
            <a:ext cx="643569" cy="640080"/>
            <a:chOff x="0" y="0"/>
            <a:chExt cx="12192000" cy="275431"/>
          </a:xfrm>
        </p:grpSpPr>
        <p:sp>
          <p:nvSpPr>
            <p:cNvPr id="47" name="Rectangle 19">
              <a:extLst>
                <a:ext uri="{FF2B5EF4-FFF2-40B4-BE49-F238E27FC236}">
                  <a16:creationId xmlns:a16="http://schemas.microsoft.com/office/drawing/2014/main" id="{01E7F1B5-D023-4CE1-9F4C-90570AFDE3A3}"/>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20">
              <a:extLst>
                <a:ext uri="{FF2B5EF4-FFF2-40B4-BE49-F238E27FC236}">
                  <a16:creationId xmlns:a16="http://schemas.microsoft.com/office/drawing/2014/main" id="{0EFE72CA-2260-4B94-8464-6A5FF4360256}"/>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0D585122-C683-47ED-8B83-BD7725373B60}"/>
              </a:ext>
            </a:extLst>
          </p:cNvPr>
          <p:cNvGrpSpPr/>
          <p:nvPr userDrawn="1"/>
        </p:nvGrpSpPr>
        <p:grpSpPr>
          <a:xfrm>
            <a:off x="5774217" y="3105867"/>
            <a:ext cx="643569" cy="640080"/>
            <a:chOff x="0" y="0"/>
            <a:chExt cx="12192000" cy="275431"/>
          </a:xfrm>
        </p:grpSpPr>
        <p:sp>
          <p:nvSpPr>
            <p:cNvPr id="53" name="Rectangle 19">
              <a:extLst>
                <a:ext uri="{FF2B5EF4-FFF2-40B4-BE49-F238E27FC236}">
                  <a16:creationId xmlns:a16="http://schemas.microsoft.com/office/drawing/2014/main" id="{E1D8B94C-8126-4547-8044-5F2030A8D09E}"/>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0">
              <a:extLst>
                <a:ext uri="{FF2B5EF4-FFF2-40B4-BE49-F238E27FC236}">
                  <a16:creationId xmlns:a16="http://schemas.microsoft.com/office/drawing/2014/main" id="{A7564718-75C0-4C22-8152-D97A26E7F201}"/>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5B8B77D6-0C81-4849-A52B-3E544B3C8A4A}"/>
              </a:ext>
            </a:extLst>
          </p:cNvPr>
          <p:cNvGrpSpPr/>
          <p:nvPr userDrawn="1"/>
        </p:nvGrpSpPr>
        <p:grpSpPr>
          <a:xfrm>
            <a:off x="5774217" y="3745947"/>
            <a:ext cx="643569" cy="640080"/>
            <a:chOff x="0" y="0"/>
            <a:chExt cx="12192000" cy="275431"/>
          </a:xfrm>
        </p:grpSpPr>
        <p:sp>
          <p:nvSpPr>
            <p:cNvPr id="56" name="Rectangle 19">
              <a:extLst>
                <a:ext uri="{FF2B5EF4-FFF2-40B4-BE49-F238E27FC236}">
                  <a16:creationId xmlns:a16="http://schemas.microsoft.com/office/drawing/2014/main" id="{44F5F063-F24C-4766-B907-2281833B669C}"/>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20">
              <a:extLst>
                <a:ext uri="{FF2B5EF4-FFF2-40B4-BE49-F238E27FC236}">
                  <a16:creationId xmlns:a16="http://schemas.microsoft.com/office/drawing/2014/main" id="{D9325FEF-EDC2-4CCB-9A99-A2189506A9FB}"/>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a:extLst>
              <a:ext uri="{FF2B5EF4-FFF2-40B4-BE49-F238E27FC236}">
                <a16:creationId xmlns:a16="http://schemas.microsoft.com/office/drawing/2014/main" id="{70988970-E61A-45B2-8104-04619274C7D4}"/>
              </a:ext>
            </a:extLst>
          </p:cNvPr>
          <p:cNvGrpSpPr/>
          <p:nvPr userDrawn="1"/>
        </p:nvGrpSpPr>
        <p:grpSpPr>
          <a:xfrm>
            <a:off x="5774217" y="4381363"/>
            <a:ext cx="643569" cy="640080"/>
            <a:chOff x="0" y="0"/>
            <a:chExt cx="12192000" cy="275431"/>
          </a:xfrm>
        </p:grpSpPr>
        <p:sp>
          <p:nvSpPr>
            <p:cNvPr id="59" name="Rectangle 19">
              <a:extLst>
                <a:ext uri="{FF2B5EF4-FFF2-40B4-BE49-F238E27FC236}">
                  <a16:creationId xmlns:a16="http://schemas.microsoft.com/office/drawing/2014/main" id="{BD72194A-D1A9-4D77-8EAB-D0791A945727}"/>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0">
              <a:extLst>
                <a:ext uri="{FF2B5EF4-FFF2-40B4-BE49-F238E27FC236}">
                  <a16:creationId xmlns:a16="http://schemas.microsoft.com/office/drawing/2014/main" id="{CF9F1243-2FB6-443E-842C-38512607D1B8}"/>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011E4205-92A7-4DED-AD3E-D8A39D87F5A7}"/>
              </a:ext>
            </a:extLst>
          </p:cNvPr>
          <p:cNvGrpSpPr/>
          <p:nvPr userDrawn="1"/>
        </p:nvGrpSpPr>
        <p:grpSpPr>
          <a:xfrm>
            <a:off x="5774214" y="5021443"/>
            <a:ext cx="643569" cy="640080"/>
            <a:chOff x="0" y="0"/>
            <a:chExt cx="12192000" cy="275431"/>
          </a:xfrm>
        </p:grpSpPr>
        <p:sp>
          <p:nvSpPr>
            <p:cNvPr id="62" name="Rectangle 19">
              <a:extLst>
                <a:ext uri="{FF2B5EF4-FFF2-40B4-BE49-F238E27FC236}">
                  <a16:creationId xmlns:a16="http://schemas.microsoft.com/office/drawing/2014/main" id="{CE28CE9E-0538-4623-8B73-C5213CDD5F3B}"/>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20">
              <a:extLst>
                <a:ext uri="{FF2B5EF4-FFF2-40B4-BE49-F238E27FC236}">
                  <a16:creationId xmlns:a16="http://schemas.microsoft.com/office/drawing/2014/main" id="{0D75EBA6-B125-4151-8ADE-5C4CB3919897}"/>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6C110AE6-823C-4AD9-A970-91AF94FBD911}"/>
              </a:ext>
            </a:extLst>
          </p:cNvPr>
          <p:cNvGrpSpPr/>
          <p:nvPr userDrawn="1"/>
        </p:nvGrpSpPr>
        <p:grpSpPr>
          <a:xfrm>
            <a:off x="5774213" y="0"/>
            <a:ext cx="643569" cy="581854"/>
            <a:chOff x="0" y="25055"/>
            <a:chExt cx="12192000" cy="250376"/>
          </a:xfrm>
        </p:grpSpPr>
        <p:sp>
          <p:nvSpPr>
            <p:cNvPr id="65" name="Rectangle 19">
              <a:extLst>
                <a:ext uri="{FF2B5EF4-FFF2-40B4-BE49-F238E27FC236}">
                  <a16:creationId xmlns:a16="http://schemas.microsoft.com/office/drawing/2014/main" id="{AC372B9A-B843-4563-8436-8EDA329F0DA4}"/>
                </a:ext>
              </a:extLst>
            </p:cNvPr>
            <p:cNvSpPr/>
            <p:nvPr userDrawn="1"/>
          </p:nvSpPr>
          <p:spPr>
            <a:xfrm>
              <a:off x="0" y="25055"/>
              <a:ext cx="12192000" cy="111470"/>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0">
              <a:extLst>
                <a:ext uri="{FF2B5EF4-FFF2-40B4-BE49-F238E27FC236}">
                  <a16:creationId xmlns:a16="http://schemas.microsoft.com/office/drawing/2014/main" id="{0B58D7DE-9A3B-48F5-ABE2-E1FD66B46609}"/>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Date Placeholder 1">
            <a:extLst>
              <a:ext uri="{FF2B5EF4-FFF2-40B4-BE49-F238E27FC236}">
                <a16:creationId xmlns:a16="http://schemas.microsoft.com/office/drawing/2014/main" id="{0E2C54A7-1BD1-4BEC-AE39-687BB2654EB7}"/>
              </a:ext>
            </a:extLst>
          </p:cNvPr>
          <p:cNvSpPr>
            <a:spLocks noGrp="1"/>
          </p:cNvSpPr>
          <p:nvPr userDrawn="1">
            <p:ph type="dt" sz="half" idx="10"/>
          </p:nvPr>
        </p:nvSpPr>
        <p:spPr/>
        <p:txBody>
          <a:bodyPr/>
          <a:lstStyle/>
          <a:p>
            <a:fld id="{51FC355B-349D-4E05-9A67-DE014BD2F8F4}" type="datetimeFigureOut">
              <a:rPr lang="en-US" smtClean="0"/>
              <a:t>2/21/2019</a:t>
            </a:fld>
            <a:endParaRPr lang="en-US"/>
          </a:p>
        </p:txBody>
      </p:sp>
      <p:sp>
        <p:nvSpPr>
          <p:cNvPr id="3" name="Footer Placeholder 2">
            <a:extLst>
              <a:ext uri="{FF2B5EF4-FFF2-40B4-BE49-F238E27FC236}">
                <a16:creationId xmlns:a16="http://schemas.microsoft.com/office/drawing/2014/main" id="{47853331-F22A-4B12-ABA1-8430F2879AD9}"/>
              </a:ext>
            </a:extLst>
          </p:cNvPr>
          <p:cNvSpPr>
            <a:spLocks noGrp="1"/>
          </p:cNvSpPr>
          <p:nvPr userDrawn="1">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8B7154-B0D4-49A3-A4B3-554711A617E2}"/>
              </a:ext>
            </a:extLst>
          </p:cNvPr>
          <p:cNvSpPr>
            <a:spLocks noGrp="1"/>
          </p:cNvSpPr>
          <p:nvPr userDrawn="1">
            <p:ph type="sldNum" sz="quarter" idx="12"/>
          </p:nvPr>
        </p:nvSpPr>
        <p:spPr/>
        <p:txBody>
          <a:bodyPr/>
          <a:lstStyle/>
          <a:p>
            <a:fld id="{0D730C18-8F8F-4206-9277-80BD47AFEEF9}" type="slidenum">
              <a:rPr lang="en-US" smtClean="0"/>
              <a:t>‹#›</a:t>
            </a:fld>
            <a:endParaRPr lang="en-US"/>
          </a:p>
        </p:txBody>
      </p:sp>
      <p:sp>
        <p:nvSpPr>
          <p:cNvPr id="8" name="Rectangle 7">
            <a:extLst>
              <a:ext uri="{FF2B5EF4-FFF2-40B4-BE49-F238E27FC236}">
                <a16:creationId xmlns:a16="http://schemas.microsoft.com/office/drawing/2014/main" id="{A3EC8AE9-E558-445D-BEA5-1387AA1D9B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21AF98-B2C6-4640-93B7-6D1BDDA5FD5F}"/>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68" name="Group 67">
            <a:extLst>
              <a:ext uri="{FF2B5EF4-FFF2-40B4-BE49-F238E27FC236}">
                <a16:creationId xmlns:a16="http://schemas.microsoft.com/office/drawing/2014/main" id="{70788896-264E-40DE-AA9C-BC8926C593DC}"/>
              </a:ext>
            </a:extLst>
          </p:cNvPr>
          <p:cNvGrpSpPr/>
          <p:nvPr userDrawn="1"/>
        </p:nvGrpSpPr>
        <p:grpSpPr>
          <a:xfrm>
            <a:off x="5774213" y="571427"/>
            <a:ext cx="643569" cy="640080"/>
            <a:chOff x="0" y="0"/>
            <a:chExt cx="12192000" cy="275431"/>
          </a:xfrm>
        </p:grpSpPr>
        <p:sp>
          <p:nvSpPr>
            <p:cNvPr id="69" name="Rectangle 19">
              <a:extLst>
                <a:ext uri="{FF2B5EF4-FFF2-40B4-BE49-F238E27FC236}">
                  <a16:creationId xmlns:a16="http://schemas.microsoft.com/office/drawing/2014/main" id="{3C247A6C-54BF-44E1-9D17-1AE00736BAA7}"/>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20">
              <a:extLst>
                <a:ext uri="{FF2B5EF4-FFF2-40B4-BE49-F238E27FC236}">
                  <a16:creationId xmlns:a16="http://schemas.microsoft.com/office/drawing/2014/main" id="{D9C74A16-1115-4394-B75A-F1616AB498C0}"/>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43603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0055BE0-4C34-4EEE-B7DC-CCA7E456B821}"/>
              </a:ext>
            </a:extLst>
          </p:cNvPr>
          <p:cNvGrpSpPr/>
          <p:nvPr userDrawn="1"/>
        </p:nvGrpSpPr>
        <p:grpSpPr>
          <a:xfrm>
            <a:off x="5664043" y="0"/>
            <a:ext cx="643569" cy="6257925"/>
            <a:chOff x="3053046" y="910754"/>
            <a:chExt cx="643569" cy="5113815"/>
          </a:xfrm>
        </p:grpSpPr>
        <p:grpSp>
          <p:nvGrpSpPr>
            <p:cNvPr id="43" name="Group 42">
              <a:extLst>
                <a:ext uri="{FF2B5EF4-FFF2-40B4-BE49-F238E27FC236}">
                  <a16:creationId xmlns:a16="http://schemas.microsoft.com/office/drawing/2014/main" id="{C2D7943B-DC4D-44D8-A6DA-E8BF7F3ECBBE}"/>
                </a:ext>
              </a:extLst>
            </p:cNvPr>
            <p:cNvGrpSpPr/>
            <p:nvPr userDrawn="1"/>
          </p:nvGrpSpPr>
          <p:grpSpPr>
            <a:xfrm>
              <a:off x="3053046" y="910754"/>
              <a:ext cx="643569" cy="2545903"/>
              <a:chOff x="0" y="0"/>
              <a:chExt cx="12192000" cy="275431"/>
            </a:xfrm>
          </p:grpSpPr>
          <p:sp>
            <p:nvSpPr>
              <p:cNvPr id="44" name="Rectangle 19">
                <a:extLst>
                  <a:ext uri="{FF2B5EF4-FFF2-40B4-BE49-F238E27FC236}">
                    <a16:creationId xmlns:a16="http://schemas.microsoft.com/office/drawing/2014/main" id="{7F5C208F-917B-4FC1-BB49-A0F182D64252}"/>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0">
                <a:extLst>
                  <a:ext uri="{FF2B5EF4-FFF2-40B4-BE49-F238E27FC236}">
                    <a16:creationId xmlns:a16="http://schemas.microsoft.com/office/drawing/2014/main" id="{81E801A8-E9E6-46FF-8515-FBB144A600D0}"/>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0D585122-C683-47ED-8B83-BD7725373B60}"/>
                </a:ext>
              </a:extLst>
            </p:cNvPr>
            <p:cNvGrpSpPr/>
            <p:nvPr userDrawn="1"/>
          </p:nvGrpSpPr>
          <p:grpSpPr>
            <a:xfrm>
              <a:off x="3053046" y="3478666"/>
              <a:ext cx="643569" cy="2545903"/>
              <a:chOff x="0" y="0"/>
              <a:chExt cx="12192000" cy="275431"/>
            </a:xfrm>
          </p:grpSpPr>
          <p:sp>
            <p:nvSpPr>
              <p:cNvPr id="53" name="Rectangle 19">
                <a:extLst>
                  <a:ext uri="{FF2B5EF4-FFF2-40B4-BE49-F238E27FC236}">
                    <a16:creationId xmlns:a16="http://schemas.microsoft.com/office/drawing/2014/main" id="{E1D8B94C-8126-4547-8044-5F2030A8D09E}"/>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0">
                <a:extLst>
                  <a:ext uri="{FF2B5EF4-FFF2-40B4-BE49-F238E27FC236}">
                    <a16:creationId xmlns:a16="http://schemas.microsoft.com/office/drawing/2014/main" id="{A7564718-75C0-4C22-8152-D97A26E7F201}"/>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Date Placeholder 1">
            <a:extLst>
              <a:ext uri="{FF2B5EF4-FFF2-40B4-BE49-F238E27FC236}">
                <a16:creationId xmlns:a16="http://schemas.microsoft.com/office/drawing/2014/main" id="{0E2C54A7-1BD1-4BEC-AE39-687BB2654EB7}"/>
              </a:ext>
            </a:extLst>
          </p:cNvPr>
          <p:cNvSpPr>
            <a:spLocks noGrp="1"/>
          </p:cNvSpPr>
          <p:nvPr userDrawn="1">
            <p:ph type="dt" sz="half" idx="10"/>
          </p:nvPr>
        </p:nvSpPr>
        <p:spPr/>
        <p:txBody>
          <a:bodyPr/>
          <a:lstStyle/>
          <a:p>
            <a:fld id="{51FC355B-349D-4E05-9A67-DE014BD2F8F4}" type="datetimeFigureOut">
              <a:rPr lang="en-US" smtClean="0"/>
              <a:t>2/21/2019</a:t>
            </a:fld>
            <a:endParaRPr lang="en-US"/>
          </a:p>
        </p:txBody>
      </p:sp>
      <p:sp>
        <p:nvSpPr>
          <p:cNvPr id="3" name="Footer Placeholder 2">
            <a:extLst>
              <a:ext uri="{FF2B5EF4-FFF2-40B4-BE49-F238E27FC236}">
                <a16:creationId xmlns:a16="http://schemas.microsoft.com/office/drawing/2014/main" id="{47853331-F22A-4B12-ABA1-8430F2879AD9}"/>
              </a:ext>
            </a:extLst>
          </p:cNvPr>
          <p:cNvSpPr>
            <a:spLocks noGrp="1"/>
          </p:cNvSpPr>
          <p:nvPr userDrawn="1">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8B7154-B0D4-49A3-A4B3-554711A617E2}"/>
              </a:ext>
            </a:extLst>
          </p:cNvPr>
          <p:cNvSpPr>
            <a:spLocks noGrp="1"/>
          </p:cNvSpPr>
          <p:nvPr userDrawn="1">
            <p:ph type="sldNum" sz="quarter" idx="12"/>
          </p:nvPr>
        </p:nvSpPr>
        <p:spPr/>
        <p:txBody>
          <a:bodyPr/>
          <a:lstStyle/>
          <a:p>
            <a:fld id="{0D730C18-8F8F-4206-9277-80BD47AFEEF9}" type="slidenum">
              <a:rPr lang="en-US" smtClean="0"/>
              <a:t>‹#›</a:t>
            </a:fld>
            <a:endParaRPr lang="en-US"/>
          </a:p>
        </p:txBody>
      </p:sp>
      <p:sp>
        <p:nvSpPr>
          <p:cNvPr id="8" name="Rectangle 7">
            <a:extLst>
              <a:ext uri="{FF2B5EF4-FFF2-40B4-BE49-F238E27FC236}">
                <a16:creationId xmlns:a16="http://schemas.microsoft.com/office/drawing/2014/main" id="{A3EC8AE9-E558-445D-BEA5-1387AA1D9B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21AF98-B2C6-4640-93B7-6D1BDDA5FD5F}"/>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971347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2C54A7-1BD1-4BEC-AE39-687BB2654EB7}"/>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3" name="Footer Placeholder 2">
            <a:extLst>
              <a:ext uri="{FF2B5EF4-FFF2-40B4-BE49-F238E27FC236}">
                <a16:creationId xmlns:a16="http://schemas.microsoft.com/office/drawing/2014/main" id="{47853331-F22A-4B12-ABA1-8430F2879A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8B7154-B0D4-49A3-A4B3-554711A617E2}"/>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8" name="Rectangle 7">
            <a:extLst>
              <a:ext uri="{FF2B5EF4-FFF2-40B4-BE49-F238E27FC236}">
                <a16:creationId xmlns:a16="http://schemas.microsoft.com/office/drawing/2014/main" id="{A3EC8AE9-E558-445D-BEA5-1387AA1D9B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1C3E6B9-5125-4206-BE29-574097A15E85}"/>
              </a:ext>
            </a:extLst>
          </p:cNvPr>
          <p:cNvGrpSpPr/>
          <p:nvPr userDrawn="1"/>
        </p:nvGrpSpPr>
        <p:grpSpPr>
          <a:xfrm rot="10800000">
            <a:off x="0" y="0"/>
            <a:ext cx="12192000" cy="381000"/>
            <a:chOff x="0" y="0"/>
            <a:chExt cx="12192000" cy="275431"/>
          </a:xfrm>
        </p:grpSpPr>
        <p:sp>
          <p:nvSpPr>
            <p:cNvPr id="6" name="Rectangle 5">
              <a:extLst>
                <a:ext uri="{FF2B5EF4-FFF2-40B4-BE49-F238E27FC236}">
                  <a16:creationId xmlns:a16="http://schemas.microsoft.com/office/drawing/2014/main" id="{98DFB71A-E86F-4805-8F27-83A19830D203}"/>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DCC876C-F24F-4FDD-8501-248BA8838B46}"/>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a:extLst>
              <a:ext uri="{FF2B5EF4-FFF2-40B4-BE49-F238E27FC236}">
                <a16:creationId xmlns:a16="http://schemas.microsoft.com/office/drawing/2014/main" id="{7C21AF98-B2C6-4640-93B7-6D1BDDA5FD5F}"/>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778404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2C54A7-1BD1-4BEC-AE39-687BB2654EB7}"/>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3" name="Footer Placeholder 2">
            <a:extLst>
              <a:ext uri="{FF2B5EF4-FFF2-40B4-BE49-F238E27FC236}">
                <a16:creationId xmlns:a16="http://schemas.microsoft.com/office/drawing/2014/main" id="{47853331-F22A-4B12-ABA1-8430F2879A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8B7154-B0D4-49A3-A4B3-554711A617E2}"/>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8" name="Rectangle 7">
            <a:extLst>
              <a:ext uri="{FF2B5EF4-FFF2-40B4-BE49-F238E27FC236}">
                <a16:creationId xmlns:a16="http://schemas.microsoft.com/office/drawing/2014/main" id="{A3EC8AE9-E558-445D-BEA5-1387AA1D9B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21AF98-B2C6-4640-93B7-6D1BDDA5FD5F}"/>
              </a:ext>
            </a:extLst>
          </p:cNvPr>
          <p:cNvPicPr>
            <a:picLocks noChangeAspect="1"/>
          </p:cNvPicPr>
          <p:nvPr userDrawn="1"/>
        </p:nvPicPr>
        <p:blipFill>
          <a:blip r:embed="rId2"/>
          <a:stretch>
            <a:fillRect/>
          </a:stretch>
        </p:blipFill>
        <p:spPr>
          <a:xfrm>
            <a:off x="9851626" y="6338594"/>
            <a:ext cx="2231329" cy="451143"/>
          </a:xfrm>
          <a:prstGeom prst="roundRect">
            <a:avLst/>
          </a:prstGeom>
        </p:spPr>
      </p:pic>
      <p:sp>
        <p:nvSpPr>
          <p:cNvPr id="7" name="Rectangle 6">
            <a:extLst>
              <a:ext uri="{FF2B5EF4-FFF2-40B4-BE49-F238E27FC236}">
                <a16:creationId xmlns:a16="http://schemas.microsoft.com/office/drawing/2014/main" id="{ADCC876C-F24F-4FDD-8501-248BA8838B46}"/>
              </a:ext>
            </a:extLst>
          </p:cNvPr>
          <p:cNvSpPr>
            <a:spLocks noChangeAspect="1"/>
          </p:cNvSpPr>
          <p:nvPr userDrawn="1"/>
        </p:nvSpPr>
        <p:spPr>
          <a:xfrm rot="10800000">
            <a:off x="0" y="-4841"/>
            <a:ext cx="12192000" cy="317662"/>
          </a:xfrm>
          <a:prstGeom prst="diagStripe">
            <a:avLst>
              <a:gd name="adj" fmla="val 0"/>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6">
            <a:extLst>
              <a:ext uri="{FF2B5EF4-FFF2-40B4-BE49-F238E27FC236}">
                <a16:creationId xmlns:a16="http://schemas.microsoft.com/office/drawing/2014/main" id="{6BFE0D2B-AD3C-4114-A720-685A4D6C19CC}"/>
              </a:ext>
            </a:extLst>
          </p:cNvPr>
          <p:cNvSpPr>
            <a:spLocks noChangeAspect="1"/>
          </p:cNvSpPr>
          <p:nvPr userDrawn="1"/>
        </p:nvSpPr>
        <p:spPr>
          <a:xfrm>
            <a:off x="0" y="-4842"/>
            <a:ext cx="11947358" cy="425616"/>
          </a:xfrm>
          <a:prstGeom prst="diagStripe">
            <a:avLst>
              <a:gd name="adj" fmla="val 0"/>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74720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2C54A7-1BD1-4BEC-AE39-687BB2654EB7}"/>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3" name="Footer Placeholder 2">
            <a:extLst>
              <a:ext uri="{FF2B5EF4-FFF2-40B4-BE49-F238E27FC236}">
                <a16:creationId xmlns:a16="http://schemas.microsoft.com/office/drawing/2014/main" id="{47853331-F22A-4B12-ABA1-8430F2879A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8B7154-B0D4-49A3-A4B3-554711A617E2}"/>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8" name="Rectangle 7">
            <a:extLst>
              <a:ext uri="{FF2B5EF4-FFF2-40B4-BE49-F238E27FC236}">
                <a16:creationId xmlns:a16="http://schemas.microsoft.com/office/drawing/2014/main" id="{A3EC8AE9-E558-445D-BEA5-1387AA1D9B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21AF98-B2C6-4640-93B7-6D1BDDA5FD5F}"/>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12" name="Group 11">
            <a:extLst>
              <a:ext uri="{FF2B5EF4-FFF2-40B4-BE49-F238E27FC236}">
                <a16:creationId xmlns:a16="http://schemas.microsoft.com/office/drawing/2014/main" id="{434DF23C-2724-42FE-8220-AEF9C3CEEF8A}"/>
              </a:ext>
            </a:extLst>
          </p:cNvPr>
          <p:cNvGrpSpPr/>
          <p:nvPr userDrawn="1"/>
        </p:nvGrpSpPr>
        <p:grpSpPr>
          <a:xfrm>
            <a:off x="0" y="0"/>
            <a:ext cx="12192000" cy="600075"/>
            <a:chOff x="0" y="1024481"/>
            <a:chExt cx="12192000" cy="1234440"/>
          </a:xfrm>
        </p:grpSpPr>
        <p:sp>
          <p:nvSpPr>
            <p:cNvPr id="7" name="Rectangle 6">
              <a:extLst>
                <a:ext uri="{FF2B5EF4-FFF2-40B4-BE49-F238E27FC236}">
                  <a16:creationId xmlns:a16="http://schemas.microsoft.com/office/drawing/2014/main" id="{ADCC876C-F24F-4FDD-8501-248BA8838B46}"/>
                </a:ext>
              </a:extLst>
            </p:cNvPr>
            <p:cNvSpPr>
              <a:spLocks noChangeAspect="1"/>
            </p:cNvSpPr>
            <p:nvPr userDrawn="1"/>
          </p:nvSpPr>
          <p:spPr>
            <a:xfrm rot="10800000">
              <a:off x="0" y="1024481"/>
              <a:ext cx="12192000" cy="822960"/>
            </a:xfrm>
            <a:prstGeom prst="diagStripe">
              <a:avLst>
                <a:gd name="adj" fmla="val 0"/>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6">
              <a:extLst>
                <a:ext uri="{FF2B5EF4-FFF2-40B4-BE49-F238E27FC236}">
                  <a16:creationId xmlns:a16="http://schemas.microsoft.com/office/drawing/2014/main" id="{6BFE0D2B-AD3C-4114-A720-685A4D6C19CC}"/>
                </a:ext>
              </a:extLst>
            </p:cNvPr>
            <p:cNvSpPr>
              <a:spLocks noChangeAspect="1"/>
            </p:cNvSpPr>
            <p:nvPr userDrawn="1"/>
          </p:nvSpPr>
          <p:spPr>
            <a:xfrm>
              <a:off x="0" y="1435961"/>
              <a:ext cx="11947358" cy="822960"/>
            </a:xfrm>
            <a:prstGeom prst="diagStripe">
              <a:avLst>
                <a:gd name="adj" fmla="val 0"/>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43709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D83AE-316C-4984-BDB3-4C10A3F469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AD6189-3883-4A95-BCA1-60E08DDB8392}"/>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4" name="Footer Placeholder 3">
            <a:extLst>
              <a:ext uri="{FF2B5EF4-FFF2-40B4-BE49-F238E27FC236}">
                <a16:creationId xmlns:a16="http://schemas.microsoft.com/office/drawing/2014/main" id="{5D4D4106-62C2-4BAA-84CD-92E9ECB269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FB6D7F-6841-4346-B555-1E62F8B2EA87}"/>
              </a:ext>
            </a:extLst>
          </p:cNvPr>
          <p:cNvSpPr>
            <a:spLocks noGrp="1"/>
          </p:cNvSpPr>
          <p:nvPr>
            <p:ph type="sldNum" sz="quarter" idx="12"/>
          </p:nvPr>
        </p:nvSpPr>
        <p:spPr/>
        <p:txBody>
          <a:bodyPr/>
          <a:lstStyle/>
          <a:p>
            <a:fld id="{0D730C18-8F8F-4206-9277-80BD47AFEEF9}" type="slidenum">
              <a:rPr lang="en-US" smtClean="0"/>
              <a:t>‹#›</a:t>
            </a:fld>
            <a:endParaRPr lang="en-US"/>
          </a:p>
        </p:txBody>
      </p:sp>
      <p:grpSp>
        <p:nvGrpSpPr>
          <p:cNvPr id="6" name="Group 5">
            <a:extLst>
              <a:ext uri="{FF2B5EF4-FFF2-40B4-BE49-F238E27FC236}">
                <a16:creationId xmlns:a16="http://schemas.microsoft.com/office/drawing/2014/main" id="{A68A840D-E508-4D7A-869F-8217769B295C}"/>
              </a:ext>
            </a:extLst>
          </p:cNvPr>
          <p:cNvGrpSpPr/>
          <p:nvPr userDrawn="1"/>
        </p:nvGrpSpPr>
        <p:grpSpPr>
          <a:xfrm rot="5400000">
            <a:off x="-265900" y="265900"/>
            <a:ext cx="912800" cy="381000"/>
            <a:chOff x="0" y="0"/>
            <a:chExt cx="12192000" cy="275431"/>
          </a:xfrm>
        </p:grpSpPr>
        <p:sp>
          <p:nvSpPr>
            <p:cNvPr id="7" name="Rectangle 6">
              <a:extLst>
                <a:ext uri="{FF2B5EF4-FFF2-40B4-BE49-F238E27FC236}">
                  <a16:creationId xmlns:a16="http://schemas.microsoft.com/office/drawing/2014/main" id="{EC0E4F05-3BF1-4374-AC07-A379ED65A690}"/>
                </a:ext>
              </a:extLst>
            </p:cNvPr>
            <p:cNvSpPr/>
            <p:nvPr userDrawn="1"/>
          </p:nvSpPr>
          <p:spPr>
            <a:xfrm>
              <a:off x="0" y="0"/>
              <a:ext cx="12192000" cy="136525"/>
            </a:xfrm>
            <a:prstGeom prst="corner">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BF2A35D-91CA-47C3-AF9B-2DF05A68BBA9}"/>
                </a:ext>
              </a:extLst>
            </p:cNvPr>
            <p:cNvSpPr/>
            <p:nvPr userDrawn="1"/>
          </p:nvSpPr>
          <p:spPr>
            <a:xfrm>
              <a:off x="0" y="138906"/>
              <a:ext cx="12192000" cy="136525"/>
            </a:xfrm>
            <a:prstGeom prst="corner">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D5FC4121-EF2C-4D5B-8FD7-1F73502F4A67}"/>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52E64BD-068E-4ECD-B1C1-22401AC93CF7}"/>
              </a:ext>
            </a:extLst>
          </p:cNvPr>
          <p:cNvGrpSpPr/>
          <p:nvPr userDrawn="1"/>
        </p:nvGrpSpPr>
        <p:grpSpPr>
          <a:xfrm rot="5400000" flipV="1">
            <a:off x="11543275" y="264074"/>
            <a:ext cx="912800" cy="384651"/>
            <a:chOff x="0" y="0"/>
            <a:chExt cx="12192000" cy="275431"/>
          </a:xfrm>
        </p:grpSpPr>
        <p:sp>
          <p:nvSpPr>
            <p:cNvPr id="10" name="Rectangle 6">
              <a:extLst>
                <a:ext uri="{FF2B5EF4-FFF2-40B4-BE49-F238E27FC236}">
                  <a16:creationId xmlns:a16="http://schemas.microsoft.com/office/drawing/2014/main" id="{9C002381-592E-41A9-AA3A-D1E92EE049F1}"/>
                </a:ext>
              </a:extLst>
            </p:cNvPr>
            <p:cNvSpPr/>
            <p:nvPr userDrawn="1"/>
          </p:nvSpPr>
          <p:spPr>
            <a:xfrm>
              <a:off x="0" y="0"/>
              <a:ext cx="12192000" cy="136525"/>
            </a:xfrm>
            <a:prstGeom prst="corner">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7">
              <a:extLst>
                <a:ext uri="{FF2B5EF4-FFF2-40B4-BE49-F238E27FC236}">
                  <a16:creationId xmlns:a16="http://schemas.microsoft.com/office/drawing/2014/main" id="{3BAB3C81-0591-4438-8C00-9836F23FA600}"/>
                </a:ext>
              </a:extLst>
            </p:cNvPr>
            <p:cNvSpPr/>
            <p:nvPr userDrawn="1"/>
          </p:nvSpPr>
          <p:spPr>
            <a:xfrm>
              <a:off x="0" y="138906"/>
              <a:ext cx="12192000" cy="136525"/>
            </a:xfrm>
            <a:prstGeom prst="corner">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a:extLst>
              <a:ext uri="{FF2B5EF4-FFF2-40B4-BE49-F238E27FC236}">
                <a16:creationId xmlns:a16="http://schemas.microsoft.com/office/drawing/2014/main" id="{3424445B-627A-4E27-9E3F-B16B924202D6}"/>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3973669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0AD6189-3883-4A95-BCA1-60E08DDB8392}"/>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4" name="Footer Placeholder 3">
            <a:extLst>
              <a:ext uri="{FF2B5EF4-FFF2-40B4-BE49-F238E27FC236}">
                <a16:creationId xmlns:a16="http://schemas.microsoft.com/office/drawing/2014/main" id="{5D4D4106-62C2-4BAA-84CD-92E9ECB269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FB6D7F-6841-4346-B555-1E62F8B2EA87}"/>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12" name="Rectangle 11">
            <a:extLst>
              <a:ext uri="{FF2B5EF4-FFF2-40B4-BE49-F238E27FC236}">
                <a16:creationId xmlns:a16="http://schemas.microsoft.com/office/drawing/2014/main" id="{D5FC4121-EF2C-4D5B-8FD7-1F73502F4A67}"/>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424445B-627A-4E27-9E3F-B16B924202D6}"/>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15" name="Group 14">
            <a:extLst>
              <a:ext uri="{FF2B5EF4-FFF2-40B4-BE49-F238E27FC236}">
                <a16:creationId xmlns:a16="http://schemas.microsoft.com/office/drawing/2014/main" id="{697796D3-5FD9-491B-B827-988663CAEE3E}"/>
              </a:ext>
            </a:extLst>
          </p:cNvPr>
          <p:cNvGrpSpPr/>
          <p:nvPr userDrawn="1"/>
        </p:nvGrpSpPr>
        <p:grpSpPr>
          <a:xfrm rot="8150603">
            <a:off x="-112438" y="550545"/>
            <a:ext cx="1735157" cy="381000"/>
            <a:chOff x="0" y="0"/>
            <a:chExt cx="12192000" cy="275431"/>
          </a:xfrm>
        </p:grpSpPr>
        <p:sp>
          <p:nvSpPr>
            <p:cNvPr id="16" name="Rectangle 15">
              <a:extLst>
                <a:ext uri="{FF2B5EF4-FFF2-40B4-BE49-F238E27FC236}">
                  <a16:creationId xmlns:a16="http://schemas.microsoft.com/office/drawing/2014/main" id="{5755F9E6-4E1D-445F-A051-D3AF6B7BBB4C}"/>
                </a:ext>
              </a:extLst>
            </p:cNvPr>
            <p:cNvSpPr/>
            <p:nvPr userDrawn="1"/>
          </p:nvSpPr>
          <p:spPr>
            <a:xfrm>
              <a:off x="0" y="0"/>
              <a:ext cx="12192000" cy="136525"/>
            </a:xfrm>
            <a:prstGeom prst="teardrop">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565846-8BFF-4798-BAE5-7A80AE6E362D}"/>
                </a:ext>
              </a:extLst>
            </p:cNvPr>
            <p:cNvSpPr/>
            <p:nvPr userDrawn="1"/>
          </p:nvSpPr>
          <p:spPr>
            <a:xfrm>
              <a:off x="0" y="138906"/>
              <a:ext cx="12192000" cy="136525"/>
            </a:xfrm>
            <a:prstGeom prst="teardrop">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2A03FBAC-3AED-4A09-9A12-ABCD6DAEED5A}"/>
              </a:ext>
            </a:extLst>
          </p:cNvPr>
          <p:cNvGrpSpPr/>
          <p:nvPr userDrawn="1"/>
        </p:nvGrpSpPr>
        <p:grpSpPr>
          <a:xfrm rot="13536995">
            <a:off x="10581442" y="562783"/>
            <a:ext cx="1735157" cy="381000"/>
            <a:chOff x="0" y="0"/>
            <a:chExt cx="12192000" cy="275431"/>
          </a:xfrm>
        </p:grpSpPr>
        <p:sp>
          <p:nvSpPr>
            <p:cNvPr id="20" name="Rectangle 15">
              <a:extLst>
                <a:ext uri="{FF2B5EF4-FFF2-40B4-BE49-F238E27FC236}">
                  <a16:creationId xmlns:a16="http://schemas.microsoft.com/office/drawing/2014/main" id="{F70BEEB9-6B6C-44DC-BE02-F8181622CD2A}"/>
                </a:ext>
              </a:extLst>
            </p:cNvPr>
            <p:cNvSpPr/>
            <p:nvPr userDrawn="1"/>
          </p:nvSpPr>
          <p:spPr>
            <a:xfrm>
              <a:off x="0" y="0"/>
              <a:ext cx="12192000" cy="136525"/>
            </a:xfrm>
            <a:prstGeom prst="teardrop">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6">
              <a:extLst>
                <a:ext uri="{FF2B5EF4-FFF2-40B4-BE49-F238E27FC236}">
                  <a16:creationId xmlns:a16="http://schemas.microsoft.com/office/drawing/2014/main" id="{D68C7D53-6ECA-4D0E-8E6F-7369A1CF34FE}"/>
                </a:ext>
              </a:extLst>
            </p:cNvPr>
            <p:cNvSpPr/>
            <p:nvPr userDrawn="1"/>
          </p:nvSpPr>
          <p:spPr>
            <a:xfrm>
              <a:off x="0" y="138906"/>
              <a:ext cx="12192000" cy="136525"/>
            </a:xfrm>
            <a:prstGeom prst="teardrop">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97704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0AD6189-3883-4A95-BCA1-60E08DDB8392}"/>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4" name="Footer Placeholder 3">
            <a:extLst>
              <a:ext uri="{FF2B5EF4-FFF2-40B4-BE49-F238E27FC236}">
                <a16:creationId xmlns:a16="http://schemas.microsoft.com/office/drawing/2014/main" id="{5D4D4106-62C2-4BAA-84CD-92E9ECB269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FB6D7F-6841-4346-B555-1E62F8B2EA87}"/>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12" name="Rectangle 11">
            <a:extLst>
              <a:ext uri="{FF2B5EF4-FFF2-40B4-BE49-F238E27FC236}">
                <a16:creationId xmlns:a16="http://schemas.microsoft.com/office/drawing/2014/main" id="{D5FC4121-EF2C-4D5B-8FD7-1F73502F4A67}"/>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424445B-627A-4E27-9E3F-B16B924202D6}"/>
              </a:ext>
            </a:extLst>
          </p:cNvPr>
          <p:cNvPicPr>
            <a:picLocks noChangeAspect="1"/>
          </p:cNvPicPr>
          <p:nvPr userDrawn="1"/>
        </p:nvPicPr>
        <p:blipFill>
          <a:blip r:embed="rId2"/>
          <a:stretch>
            <a:fillRect/>
          </a:stretch>
        </p:blipFill>
        <p:spPr>
          <a:xfrm>
            <a:off x="9851626" y="6338594"/>
            <a:ext cx="2231329" cy="451143"/>
          </a:xfrm>
          <a:prstGeom prst="roundRect">
            <a:avLst/>
          </a:prstGeom>
        </p:spPr>
      </p:pic>
      <p:grpSp>
        <p:nvGrpSpPr>
          <p:cNvPr id="14" name="Group 13">
            <a:extLst>
              <a:ext uri="{FF2B5EF4-FFF2-40B4-BE49-F238E27FC236}">
                <a16:creationId xmlns:a16="http://schemas.microsoft.com/office/drawing/2014/main" id="{54AF15F3-5612-4121-BC97-37DD143D7FBB}"/>
              </a:ext>
            </a:extLst>
          </p:cNvPr>
          <p:cNvGrpSpPr/>
          <p:nvPr userDrawn="1"/>
        </p:nvGrpSpPr>
        <p:grpSpPr>
          <a:xfrm>
            <a:off x="0" y="5889331"/>
            <a:ext cx="12192000" cy="381000"/>
            <a:chOff x="0" y="0"/>
            <a:chExt cx="12192000" cy="275431"/>
          </a:xfrm>
        </p:grpSpPr>
        <p:sp>
          <p:nvSpPr>
            <p:cNvPr id="18" name="Rectangle 5">
              <a:extLst>
                <a:ext uri="{FF2B5EF4-FFF2-40B4-BE49-F238E27FC236}">
                  <a16:creationId xmlns:a16="http://schemas.microsoft.com/office/drawing/2014/main" id="{5B42C424-736F-4FCC-801F-066C3E04E3F0}"/>
                </a:ext>
              </a:extLst>
            </p:cNvPr>
            <p:cNvSpPr/>
            <p:nvPr userDrawn="1"/>
          </p:nvSpPr>
          <p:spPr>
            <a:xfrm>
              <a:off x="0" y="0"/>
              <a:ext cx="12192000" cy="136525"/>
            </a:xfrm>
            <a:prstGeom prst="chevron">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6">
              <a:extLst>
                <a:ext uri="{FF2B5EF4-FFF2-40B4-BE49-F238E27FC236}">
                  <a16:creationId xmlns:a16="http://schemas.microsoft.com/office/drawing/2014/main" id="{EDBD51BC-C879-440E-80BE-87B35A7519CC}"/>
                </a:ext>
              </a:extLst>
            </p:cNvPr>
            <p:cNvSpPr/>
            <p:nvPr userDrawn="1"/>
          </p:nvSpPr>
          <p:spPr>
            <a:xfrm>
              <a:off x="0" y="138906"/>
              <a:ext cx="12192000" cy="136525"/>
            </a:xfrm>
            <a:prstGeom prst="chevron">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22264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0AD6189-3883-4A95-BCA1-60E08DDB8392}"/>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4" name="Footer Placeholder 3">
            <a:extLst>
              <a:ext uri="{FF2B5EF4-FFF2-40B4-BE49-F238E27FC236}">
                <a16:creationId xmlns:a16="http://schemas.microsoft.com/office/drawing/2014/main" id="{5D4D4106-62C2-4BAA-84CD-92E9ECB269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FB6D7F-6841-4346-B555-1E62F8B2EA87}"/>
              </a:ext>
            </a:extLst>
          </p:cNvPr>
          <p:cNvSpPr>
            <a:spLocks noGrp="1"/>
          </p:cNvSpPr>
          <p:nvPr>
            <p:ph type="sldNum" sz="quarter" idx="12"/>
          </p:nvPr>
        </p:nvSpPr>
        <p:spPr/>
        <p:txBody>
          <a:bodyPr/>
          <a:lstStyle/>
          <a:p>
            <a:fld id="{0D730C18-8F8F-4206-9277-80BD47AFEEF9}" type="slidenum">
              <a:rPr lang="en-US" smtClean="0"/>
              <a:t>‹#›</a:t>
            </a:fld>
            <a:endParaRPr lang="en-US"/>
          </a:p>
        </p:txBody>
      </p:sp>
      <p:sp>
        <p:nvSpPr>
          <p:cNvPr id="12" name="Rectangle 11">
            <a:extLst>
              <a:ext uri="{FF2B5EF4-FFF2-40B4-BE49-F238E27FC236}">
                <a16:creationId xmlns:a16="http://schemas.microsoft.com/office/drawing/2014/main" id="{D5FC4121-EF2C-4D5B-8FD7-1F73502F4A67}"/>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424445B-627A-4E27-9E3F-B16B924202D6}"/>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3649180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0AD6189-3883-4A95-BCA1-60E08DDB8392}"/>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4" name="Footer Placeholder 3">
            <a:extLst>
              <a:ext uri="{FF2B5EF4-FFF2-40B4-BE49-F238E27FC236}">
                <a16:creationId xmlns:a16="http://schemas.microsoft.com/office/drawing/2014/main" id="{5D4D4106-62C2-4BAA-84CD-92E9ECB269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FB6D7F-6841-4346-B555-1E62F8B2EA87}"/>
              </a:ext>
            </a:extLst>
          </p:cNvPr>
          <p:cNvSpPr>
            <a:spLocks noGrp="1"/>
          </p:cNvSpPr>
          <p:nvPr>
            <p:ph type="sldNum" sz="quarter" idx="12"/>
          </p:nvPr>
        </p:nvSpPr>
        <p:spPr/>
        <p:txBody>
          <a:bodyPr/>
          <a:lstStyle/>
          <a:p>
            <a:fld id="{0D730C18-8F8F-4206-9277-80BD47AFEEF9}" type="slidenum">
              <a:rPr lang="en-US" smtClean="0"/>
              <a:t>‹#›</a:t>
            </a:fld>
            <a:endParaRPr lang="en-US"/>
          </a:p>
        </p:txBody>
      </p:sp>
      <p:grpSp>
        <p:nvGrpSpPr>
          <p:cNvPr id="6" name="Group 5">
            <a:extLst>
              <a:ext uri="{FF2B5EF4-FFF2-40B4-BE49-F238E27FC236}">
                <a16:creationId xmlns:a16="http://schemas.microsoft.com/office/drawing/2014/main" id="{A68A840D-E508-4D7A-869F-8217769B295C}"/>
              </a:ext>
            </a:extLst>
          </p:cNvPr>
          <p:cNvGrpSpPr/>
          <p:nvPr userDrawn="1"/>
        </p:nvGrpSpPr>
        <p:grpSpPr>
          <a:xfrm rot="5400000">
            <a:off x="-2714959" y="2714959"/>
            <a:ext cx="6356350" cy="926432"/>
            <a:chOff x="0" y="0"/>
            <a:chExt cx="12192000" cy="275431"/>
          </a:xfrm>
        </p:grpSpPr>
        <p:sp>
          <p:nvSpPr>
            <p:cNvPr id="7" name="Rectangle 6">
              <a:extLst>
                <a:ext uri="{FF2B5EF4-FFF2-40B4-BE49-F238E27FC236}">
                  <a16:creationId xmlns:a16="http://schemas.microsoft.com/office/drawing/2014/main" id="{EC0E4F05-3BF1-4374-AC07-A379ED65A690}"/>
                </a:ext>
              </a:extLst>
            </p:cNvPr>
            <p:cNvSpPr/>
            <p:nvPr userDrawn="1"/>
          </p:nvSpPr>
          <p:spPr>
            <a:xfrm>
              <a:off x="0" y="0"/>
              <a:ext cx="12192000" cy="136525"/>
            </a:xfrm>
            <a:prstGeom prst="corner">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BF2A35D-91CA-47C3-AF9B-2DF05A68BBA9}"/>
                </a:ext>
              </a:extLst>
            </p:cNvPr>
            <p:cNvSpPr/>
            <p:nvPr userDrawn="1"/>
          </p:nvSpPr>
          <p:spPr>
            <a:xfrm>
              <a:off x="0" y="138906"/>
              <a:ext cx="12192000" cy="136525"/>
            </a:xfrm>
            <a:prstGeom prst="corner">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a:extLst>
              <a:ext uri="{FF2B5EF4-FFF2-40B4-BE49-F238E27FC236}">
                <a16:creationId xmlns:a16="http://schemas.microsoft.com/office/drawing/2014/main" id="{D5FC4121-EF2C-4D5B-8FD7-1F73502F4A67}"/>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424445B-627A-4E27-9E3F-B16B924202D6}"/>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200711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E93A-F4CD-427F-AF4B-5EC47FE3AB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C4B3B4-DEE5-44EF-A82B-50DE4E906D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0E5594-04A4-4999-A0E4-4A0AE4C574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3F9408-965F-4C8A-AEDB-E823806C7FB3}"/>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6" name="Footer Placeholder 5">
            <a:extLst>
              <a:ext uri="{FF2B5EF4-FFF2-40B4-BE49-F238E27FC236}">
                <a16:creationId xmlns:a16="http://schemas.microsoft.com/office/drawing/2014/main" id="{B14D46F6-140C-4C61-BD47-00183C1DF9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970F3A-E65F-4307-B1A8-17A6B00C3379}"/>
              </a:ext>
            </a:extLst>
          </p:cNvPr>
          <p:cNvSpPr>
            <a:spLocks noGrp="1"/>
          </p:cNvSpPr>
          <p:nvPr>
            <p:ph type="sldNum" sz="quarter" idx="12"/>
          </p:nvPr>
        </p:nvSpPr>
        <p:spPr/>
        <p:txBody>
          <a:bodyPr/>
          <a:lstStyle/>
          <a:p>
            <a:fld id="{0D730C18-8F8F-4206-9277-80BD47AFEEF9}" type="slidenum">
              <a:rPr lang="en-US" smtClean="0"/>
              <a:t>‹#›</a:t>
            </a:fld>
            <a:endParaRPr lang="en-US"/>
          </a:p>
        </p:txBody>
      </p:sp>
    </p:spTree>
    <p:extLst>
      <p:ext uri="{BB962C8B-B14F-4D97-AF65-F5344CB8AC3E}">
        <p14:creationId xmlns:p14="http://schemas.microsoft.com/office/powerpoint/2010/main" val="803349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C2EBA-C8E8-4FCC-A4C5-9C390B337D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C14938-5A6D-4C13-9A98-10852229D1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0646D-D25B-48BC-8CAD-1D225803E0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EE3437-1F9B-42CA-8D60-7E9347C4401A}"/>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6" name="Footer Placeholder 5">
            <a:extLst>
              <a:ext uri="{FF2B5EF4-FFF2-40B4-BE49-F238E27FC236}">
                <a16:creationId xmlns:a16="http://schemas.microsoft.com/office/drawing/2014/main" id="{124F5228-A0F5-48F9-B624-35470EA8FE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44EDB1-C795-45A4-B0EF-58E4B1825E3A}"/>
              </a:ext>
            </a:extLst>
          </p:cNvPr>
          <p:cNvSpPr>
            <a:spLocks noGrp="1"/>
          </p:cNvSpPr>
          <p:nvPr>
            <p:ph type="sldNum" sz="quarter" idx="12"/>
          </p:nvPr>
        </p:nvSpPr>
        <p:spPr/>
        <p:txBody>
          <a:bodyPr/>
          <a:lstStyle/>
          <a:p>
            <a:fld id="{0D730C18-8F8F-4206-9277-80BD47AFEEF9}" type="slidenum">
              <a:rPr lang="en-US" smtClean="0"/>
              <a:t>‹#›</a:t>
            </a:fld>
            <a:endParaRPr lang="en-US"/>
          </a:p>
        </p:txBody>
      </p:sp>
    </p:spTree>
    <p:extLst>
      <p:ext uri="{BB962C8B-B14F-4D97-AF65-F5344CB8AC3E}">
        <p14:creationId xmlns:p14="http://schemas.microsoft.com/office/powerpoint/2010/main" val="6399803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0697E-16D7-4761-B710-9718973436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8C28CE-684B-454A-ADD8-F772D6BCE89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56B62C-3A49-4A70-BDD3-BA7F5CF2C12D}"/>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5" name="Footer Placeholder 4">
            <a:extLst>
              <a:ext uri="{FF2B5EF4-FFF2-40B4-BE49-F238E27FC236}">
                <a16:creationId xmlns:a16="http://schemas.microsoft.com/office/drawing/2014/main" id="{9F5CC174-791F-4E25-85D8-A3881B677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C5D2E3-C8D7-47A1-9A49-A2E80227DE19}"/>
              </a:ext>
            </a:extLst>
          </p:cNvPr>
          <p:cNvSpPr>
            <a:spLocks noGrp="1"/>
          </p:cNvSpPr>
          <p:nvPr>
            <p:ph type="sldNum" sz="quarter" idx="12"/>
          </p:nvPr>
        </p:nvSpPr>
        <p:spPr/>
        <p:txBody>
          <a:bodyPr/>
          <a:lstStyle/>
          <a:p>
            <a:fld id="{0D730C18-8F8F-4206-9277-80BD47AFEEF9}" type="slidenum">
              <a:rPr lang="en-US" smtClean="0"/>
              <a:t>‹#›</a:t>
            </a:fld>
            <a:endParaRPr lang="en-US"/>
          </a:p>
        </p:txBody>
      </p:sp>
    </p:spTree>
    <p:extLst>
      <p:ext uri="{BB962C8B-B14F-4D97-AF65-F5344CB8AC3E}">
        <p14:creationId xmlns:p14="http://schemas.microsoft.com/office/powerpoint/2010/main" val="3700403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0CD76F-FD95-4160-97FE-3192E81D2F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EB0AFF-282F-4DF6-853D-CAD17A30106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0F7F19-3C37-490C-8342-328189EAD9FB}"/>
              </a:ext>
            </a:extLst>
          </p:cNvPr>
          <p:cNvSpPr>
            <a:spLocks noGrp="1"/>
          </p:cNvSpPr>
          <p:nvPr>
            <p:ph type="dt" sz="half" idx="10"/>
          </p:nvPr>
        </p:nvSpPr>
        <p:spPr/>
        <p:txBody>
          <a:bodyPr/>
          <a:lstStyle/>
          <a:p>
            <a:fld id="{51FC355B-349D-4E05-9A67-DE014BD2F8F4}" type="datetimeFigureOut">
              <a:rPr lang="en-US" smtClean="0"/>
              <a:t>2/21/2019</a:t>
            </a:fld>
            <a:endParaRPr lang="en-US"/>
          </a:p>
        </p:txBody>
      </p:sp>
      <p:sp>
        <p:nvSpPr>
          <p:cNvPr id="5" name="Footer Placeholder 4">
            <a:extLst>
              <a:ext uri="{FF2B5EF4-FFF2-40B4-BE49-F238E27FC236}">
                <a16:creationId xmlns:a16="http://schemas.microsoft.com/office/drawing/2014/main" id="{942807F9-C92D-4CA4-81F8-31479D8F1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7C941-699C-443B-AD1C-E085460E1FC4}"/>
              </a:ext>
            </a:extLst>
          </p:cNvPr>
          <p:cNvSpPr>
            <a:spLocks noGrp="1"/>
          </p:cNvSpPr>
          <p:nvPr>
            <p:ph type="sldNum" sz="quarter" idx="12"/>
          </p:nvPr>
        </p:nvSpPr>
        <p:spPr/>
        <p:txBody>
          <a:bodyPr/>
          <a:lstStyle/>
          <a:p>
            <a:fld id="{0D730C18-8F8F-4206-9277-80BD47AFEEF9}" type="slidenum">
              <a:rPr lang="en-US" smtClean="0"/>
              <a:t>‹#›</a:t>
            </a:fld>
            <a:endParaRPr lang="en-US"/>
          </a:p>
        </p:txBody>
      </p:sp>
    </p:spTree>
    <p:extLst>
      <p:ext uri="{BB962C8B-B14F-4D97-AF65-F5344CB8AC3E}">
        <p14:creationId xmlns:p14="http://schemas.microsoft.com/office/powerpoint/2010/main" val="22347068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453FC-D29B-47E6-989B-FF010FEB1F36}"/>
              </a:ext>
            </a:extLst>
          </p:cNvPr>
          <p:cNvSpPr>
            <a:spLocks noGrp="1"/>
          </p:cNvSpPr>
          <p:nvPr>
            <p:ph type="ctrTitle"/>
          </p:nvPr>
        </p:nvSpPr>
        <p:spPr>
          <a:xfrm>
            <a:off x="1524000" y="1121833"/>
            <a:ext cx="9144000" cy="2387600"/>
          </a:xfrm>
        </p:spPr>
        <p:txBody>
          <a:bodyPr anchor="b"/>
          <a:lstStyle>
            <a:lvl1pPr algn="ctr">
              <a:defRPr sz="8000"/>
            </a:lvl1pPr>
          </a:lstStyle>
          <a:p>
            <a:r>
              <a:rPr lang="en-US"/>
              <a:t>Click to edit Master title style</a:t>
            </a:r>
          </a:p>
        </p:txBody>
      </p:sp>
      <p:sp>
        <p:nvSpPr>
          <p:cNvPr id="3" name="Subtitle 2">
            <a:extLst>
              <a:ext uri="{FF2B5EF4-FFF2-40B4-BE49-F238E27FC236}">
                <a16:creationId xmlns:a16="http://schemas.microsoft.com/office/drawing/2014/main" id="{849EA030-93BA-4E54-99B6-AC78CCAF17B6}"/>
              </a:ext>
            </a:extLst>
          </p:cNvPr>
          <p:cNvSpPr>
            <a:spLocks noGrp="1"/>
          </p:cNvSpPr>
          <p:nvPr>
            <p:ph type="subTitle" idx="1"/>
          </p:nvPr>
        </p:nvSpPr>
        <p:spPr>
          <a:xfrm>
            <a:off x="1524000" y="3602568"/>
            <a:ext cx="9144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a:extLst>
              <a:ext uri="{FF2B5EF4-FFF2-40B4-BE49-F238E27FC236}">
                <a16:creationId xmlns:a16="http://schemas.microsoft.com/office/drawing/2014/main" id="{7552FE93-D5ED-43FA-94CA-380D004C027F}"/>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5" name="Footer Placeholder 4">
            <a:extLst>
              <a:ext uri="{FF2B5EF4-FFF2-40B4-BE49-F238E27FC236}">
                <a16:creationId xmlns:a16="http://schemas.microsoft.com/office/drawing/2014/main" id="{D349C7DE-4BE7-4A2C-B686-55AE71259A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BECA4-6D0B-485C-A061-542AB67E5BA1}"/>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34984466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26CDC-5097-4200-A89B-FE5CEF95A8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09C1E9-1E24-4982-AA34-4164B89139B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B28F5A-8931-493A-973F-3EB44E27094B}"/>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5" name="Footer Placeholder 4">
            <a:extLst>
              <a:ext uri="{FF2B5EF4-FFF2-40B4-BE49-F238E27FC236}">
                <a16:creationId xmlns:a16="http://schemas.microsoft.com/office/drawing/2014/main" id="{DCF66D10-FD4F-4894-B640-984A2AA552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E6FD0D-BEDE-4D6A-99D3-E543BA82261B}"/>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3648546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84C47-C914-4B64-A284-5380895E55AA}"/>
              </a:ext>
            </a:extLst>
          </p:cNvPr>
          <p:cNvSpPr>
            <a:spLocks noGrp="1"/>
          </p:cNvSpPr>
          <p:nvPr>
            <p:ph type="title"/>
          </p:nvPr>
        </p:nvSpPr>
        <p:spPr>
          <a:xfrm>
            <a:off x="831851" y="1710267"/>
            <a:ext cx="10515600" cy="2853267"/>
          </a:xfrm>
        </p:spPr>
        <p:txBody>
          <a:bodyPr anchor="b"/>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249CF1FD-CE99-40AD-ABBB-E024E90A5E70}"/>
              </a:ext>
            </a:extLst>
          </p:cNvPr>
          <p:cNvSpPr>
            <a:spLocks noGrp="1"/>
          </p:cNvSpPr>
          <p:nvPr>
            <p:ph type="body" idx="1"/>
          </p:nvPr>
        </p:nvSpPr>
        <p:spPr>
          <a:xfrm>
            <a:off x="831851" y="4588934"/>
            <a:ext cx="10515600"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BA810A9-85F2-4252-9037-CD2509B498AD}"/>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5" name="Footer Placeholder 4">
            <a:extLst>
              <a:ext uri="{FF2B5EF4-FFF2-40B4-BE49-F238E27FC236}">
                <a16:creationId xmlns:a16="http://schemas.microsoft.com/office/drawing/2014/main" id="{4044B0A3-861B-435E-9A76-E263693E66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FB09A-C699-461D-A494-C4371EC755D9}"/>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391863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4C70C-9D39-48FD-898A-A3AC84E0F8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6A7701-AF7C-4537-ACD3-57AFC2EF919A}"/>
              </a:ext>
            </a:extLst>
          </p:cNvPr>
          <p:cNvSpPr>
            <a:spLocks noGrp="1"/>
          </p:cNvSpPr>
          <p:nvPr>
            <p:ph sz="half" idx="1"/>
          </p:nvPr>
        </p:nvSpPr>
        <p:spPr>
          <a:xfrm>
            <a:off x="838200" y="1826684"/>
            <a:ext cx="5156200" cy="43497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E08B9E-C60D-45D6-8D9C-B643E16683B1}"/>
              </a:ext>
            </a:extLst>
          </p:cNvPr>
          <p:cNvSpPr>
            <a:spLocks noGrp="1"/>
          </p:cNvSpPr>
          <p:nvPr>
            <p:ph sz="half" idx="2"/>
          </p:nvPr>
        </p:nvSpPr>
        <p:spPr>
          <a:xfrm>
            <a:off x="6197600" y="1826684"/>
            <a:ext cx="5156200" cy="43497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A6249C-9B4E-43FA-A52E-AA1DB68CFAD6}"/>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6" name="Footer Placeholder 5">
            <a:extLst>
              <a:ext uri="{FF2B5EF4-FFF2-40B4-BE49-F238E27FC236}">
                <a16:creationId xmlns:a16="http://schemas.microsoft.com/office/drawing/2014/main" id="{26B8B13F-D5B1-4F5A-85EE-B24C5AEA14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2C3877-2E57-48A5-B47F-7A8541D49C79}"/>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14957055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678CA-65BE-4C2E-91FB-01134A1ECA2C}"/>
              </a:ext>
            </a:extLst>
          </p:cNvPr>
          <p:cNvSpPr>
            <a:spLocks noGrp="1"/>
          </p:cNvSpPr>
          <p:nvPr>
            <p:ph type="title"/>
          </p:nvPr>
        </p:nvSpPr>
        <p:spPr>
          <a:xfrm>
            <a:off x="840317" y="366185"/>
            <a:ext cx="10515600" cy="132503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CFF7D0-6DBE-4C75-BEA5-494CB7991F2C}"/>
              </a:ext>
            </a:extLst>
          </p:cNvPr>
          <p:cNvSpPr>
            <a:spLocks noGrp="1"/>
          </p:cNvSpPr>
          <p:nvPr>
            <p:ph type="body" idx="1"/>
          </p:nvPr>
        </p:nvSpPr>
        <p:spPr>
          <a:xfrm>
            <a:off x="840318" y="1680634"/>
            <a:ext cx="515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a:extLst>
              <a:ext uri="{FF2B5EF4-FFF2-40B4-BE49-F238E27FC236}">
                <a16:creationId xmlns:a16="http://schemas.microsoft.com/office/drawing/2014/main" id="{EA54D283-E9E0-4F31-B44F-9B1B6E3EAAEC}"/>
              </a:ext>
            </a:extLst>
          </p:cNvPr>
          <p:cNvSpPr>
            <a:spLocks noGrp="1"/>
          </p:cNvSpPr>
          <p:nvPr>
            <p:ph sz="half" idx="2"/>
          </p:nvPr>
        </p:nvSpPr>
        <p:spPr>
          <a:xfrm>
            <a:off x="840318" y="2506133"/>
            <a:ext cx="5158316" cy="368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E9A450-22EF-4484-9C92-983E382B1A75}"/>
              </a:ext>
            </a:extLst>
          </p:cNvPr>
          <p:cNvSpPr>
            <a:spLocks noGrp="1"/>
          </p:cNvSpPr>
          <p:nvPr>
            <p:ph type="body" sz="quarter" idx="3"/>
          </p:nvPr>
        </p:nvSpPr>
        <p:spPr>
          <a:xfrm>
            <a:off x="6172200" y="1680634"/>
            <a:ext cx="5183717"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a:extLst>
              <a:ext uri="{FF2B5EF4-FFF2-40B4-BE49-F238E27FC236}">
                <a16:creationId xmlns:a16="http://schemas.microsoft.com/office/drawing/2014/main" id="{EBE12D78-95D9-46D9-B4F4-3F264F665917}"/>
              </a:ext>
            </a:extLst>
          </p:cNvPr>
          <p:cNvSpPr>
            <a:spLocks noGrp="1"/>
          </p:cNvSpPr>
          <p:nvPr>
            <p:ph sz="quarter" idx="4"/>
          </p:nvPr>
        </p:nvSpPr>
        <p:spPr>
          <a:xfrm>
            <a:off x="6172200" y="2506133"/>
            <a:ext cx="5183717" cy="368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D9FE70-AB52-48A1-ADAD-705758639441}"/>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8" name="Footer Placeholder 7">
            <a:extLst>
              <a:ext uri="{FF2B5EF4-FFF2-40B4-BE49-F238E27FC236}">
                <a16:creationId xmlns:a16="http://schemas.microsoft.com/office/drawing/2014/main" id="{58ABCA93-59EB-423C-88D6-2E81C59B85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3D54B6-40EE-4337-8C7D-1E9D38F0AF2D}"/>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3954388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A3E04-5D19-490E-86D0-6D7E2B6E96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151949-D7B6-407C-8072-FC709C6FF1F8}"/>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4" name="Footer Placeholder 3">
            <a:extLst>
              <a:ext uri="{FF2B5EF4-FFF2-40B4-BE49-F238E27FC236}">
                <a16:creationId xmlns:a16="http://schemas.microsoft.com/office/drawing/2014/main" id="{C323AB0C-2112-41F3-8EED-3EDA3DF0D0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BEB6CF-963A-4A9A-B191-3682AB90C029}"/>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37095879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F07EB-1BF2-411F-8E47-4B3AF48F3A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493E20-1EAA-4CA2-BA80-8DB685A41304}"/>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4" name="Footer Placeholder 3">
            <a:extLst>
              <a:ext uri="{FF2B5EF4-FFF2-40B4-BE49-F238E27FC236}">
                <a16:creationId xmlns:a16="http://schemas.microsoft.com/office/drawing/2014/main" id="{60EEA859-EF38-4D4C-B089-1A38839BB3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063255-CDFA-44F1-BA85-70CF2AB9E119}"/>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21450918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8F877-9642-4651-BD4D-A4C26448324C}"/>
              </a:ext>
            </a:extLst>
          </p:cNvPr>
          <p:cNvSpPr>
            <a:spLocks noGrp="1"/>
          </p:cNvSpPr>
          <p:nvPr>
            <p:ph type="title"/>
          </p:nvPr>
        </p:nvSpPr>
        <p:spPr>
          <a:xfrm>
            <a:off x="840318" y="457200"/>
            <a:ext cx="3932767" cy="1600200"/>
          </a:xfrm>
        </p:spPr>
        <p:txBody>
          <a:bodyPr anchor="b"/>
          <a:lstStyle>
            <a:lvl1pPr>
              <a:defRPr sz="4267"/>
            </a:lvl1pPr>
          </a:lstStyle>
          <a:p>
            <a:r>
              <a:rPr lang="en-US"/>
              <a:t>Click to edit Master title style</a:t>
            </a:r>
          </a:p>
        </p:txBody>
      </p:sp>
      <p:sp>
        <p:nvSpPr>
          <p:cNvPr id="3" name="Content Placeholder 2">
            <a:extLst>
              <a:ext uri="{FF2B5EF4-FFF2-40B4-BE49-F238E27FC236}">
                <a16:creationId xmlns:a16="http://schemas.microsoft.com/office/drawing/2014/main" id="{D96CEFF2-90A1-4E5E-AEF4-2FB73AC52783}"/>
              </a:ext>
            </a:extLst>
          </p:cNvPr>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139076-F94D-483F-9904-C687E36584AC}"/>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Edit Master text styles</a:t>
            </a:r>
          </a:p>
        </p:txBody>
      </p:sp>
      <p:sp>
        <p:nvSpPr>
          <p:cNvPr id="5" name="Date Placeholder 4">
            <a:extLst>
              <a:ext uri="{FF2B5EF4-FFF2-40B4-BE49-F238E27FC236}">
                <a16:creationId xmlns:a16="http://schemas.microsoft.com/office/drawing/2014/main" id="{203B86BB-0DA2-4E48-AC0C-B22F22ACCE66}"/>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6" name="Footer Placeholder 5">
            <a:extLst>
              <a:ext uri="{FF2B5EF4-FFF2-40B4-BE49-F238E27FC236}">
                <a16:creationId xmlns:a16="http://schemas.microsoft.com/office/drawing/2014/main" id="{C45D397B-7656-400F-B633-850852C7AC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33C868-052C-4CDA-B9B9-41AB5D7624D9}"/>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1163277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D4B9C-A21B-40B6-A8CF-DC73AA8BAE83}"/>
              </a:ext>
            </a:extLst>
          </p:cNvPr>
          <p:cNvSpPr>
            <a:spLocks noGrp="1"/>
          </p:cNvSpPr>
          <p:nvPr>
            <p:ph type="title"/>
          </p:nvPr>
        </p:nvSpPr>
        <p:spPr>
          <a:xfrm>
            <a:off x="840318" y="457200"/>
            <a:ext cx="3932767" cy="1600200"/>
          </a:xfrm>
        </p:spPr>
        <p:txBody>
          <a:bodyPr anchor="b"/>
          <a:lstStyle>
            <a:lvl1pPr>
              <a:defRPr sz="4267"/>
            </a:lvl1pPr>
          </a:lstStyle>
          <a:p>
            <a:r>
              <a:rPr lang="en-US"/>
              <a:t>Click to edit Master title style</a:t>
            </a:r>
          </a:p>
        </p:txBody>
      </p:sp>
      <p:sp>
        <p:nvSpPr>
          <p:cNvPr id="3" name="Picture Placeholder 2">
            <a:extLst>
              <a:ext uri="{FF2B5EF4-FFF2-40B4-BE49-F238E27FC236}">
                <a16:creationId xmlns:a16="http://schemas.microsoft.com/office/drawing/2014/main" id="{86F19108-16FC-4E85-B4CA-ED4549FC1C28}"/>
              </a:ext>
            </a:extLst>
          </p:cNvPr>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a:extLst>
              <a:ext uri="{FF2B5EF4-FFF2-40B4-BE49-F238E27FC236}">
                <a16:creationId xmlns:a16="http://schemas.microsoft.com/office/drawing/2014/main" id="{D1E7B713-FB26-4D4C-99E9-C85CC0D7A224}"/>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Edit Master text styles</a:t>
            </a:r>
          </a:p>
        </p:txBody>
      </p:sp>
      <p:sp>
        <p:nvSpPr>
          <p:cNvPr id="5" name="Date Placeholder 4">
            <a:extLst>
              <a:ext uri="{FF2B5EF4-FFF2-40B4-BE49-F238E27FC236}">
                <a16:creationId xmlns:a16="http://schemas.microsoft.com/office/drawing/2014/main" id="{90C01159-CAA9-487D-BE67-6FA7B5109CF8}"/>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6" name="Footer Placeholder 5">
            <a:extLst>
              <a:ext uri="{FF2B5EF4-FFF2-40B4-BE49-F238E27FC236}">
                <a16:creationId xmlns:a16="http://schemas.microsoft.com/office/drawing/2014/main" id="{5F817F19-D360-49B2-ABC9-459CB5C362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746863-9C93-4CCD-BC69-C4D0D421F89B}"/>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22055738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3F38D-3354-46B2-87E4-DEA4DBF489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D5B75C-690A-4903-96C0-774AC3FF73B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B598E7-BAC9-413E-9CD1-481075660E9D}"/>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5" name="Footer Placeholder 4">
            <a:extLst>
              <a:ext uri="{FF2B5EF4-FFF2-40B4-BE49-F238E27FC236}">
                <a16:creationId xmlns:a16="http://schemas.microsoft.com/office/drawing/2014/main" id="{4247322C-4C7C-4A2D-A13D-81122B790F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B560B0-4B9C-49A6-BF31-61E6DC5CDCE4}"/>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4770485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299D11-B4D9-491B-952F-8374C3D4D357}"/>
              </a:ext>
            </a:extLst>
          </p:cNvPr>
          <p:cNvSpPr>
            <a:spLocks noGrp="1"/>
          </p:cNvSpPr>
          <p:nvPr>
            <p:ph type="title" orient="vert"/>
          </p:nvPr>
        </p:nvSpPr>
        <p:spPr>
          <a:xfrm>
            <a:off x="8724901" y="366185"/>
            <a:ext cx="2628900" cy="581024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AA9A25-87FC-4252-A58B-55E9EC576E7E}"/>
              </a:ext>
            </a:extLst>
          </p:cNvPr>
          <p:cNvSpPr>
            <a:spLocks noGrp="1"/>
          </p:cNvSpPr>
          <p:nvPr>
            <p:ph type="body" orient="vert" idx="1"/>
          </p:nvPr>
        </p:nvSpPr>
        <p:spPr>
          <a:xfrm>
            <a:off x="838201" y="366185"/>
            <a:ext cx="7683500" cy="581024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ABFBF-62CF-4308-9661-DFA8D95764B4}"/>
              </a:ext>
            </a:extLst>
          </p:cNvPr>
          <p:cNvSpPr>
            <a:spLocks noGrp="1"/>
          </p:cNvSpPr>
          <p:nvPr>
            <p:ph type="dt" sz="half" idx="10"/>
          </p:nvPr>
        </p:nvSpPr>
        <p:spPr/>
        <p:txBody>
          <a:bodyPr/>
          <a:lstStyle/>
          <a:p>
            <a:fld id="{44DC521A-0865-448D-AE1F-C86802DB503C}" type="datetimeFigureOut">
              <a:rPr lang="en-US" smtClean="0"/>
              <a:t>2/21/2019</a:t>
            </a:fld>
            <a:endParaRPr lang="en-US"/>
          </a:p>
        </p:txBody>
      </p:sp>
      <p:sp>
        <p:nvSpPr>
          <p:cNvPr id="5" name="Footer Placeholder 4">
            <a:extLst>
              <a:ext uri="{FF2B5EF4-FFF2-40B4-BE49-F238E27FC236}">
                <a16:creationId xmlns:a16="http://schemas.microsoft.com/office/drawing/2014/main" id="{D47BC2AB-549F-4ACD-80A2-13E758FC0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FED3D6-A812-428D-A40C-F5E0047E2690}"/>
              </a:ext>
            </a:extLst>
          </p:cNvPr>
          <p:cNvSpPr>
            <a:spLocks noGrp="1"/>
          </p:cNvSpPr>
          <p:nvPr>
            <p:ph type="sldNum" sz="quarter" idx="12"/>
          </p:nvPr>
        </p:nvSpPr>
        <p:spPr/>
        <p:txBody>
          <a:bodyPr/>
          <a:lstStyle/>
          <a:p>
            <a:fld id="{A18EE510-0CCC-4061-A68E-6D22208F503D}" type="slidenum">
              <a:rPr lang="en-US" smtClean="0"/>
              <a:t>‹#›</a:t>
            </a:fld>
            <a:endParaRPr lang="en-US"/>
          </a:p>
        </p:txBody>
      </p:sp>
    </p:spTree>
    <p:extLst>
      <p:ext uri="{BB962C8B-B14F-4D97-AF65-F5344CB8AC3E}">
        <p14:creationId xmlns:p14="http://schemas.microsoft.com/office/powerpoint/2010/main" val="1029825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AF457E-6EA3-4BEB-9B6A-3A249F69C5F4}"/>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3" name="Footer Placeholder 2">
            <a:extLst>
              <a:ext uri="{FF2B5EF4-FFF2-40B4-BE49-F238E27FC236}">
                <a16:creationId xmlns:a16="http://schemas.microsoft.com/office/drawing/2014/main" id="{FE5F0887-228C-4147-B94A-7BDAA26EBF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72C97D-3D1E-4B3F-99D7-BF9DBE02BE96}"/>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14498700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0059311" y="877033"/>
            <a:ext cx="1732400" cy="577200"/>
          </a:xfrm>
          <a:prstGeom prst="triangle">
            <a:avLst>
              <a:gd name="adj" fmla="val 32425"/>
            </a:avLst>
          </a:prstGeom>
          <a:solidFill>
            <a:srgbClr val="263248"/>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11" name="Google Shape;11;p2"/>
          <p:cNvGrpSpPr/>
          <p:nvPr/>
        </p:nvGrpSpPr>
        <p:grpSpPr>
          <a:xfrm>
            <a:off x="0" y="-9451"/>
            <a:ext cx="11548531" cy="6867451"/>
            <a:chOff x="0" y="-7088"/>
            <a:chExt cx="8661398" cy="5150588"/>
          </a:xfrm>
        </p:grpSpPr>
        <p:sp>
          <p:nvSpPr>
            <p:cNvPr id="12" name="Google Shape;12;p2"/>
            <p:cNvSpPr/>
            <p:nvPr/>
          </p:nvSpPr>
          <p:spPr>
            <a:xfrm>
              <a:off x="0" y="0"/>
              <a:ext cx="3525000" cy="5143500"/>
            </a:xfrm>
            <a:prstGeom prst="rect">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 name="Google Shape;13;p2"/>
            <p:cNvSpPr/>
            <p:nvPr/>
          </p:nvSpPr>
          <p:spPr>
            <a:xfrm rot="10800000" flipH="1">
              <a:off x="3517898" y="-7088"/>
              <a:ext cx="5143500" cy="5143500"/>
            </a:xfrm>
            <a:prstGeom prst="rtTriangle">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14" name="Google Shape;14;p2"/>
          <p:cNvGrpSpPr/>
          <p:nvPr/>
        </p:nvGrpSpPr>
        <p:grpSpPr>
          <a:xfrm rot="10800000" flipH="1">
            <a:off x="2" y="1454351"/>
            <a:ext cx="11796669" cy="3949300"/>
            <a:chOff x="-8178042" y="-4493254"/>
            <a:chExt cx="19483598" cy="6522736"/>
          </a:xfrm>
        </p:grpSpPr>
        <p:sp>
          <p:nvSpPr>
            <p:cNvPr id="15" name="Google Shape;15;p2"/>
            <p:cNvSpPr/>
            <p:nvPr/>
          </p:nvSpPr>
          <p:spPr>
            <a:xfrm>
              <a:off x="-8178042" y="-4493118"/>
              <a:ext cx="12968400" cy="6522600"/>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17" name="Google Shape;17;p2"/>
          <p:cNvGrpSpPr/>
          <p:nvPr/>
        </p:nvGrpSpPr>
        <p:grpSpPr>
          <a:xfrm>
            <a:off x="4902982" y="5704465"/>
            <a:ext cx="7307772" cy="577328"/>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21" name="Google Shape;21;p2"/>
              <p:cNvSpPr/>
              <p:nvPr/>
            </p:nvSpPr>
            <p:spPr>
              <a:xfrm>
                <a:off x="4710175"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
        <p:nvSpPr>
          <p:cNvPr id="22" name="Google Shape;22;p2"/>
          <p:cNvSpPr txBox="1">
            <a:spLocks noGrp="1"/>
          </p:cNvSpPr>
          <p:nvPr>
            <p:ph type="ctrTitle"/>
          </p:nvPr>
        </p:nvSpPr>
        <p:spPr>
          <a:xfrm>
            <a:off x="914400" y="1454333"/>
            <a:ext cx="7157200" cy="3949200"/>
          </a:xfrm>
          <a:prstGeom prst="rect">
            <a:avLst/>
          </a:prstGeom>
        </p:spPr>
        <p:txBody>
          <a:bodyPr spcFirstLastPara="1" wrap="square" lIns="91425" tIns="91425" rIns="91425" bIns="91425" anchor="ctr" anchorCtr="0"/>
          <a:lstStyle>
            <a:lvl1pPr lvl="0">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Tree>
    <p:extLst>
      <p:ext uri="{BB962C8B-B14F-4D97-AF65-F5344CB8AC3E}">
        <p14:creationId xmlns:p14="http://schemas.microsoft.com/office/powerpoint/2010/main" val="149869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type="title" preserve="1">
  <p:cSld name="1_Title">
    <p:spTree>
      <p:nvGrpSpPr>
        <p:cNvPr id="1" name="Shape 9"/>
        <p:cNvGrpSpPr/>
        <p:nvPr/>
      </p:nvGrpSpPr>
      <p:grpSpPr>
        <a:xfrm>
          <a:off x="0" y="0"/>
          <a:ext cx="0" cy="0"/>
          <a:chOff x="0" y="0"/>
          <a:chExt cx="0" cy="0"/>
        </a:xfrm>
      </p:grpSpPr>
      <p:sp>
        <p:nvSpPr>
          <p:cNvPr id="10" name="Google Shape;10;p2"/>
          <p:cNvSpPr/>
          <p:nvPr/>
        </p:nvSpPr>
        <p:spPr>
          <a:xfrm>
            <a:off x="10459600" y="104497"/>
            <a:ext cx="1732400" cy="577200"/>
          </a:xfrm>
          <a:prstGeom prst="triangle">
            <a:avLst>
              <a:gd name="adj" fmla="val 32425"/>
            </a:avLst>
          </a:prstGeom>
          <a:solidFill>
            <a:srgbClr val="263248"/>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11" name="Google Shape;11;p2"/>
          <p:cNvGrpSpPr/>
          <p:nvPr/>
        </p:nvGrpSpPr>
        <p:grpSpPr>
          <a:xfrm>
            <a:off x="0" y="-9451"/>
            <a:ext cx="11548531" cy="6867451"/>
            <a:chOff x="0" y="-7088"/>
            <a:chExt cx="8661398" cy="5150588"/>
          </a:xfrm>
        </p:grpSpPr>
        <p:sp>
          <p:nvSpPr>
            <p:cNvPr id="12" name="Google Shape;12;p2"/>
            <p:cNvSpPr/>
            <p:nvPr/>
          </p:nvSpPr>
          <p:spPr>
            <a:xfrm>
              <a:off x="0" y="0"/>
              <a:ext cx="3525000" cy="5143500"/>
            </a:xfrm>
            <a:prstGeom prst="rect">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 name="Google Shape;13;p2"/>
            <p:cNvSpPr/>
            <p:nvPr/>
          </p:nvSpPr>
          <p:spPr>
            <a:xfrm rot="10800000" flipH="1">
              <a:off x="3517898" y="-7088"/>
              <a:ext cx="5143500" cy="5143500"/>
            </a:xfrm>
            <a:prstGeom prst="rtTriangle">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14" name="Google Shape;14;p2"/>
          <p:cNvGrpSpPr/>
          <p:nvPr/>
        </p:nvGrpSpPr>
        <p:grpSpPr>
          <a:xfrm rot="10800000" flipH="1">
            <a:off x="0" y="681696"/>
            <a:ext cx="12192000" cy="1791209"/>
            <a:chOff x="-8178042" y="-4493254"/>
            <a:chExt cx="19483598" cy="6522736"/>
          </a:xfrm>
        </p:grpSpPr>
        <p:sp>
          <p:nvSpPr>
            <p:cNvPr id="15" name="Google Shape;15;p2"/>
            <p:cNvSpPr/>
            <p:nvPr/>
          </p:nvSpPr>
          <p:spPr>
            <a:xfrm>
              <a:off x="-8178042" y="-4493118"/>
              <a:ext cx="12968400" cy="6522600"/>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17" name="Google Shape;17;p2"/>
          <p:cNvGrpSpPr/>
          <p:nvPr/>
        </p:nvGrpSpPr>
        <p:grpSpPr>
          <a:xfrm>
            <a:off x="4902982" y="5704465"/>
            <a:ext cx="7307772" cy="577328"/>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21" name="Google Shape;21;p2"/>
              <p:cNvSpPr/>
              <p:nvPr/>
            </p:nvSpPr>
            <p:spPr>
              <a:xfrm>
                <a:off x="4710175"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
        <p:nvSpPr>
          <p:cNvPr id="22" name="Google Shape;22;p2"/>
          <p:cNvSpPr txBox="1">
            <a:spLocks noGrp="1"/>
          </p:cNvSpPr>
          <p:nvPr>
            <p:ph type="ctrTitle"/>
          </p:nvPr>
        </p:nvSpPr>
        <p:spPr>
          <a:xfrm>
            <a:off x="914400" y="1454333"/>
            <a:ext cx="7157200" cy="3949200"/>
          </a:xfrm>
          <a:prstGeom prst="rect">
            <a:avLst/>
          </a:prstGeom>
        </p:spPr>
        <p:txBody>
          <a:bodyPr spcFirstLastPara="1" wrap="square" lIns="91425" tIns="91425" rIns="91425" bIns="91425" anchor="ctr" anchorCtr="0"/>
          <a:lstStyle>
            <a:lvl1pPr lvl="0">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Tree>
    <p:extLst>
      <p:ext uri="{BB962C8B-B14F-4D97-AF65-F5344CB8AC3E}">
        <p14:creationId xmlns:p14="http://schemas.microsoft.com/office/powerpoint/2010/main" val="4456611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Quote" preserve="1" userDrawn="1">
  <p:cSld name="Quote">
    <p:spTree>
      <p:nvGrpSpPr>
        <p:cNvPr id="1" name="Shape 42"/>
        <p:cNvGrpSpPr/>
        <p:nvPr/>
      </p:nvGrpSpPr>
      <p:grpSpPr>
        <a:xfrm>
          <a:off x="0" y="0"/>
          <a:ext cx="0" cy="0"/>
          <a:chOff x="0" y="0"/>
          <a:chExt cx="0" cy="0"/>
        </a:xfrm>
      </p:grpSpPr>
      <p:grpSp>
        <p:nvGrpSpPr>
          <p:cNvPr id="47" name="Google Shape;47;p4"/>
          <p:cNvGrpSpPr/>
          <p:nvPr/>
        </p:nvGrpSpPr>
        <p:grpSpPr>
          <a:xfrm flipH="1">
            <a:off x="-28391" y="2908784"/>
            <a:ext cx="11801152" cy="3949217"/>
            <a:chOff x="-8185446" y="-4493254"/>
            <a:chExt cx="19491001" cy="6522600"/>
          </a:xfrm>
        </p:grpSpPr>
        <p:sp>
          <p:nvSpPr>
            <p:cNvPr id="48" name="Google Shape;48;p4"/>
            <p:cNvSpPr/>
            <p:nvPr/>
          </p:nvSpPr>
          <p:spPr>
            <a:xfrm>
              <a:off x="-8185446" y="-4493254"/>
              <a:ext cx="12968401" cy="6522599"/>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49" name="Google Shape;49;p4"/>
            <p:cNvSpPr/>
            <p:nvPr/>
          </p:nvSpPr>
          <p:spPr>
            <a:xfrm>
              <a:off x="4782955" y="-4493254"/>
              <a:ext cx="6522600" cy="6522600"/>
            </a:xfrm>
            <a:prstGeom prst="rtTriangle">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52" name="Google Shape;52;p4"/>
          <p:cNvGrpSpPr/>
          <p:nvPr/>
        </p:nvGrpSpPr>
        <p:grpSpPr>
          <a:xfrm>
            <a:off x="9262456" y="5963632"/>
            <a:ext cx="2937107" cy="894393"/>
            <a:chOff x="5575242" y="4472723"/>
            <a:chExt cx="2202830" cy="670795"/>
          </a:xfrm>
        </p:grpSpPr>
        <p:sp>
          <p:nvSpPr>
            <p:cNvPr id="53" name="Google Shape;53;p4"/>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54" name="Google Shape;54;p4"/>
            <p:cNvGrpSpPr/>
            <p:nvPr/>
          </p:nvGrpSpPr>
          <p:grpSpPr>
            <a:xfrm flipH="1">
              <a:off x="5734850" y="4472723"/>
              <a:ext cx="2040837" cy="670795"/>
              <a:chOff x="1297954" y="330075"/>
              <a:chExt cx="5169293" cy="1699506"/>
            </a:xfrm>
          </p:grpSpPr>
          <p:sp>
            <p:nvSpPr>
              <p:cNvPr id="55" name="Google Shape;55;p4"/>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56" name="Google Shape;56;p4"/>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57" name="Google Shape;57;p4"/>
            <p:cNvGrpSpPr/>
            <p:nvPr/>
          </p:nvGrpSpPr>
          <p:grpSpPr>
            <a:xfrm flipH="1">
              <a:off x="5578209" y="4646738"/>
              <a:ext cx="2199863" cy="304563"/>
              <a:chOff x="-5827153" y="330075"/>
              <a:chExt cx="12276019" cy="1699569"/>
            </a:xfrm>
          </p:grpSpPr>
          <p:sp>
            <p:nvSpPr>
              <p:cNvPr id="58" name="Google Shape;58;p4"/>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59" name="Google Shape;59;p4"/>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
        <p:nvSpPr>
          <p:cNvPr id="46" name="Google Shape;46;p4"/>
          <p:cNvSpPr/>
          <p:nvPr/>
        </p:nvSpPr>
        <p:spPr>
          <a:xfrm rot="5400000" flipH="1">
            <a:off x="50366" y="501761"/>
            <a:ext cx="6317425" cy="6395051"/>
          </a:xfrm>
          <a:prstGeom prst="rtTriangle">
            <a:avLst/>
          </a:prstGeom>
          <a:solidFill>
            <a:srgbClr val="C7D3E6"/>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spTree>
    <p:extLst>
      <p:ext uri="{BB962C8B-B14F-4D97-AF65-F5344CB8AC3E}">
        <p14:creationId xmlns:p14="http://schemas.microsoft.com/office/powerpoint/2010/main" val="7315096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 preserve="1" userDrawn="1">
  <p:cSld name="1_Quote">
    <p:spTree>
      <p:nvGrpSpPr>
        <p:cNvPr id="1" name="Shape 42"/>
        <p:cNvGrpSpPr/>
        <p:nvPr/>
      </p:nvGrpSpPr>
      <p:grpSpPr>
        <a:xfrm>
          <a:off x="0" y="0"/>
          <a:ext cx="0" cy="0"/>
          <a:chOff x="0" y="0"/>
          <a:chExt cx="0" cy="0"/>
        </a:xfrm>
      </p:grpSpPr>
      <p:grpSp>
        <p:nvGrpSpPr>
          <p:cNvPr id="47" name="Google Shape;47;p4"/>
          <p:cNvGrpSpPr/>
          <p:nvPr/>
        </p:nvGrpSpPr>
        <p:grpSpPr>
          <a:xfrm flipH="1">
            <a:off x="-4" y="2587925"/>
            <a:ext cx="11772760" cy="4270076"/>
            <a:chOff x="-8185440" y="-5102595"/>
            <a:chExt cx="19491000" cy="7131943"/>
          </a:xfrm>
          <a:solidFill>
            <a:srgbClr val="C00000"/>
          </a:solidFill>
        </p:grpSpPr>
        <p:sp>
          <p:nvSpPr>
            <p:cNvPr id="48" name="Google Shape;48;p4"/>
            <p:cNvSpPr/>
            <p:nvPr/>
          </p:nvSpPr>
          <p:spPr>
            <a:xfrm>
              <a:off x="-8185440" y="-5102595"/>
              <a:ext cx="12973665" cy="7131943"/>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49" name="Google Shape;49;p4"/>
            <p:cNvSpPr/>
            <p:nvPr/>
          </p:nvSpPr>
          <p:spPr>
            <a:xfrm>
              <a:off x="4602581" y="-5102595"/>
              <a:ext cx="6702979" cy="7131943"/>
            </a:xfrm>
            <a:prstGeom prst="rtTriangle">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sp>
        <p:nvSpPr>
          <p:cNvPr id="46" name="Google Shape;46;p4"/>
          <p:cNvSpPr/>
          <p:nvPr/>
        </p:nvSpPr>
        <p:spPr>
          <a:xfrm rot="5400000">
            <a:off x="-156713" y="156714"/>
            <a:ext cx="6858001" cy="6544577"/>
          </a:xfrm>
          <a:prstGeom prst="rtTriangle">
            <a:avLst/>
          </a:prstGeom>
          <a:solidFill>
            <a:schemeClr val="bg1">
              <a:lumMod val="50000"/>
            </a:schemeClr>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spTree>
    <p:extLst>
      <p:ext uri="{BB962C8B-B14F-4D97-AF65-F5344CB8AC3E}">
        <p14:creationId xmlns:p14="http://schemas.microsoft.com/office/powerpoint/2010/main" val="17656443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6" y="54"/>
            <a:ext cx="9429907" cy="1769753"/>
            <a:chOff x="-4" y="40"/>
            <a:chExt cx="7072430" cy="1327315"/>
          </a:xfrm>
        </p:grpSpPr>
        <p:sp>
          <p:nvSpPr>
            <p:cNvPr id="83" name="Google Shape;83;p6"/>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grpSp>
        <p:nvGrpSpPr>
          <p:cNvPr id="90" name="Google Shape;90;p6"/>
          <p:cNvGrpSpPr/>
          <p:nvPr/>
        </p:nvGrpSpPr>
        <p:grpSpPr>
          <a:xfrm>
            <a:off x="9262456" y="5963632"/>
            <a:ext cx="2937107" cy="894393"/>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94" name="Google Shape;94;p6"/>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97" name="Google Shape;97;p6"/>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
        <p:nvSpPr>
          <p:cNvPr id="98" name="Google Shape;98;p6"/>
          <p:cNvSpPr txBox="1">
            <a:spLocks noGrp="1"/>
          </p:cNvSpPr>
          <p:nvPr>
            <p:ph type="title"/>
          </p:nvPr>
        </p:nvSpPr>
        <p:spPr>
          <a:xfrm>
            <a:off x="1085700" y="523433"/>
            <a:ext cx="7011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1085700" y="2050651"/>
            <a:ext cx="4504400" cy="36324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
        <p:nvSpPr>
          <p:cNvPr id="100" name="Google Shape;100;p6"/>
          <p:cNvSpPr txBox="1">
            <a:spLocks noGrp="1"/>
          </p:cNvSpPr>
          <p:nvPr>
            <p:ph type="body" idx="2"/>
          </p:nvPr>
        </p:nvSpPr>
        <p:spPr>
          <a:xfrm>
            <a:off x="5861497" y="2050651"/>
            <a:ext cx="4504400" cy="36324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Tree>
    <p:extLst>
      <p:ext uri="{BB962C8B-B14F-4D97-AF65-F5344CB8AC3E}">
        <p14:creationId xmlns:p14="http://schemas.microsoft.com/office/powerpoint/2010/main" val="9076540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 3 columns" userDrawn="1">
  <p:cSld name="Title + 3 columns">
    <p:spTree>
      <p:nvGrpSpPr>
        <p:cNvPr id="1" name="Shape 102"/>
        <p:cNvGrpSpPr/>
        <p:nvPr/>
      </p:nvGrpSpPr>
      <p:grpSpPr>
        <a:xfrm>
          <a:off x="0" y="0"/>
          <a:ext cx="0" cy="0"/>
          <a:chOff x="0" y="0"/>
          <a:chExt cx="0" cy="0"/>
        </a:xfrm>
      </p:grpSpPr>
      <p:grpSp>
        <p:nvGrpSpPr>
          <p:cNvPr id="103" name="Google Shape;103;p7"/>
          <p:cNvGrpSpPr/>
          <p:nvPr/>
        </p:nvGrpSpPr>
        <p:grpSpPr>
          <a:xfrm>
            <a:off x="-6" y="54"/>
            <a:ext cx="9429907" cy="1769753"/>
            <a:chOff x="-4" y="40"/>
            <a:chExt cx="7072430" cy="1327315"/>
          </a:xfrm>
        </p:grpSpPr>
        <p:sp>
          <p:nvSpPr>
            <p:cNvPr id="104" name="Google Shape;104;p7"/>
            <p:cNvSpPr/>
            <p:nvPr/>
          </p:nvSpPr>
          <p:spPr>
            <a:xfrm>
              <a:off x="6292649" y="126425"/>
              <a:ext cx="779700" cy="259800"/>
            </a:xfrm>
            <a:prstGeom prst="triangle">
              <a:avLst>
                <a:gd name="adj" fmla="val 32425"/>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105" name="Google Shape;105;p7"/>
            <p:cNvGrpSpPr/>
            <p:nvPr/>
          </p:nvGrpSpPr>
          <p:grpSpPr>
            <a:xfrm rot="10800000" flipH="1">
              <a:off x="3" y="40"/>
              <a:ext cx="6756168" cy="1327315"/>
              <a:chOff x="-2168138" y="330075"/>
              <a:chExt cx="8650663" cy="1699506"/>
            </a:xfrm>
          </p:grpSpPr>
          <p:sp>
            <p:nvSpPr>
              <p:cNvPr id="106" name="Google Shape;106;p7"/>
              <p:cNvSpPr/>
              <p:nvPr/>
            </p:nvSpPr>
            <p:spPr>
              <a:xfrm>
                <a:off x="-2168138" y="330081"/>
                <a:ext cx="6958200" cy="1699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07" name="Google Shape;107;p7"/>
              <p:cNvSpPr/>
              <p:nvPr/>
            </p:nvSpPr>
            <p:spPr>
              <a:xfrm>
                <a:off x="4783025" y="330075"/>
                <a:ext cx="1699500" cy="1699500"/>
              </a:xfrm>
              <a:prstGeom prst="rtTriangle">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108" name="Google Shape;108;p7"/>
            <p:cNvGrpSpPr/>
            <p:nvPr/>
          </p:nvGrpSpPr>
          <p:grpSpPr>
            <a:xfrm rot="10800000" flipH="1">
              <a:off x="-4" y="381007"/>
              <a:ext cx="7072430" cy="771744"/>
              <a:chOff x="-9092084" y="330075"/>
              <a:chExt cx="15574609" cy="1699501"/>
            </a:xfrm>
          </p:grpSpPr>
          <p:sp>
            <p:nvSpPr>
              <p:cNvPr id="109" name="Google Shape;109;p7"/>
              <p:cNvSpPr/>
              <p:nvPr/>
            </p:nvSpPr>
            <p:spPr>
              <a:xfrm>
                <a:off x="-9092084" y="330076"/>
                <a:ext cx="13882200" cy="1699500"/>
              </a:xfrm>
              <a:prstGeom prst="rect">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10" name="Google Shape;110;p7"/>
              <p:cNvSpPr/>
              <p:nvPr/>
            </p:nvSpPr>
            <p:spPr>
              <a:xfrm>
                <a:off x="4783025" y="330075"/>
                <a:ext cx="1699500" cy="1699500"/>
              </a:xfrm>
              <a:prstGeom prst="rtTriangle">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sp>
        <p:nvSpPr>
          <p:cNvPr id="21" name="Date Placeholder 2">
            <a:extLst>
              <a:ext uri="{FF2B5EF4-FFF2-40B4-BE49-F238E27FC236}">
                <a16:creationId xmlns:a16="http://schemas.microsoft.com/office/drawing/2014/main" id="{B7B5D3A2-6EBC-471E-9599-1AFABE59CD9D}"/>
              </a:ext>
            </a:extLst>
          </p:cNvPr>
          <p:cNvSpPr>
            <a:spLocks noGrp="1"/>
          </p:cNvSpPr>
          <p:nvPr>
            <p:ph type="dt" sz="half" idx="10"/>
          </p:nvPr>
        </p:nvSpPr>
        <p:spPr>
          <a:xfrm>
            <a:off x="838200" y="6356350"/>
            <a:ext cx="2743200" cy="365125"/>
          </a:xfrm>
          <a:prstGeom prst="rect">
            <a:avLst/>
          </a:prstGeom>
        </p:spPr>
        <p:txBody>
          <a:bodyPr/>
          <a:lstStyle/>
          <a:p>
            <a:fld id="{51FC355B-349D-4E05-9A67-DE014BD2F8F4}" type="datetimeFigureOut">
              <a:rPr lang="en-US" smtClean="0"/>
              <a:t>2/21/2019</a:t>
            </a:fld>
            <a:endParaRPr lang="en-US"/>
          </a:p>
        </p:txBody>
      </p:sp>
      <p:sp>
        <p:nvSpPr>
          <p:cNvPr id="22" name="Footer Placeholder 3">
            <a:extLst>
              <a:ext uri="{FF2B5EF4-FFF2-40B4-BE49-F238E27FC236}">
                <a16:creationId xmlns:a16="http://schemas.microsoft.com/office/drawing/2014/main" id="{0998C958-5602-4898-AB16-1D5C9E86E2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23" name="Slide Number Placeholder 4">
            <a:extLst>
              <a:ext uri="{FF2B5EF4-FFF2-40B4-BE49-F238E27FC236}">
                <a16:creationId xmlns:a16="http://schemas.microsoft.com/office/drawing/2014/main" id="{CD0C61C0-49E2-4B7B-A16E-D46F543DB4D4}"/>
              </a:ext>
            </a:extLst>
          </p:cNvPr>
          <p:cNvSpPr>
            <a:spLocks noGrp="1"/>
          </p:cNvSpPr>
          <p:nvPr>
            <p:ph type="sldNum" sz="quarter" idx="12"/>
          </p:nvPr>
        </p:nvSpPr>
        <p:spPr>
          <a:xfrm>
            <a:off x="8610600" y="6356350"/>
            <a:ext cx="2743200" cy="365125"/>
          </a:xfrm>
        </p:spPr>
        <p:txBody>
          <a:bodyPr/>
          <a:lstStyle/>
          <a:p>
            <a:fld id="{0D730C18-8F8F-4206-9277-80BD47AFEEF9}" type="slidenum">
              <a:rPr lang="en-US" smtClean="0"/>
              <a:t>‹#›</a:t>
            </a:fld>
            <a:endParaRPr lang="en-US"/>
          </a:p>
        </p:txBody>
      </p:sp>
      <p:sp>
        <p:nvSpPr>
          <p:cNvPr id="24" name="Rectangle 23">
            <a:extLst>
              <a:ext uri="{FF2B5EF4-FFF2-40B4-BE49-F238E27FC236}">
                <a16:creationId xmlns:a16="http://schemas.microsoft.com/office/drawing/2014/main" id="{FFCF93F0-A989-4FB4-8773-2060B241675D}"/>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14C76D13-FD05-4472-A180-FB8C0B3634CA}"/>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1755342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 3 columns" preserve="1" userDrawn="1">
  <p:cSld name="1_Title + 3 columns">
    <p:spTree>
      <p:nvGrpSpPr>
        <p:cNvPr id="1" name="Shape 102"/>
        <p:cNvGrpSpPr/>
        <p:nvPr/>
      </p:nvGrpSpPr>
      <p:grpSpPr>
        <a:xfrm>
          <a:off x="0" y="0"/>
          <a:ext cx="0" cy="0"/>
          <a:chOff x="0" y="0"/>
          <a:chExt cx="0" cy="0"/>
        </a:xfrm>
      </p:grpSpPr>
      <p:grpSp>
        <p:nvGrpSpPr>
          <p:cNvPr id="103" name="Google Shape;103;p7"/>
          <p:cNvGrpSpPr/>
          <p:nvPr/>
        </p:nvGrpSpPr>
        <p:grpSpPr>
          <a:xfrm>
            <a:off x="0" y="1"/>
            <a:ext cx="5704703" cy="1396314"/>
            <a:chOff x="-4" y="40"/>
            <a:chExt cx="7072430" cy="1327315"/>
          </a:xfrm>
        </p:grpSpPr>
        <p:sp>
          <p:nvSpPr>
            <p:cNvPr id="104" name="Google Shape;104;p7"/>
            <p:cNvSpPr/>
            <p:nvPr/>
          </p:nvSpPr>
          <p:spPr>
            <a:xfrm>
              <a:off x="6292649" y="126425"/>
              <a:ext cx="779700" cy="259800"/>
            </a:xfrm>
            <a:prstGeom prst="triangle">
              <a:avLst>
                <a:gd name="adj" fmla="val 32425"/>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105" name="Google Shape;105;p7"/>
            <p:cNvGrpSpPr/>
            <p:nvPr/>
          </p:nvGrpSpPr>
          <p:grpSpPr>
            <a:xfrm rot="10800000" flipH="1">
              <a:off x="3" y="40"/>
              <a:ext cx="6756168" cy="1327315"/>
              <a:chOff x="-2168138" y="330075"/>
              <a:chExt cx="8650663" cy="1699506"/>
            </a:xfrm>
          </p:grpSpPr>
          <p:sp>
            <p:nvSpPr>
              <p:cNvPr id="106" name="Google Shape;106;p7"/>
              <p:cNvSpPr/>
              <p:nvPr/>
            </p:nvSpPr>
            <p:spPr>
              <a:xfrm>
                <a:off x="-2168138" y="330081"/>
                <a:ext cx="6958200" cy="1699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07" name="Google Shape;107;p7"/>
              <p:cNvSpPr/>
              <p:nvPr/>
            </p:nvSpPr>
            <p:spPr>
              <a:xfrm>
                <a:off x="4783025" y="330075"/>
                <a:ext cx="1699500" cy="1699500"/>
              </a:xfrm>
              <a:prstGeom prst="rtTriangle">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108" name="Google Shape;108;p7"/>
            <p:cNvGrpSpPr/>
            <p:nvPr/>
          </p:nvGrpSpPr>
          <p:grpSpPr>
            <a:xfrm rot="10800000" flipH="1">
              <a:off x="-4" y="381007"/>
              <a:ext cx="7072430" cy="771744"/>
              <a:chOff x="-9092084" y="330075"/>
              <a:chExt cx="15574609" cy="1699501"/>
            </a:xfrm>
          </p:grpSpPr>
          <p:sp>
            <p:nvSpPr>
              <p:cNvPr id="109" name="Google Shape;109;p7"/>
              <p:cNvSpPr/>
              <p:nvPr/>
            </p:nvSpPr>
            <p:spPr>
              <a:xfrm>
                <a:off x="-9092084" y="330076"/>
                <a:ext cx="13882200" cy="1699500"/>
              </a:xfrm>
              <a:prstGeom prst="rect">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10" name="Google Shape;110;p7"/>
              <p:cNvSpPr/>
              <p:nvPr/>
            </p:nvSpPr>
            <p:spPr>
              <a:xfrm>
                <a:off x="4783025" y="330075"/>
                <a:ext cx="1699500" cy="1699500"/>
              </a:xfrm>
              <a:prstGeom prst="rtTriangle">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sp>
        <p:nvSpPr>
          <p:cNvPr id="21" name="Date Placeholder 2">
            <a:extLst>
              <a:ext uri="{FF2B5EF4-FFF2-40B4-BE49-F238E27FC236}">
                <a16:creationId xmlns:a16="http://schemas.microsoft.com/office/drawing/2014/main" id="{B7B5D3A2-6EBC-471E-9599-1AFABE59CD9D}"/>
              </a:ext>
            </a:extLst>
          </p:cNvPr>
          <p:cNvSpPr>
            <a:spLocks noGrp="1"/>
          </p:cNvSpPr>
          <p:nvPr>
            <p:ph type="dt" sz="half" idx="10"/>
          </p:nvPr>
        </p:nvSpPr>
        <p:spPr>
          <a:xfrm>
            <a:off x="838200" y="6356350"/>
            <a:ext cx="2743200" cy="365125"/>
          </a:xfrm>
          <a:prstGeom prst="rect">
            <a:avLst/>
          </a:prstGeom>
        </p:spPr>
        <p:txBody>
          <a:bodyPr/>
          <a:lstStyle/>
          <a:p>
            <a:fld id="{51FC355B-349D-4E05-9A67-DE014BD2F8F4}" type="datetimeFigureOut">
              <a:rPr lang="en-US" smtClean="0"/>
              <a:t>2/21/2019</a:t>
            </a:fld>
            <a:endParaRPr lang="en-US"/>
          </a:p>
        </p:txBody>
      </p:sp>
      <p:sp>
        <p:nvSpPr>
          <p:cNvPr id="22" name="Footer Placeholder 3">
            <a:extLst>
              <a:ext uri="{FF2B5EF4-FFF2-40B4-BE49-F238E27FC236}">
                <a16:creationId xmlns:a16="http://schemas.microsoft.com/office/drawing/2014/main" id="{0998C958-5602-4898-AB16-1D5C9E86E2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23" name="Slide Number Placeholder 4">
            <a:extLst>
              <a:ext uri="{FF2B5EF4-FFF2-40B4-BE49-F238E27FC236}">
                <a16:creationId xmlns:a16="http://schemas.microsoft.com/office/drawing/2014/main" id="{CD0C61C0-49E2-4B7B-A16E-D46F543DB4D4}"/>
              </a:ext>
            </a:extLst>
          </p:cNvPr>
          <p:cNvSpPr>
            <a:spLocks noGrp="1"/>
          </p:cNvSpPr>
          <p:nvPr>
            <p:ph type="sldNum" sz="quarter" idx="12"/>
          </p:nvPr>
        </p:nvSpPr>
        <p:spPr>
          <a:xfrm>
            <a:off x="8610600" y="6356350"/>
            <a:ext cx="2743200" cy="365125"/>
          </a:xfrm>
        </p:spPr>
        <p:txBody>
          <a:bodyPr/>
          <a:lstStyle/>
          <a:p>
            <a:fld id="{0D730C18-8F8F-4206-9277-80BD47AFEEF9}" type="slidenum">
              <a:rPr lang="en-US" smtClean="0"/>
              <a:t>‹#›</a:t>
            </a:fld>
            <a:endParaRPr lang="en-US"/>
          </a:p>
        </p:txBody>
      </p:sp>
      <p:sp>
        <p:nvSpPr>
          <p:cNvPr id="24" name="Rectangle 23">
            <a:extLst>
              <a:ext uri="{FF2B5EF4-FFF2-40B4-BE49-F238E27FC236}">
                <a16:creationId xmlns:a16="http://schemas.microsoft.com/office/drawing/2014/main" id="{FFCF93F0-A989-4FB4-8773-2060B241675D}"/>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14C76D13-FD05-4472-A180-FB8C0B3634CA}"/>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1485760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489175A-EE8A-43C8-BEDC-3E7D5CF6E58A}"/>
              </a:ext>
            </a:extLst>
          </p:cNvPr>
          <p:cNvSpPr>
            <a:spLocks noGrp="1"/>
          </p:cNvSpPr>
          <p:nvPr>
            <p:ph type="sldNum" idx="10"/>
          </p:nvPr>
        </p:nvSpPr>
        <p:spPr/>
        <p:txBody>
          <a:bodyPr/>
          <a:lstStyle/>
          <a:p>
            <a:fld id="{00000000-1234-1234-1234-123412341234}" type="slidenum">
              <a:rPr lang="en" smtClean="0"/>
              <a:pPr/>
              <a:t>‹#›</a:t>
            </a:fld>
            <a:endParaRPr lang="en"/>
          </a:p>
        </p:txBody>
      </p:sp>
      <p:grpSp>
        <p:nvGrpSpPr>
          <p:cNvPr id="4" name="Google Shape;125;p8">
            <a:extLst>
              <a:ext uri="{FF2B5EF4-FFF2-40B4-BE49-F238E27FC236}">
                <a16:creationId xmlns:a16="http://schemas.microsoft.com/office/drawing/2014/main" id="{B842E8EE-8923-484E-A434-10DE48FC09B8}"/>
              </a:ext>
            </a:extLst>
          </p:cNvPr>
          <p:cNvGrpSpPr/>
          <p:nvPr userDrawn="1"/>
        </p:nvGrpSpPr>
        <p:grpSpPr>
          <a:xfrm>
            <a:off x="-6" y="54"/>
            <a:ext cx="9429907" cy="1769753"/>
            <a:chOff x="-4" y="40"/>
            <a:chExt cx="7072430" cy="1327315"/>
          </a:xfrm>
        </p:grpSpPr>
        <p:sp>
          <p:nvSpPr>
            <p:cNvPr id="5" name="Google Shape;126;p8">
              <a:extLst>
                <a:ext uri="{FF2B5EF4-FFF2-40B4-BE49-F238E27FC236}">
                  <a16:creationId xmlns:a16="http://schemas.microsoft.com/office/drawing/2014/main" id="{66EE2299-6395-4669-B5FA-CBA3B581013C}"/>
                </a:ext>
              </a:extLst>
            </p:cNvPr>
            <p:cNvSpPr/>
            <p:nvPr/>
          </p:nvSpPr>
          <p:spPr>
            <a:xfrm>
              <a:off x="6292649" y="126425"/>
              <a:ext cx="779700" cy="259800"/>
            </a:xfrm>
            <a:prstGeom prst="triangle">
              <a:avLst>
                <a:gd name="adj" fmla="val 32425"/>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dirty="0">
                <a:latin typeface="Arvo"/>
                <a:ea typeface="Arvo"/>
                <a:cs typeface="Arvo"/>
                <a:sym typeface="Arvo"/>
              </a:endParaRPr>
            </a:p>
          </p:txBody>
        </p:sp>
        <p:grpSp>
          <p:nvGrpSpPr>
            <p:cNvPr id="6" name="Google Shape;127;p8">
              <a:extLst>
                <a:ext uri="{FF2B5EF4-FFF2-40B4-BE49-F238E27FC236}">
                  <a16:creationId xmlns:a16="http://schemas.microsoft.com/office/drawing/2014/main" id="{D06AF27F-3F40-48CF-8154-879E3B7C9869}"/>
                </a:ext>
              </a:extLst>
            </p:cNvPr>
            <p:cNvGrpSpPr/>
            <p:nvPr/>
          </p:nvGrpSpPr>
          <p:grpSpPr>
            <a:xfrm rot="10800000" flipH="1">
              <a:off x="3" y="40"/>
              <a:ext cx="6756168" cy="1327315"/>
              <a:chOff x="-2168138" y="330075"/>
              <a:chExt cx="8650663" cy="1699506"/>
            </a:xfrm>
          </p:grpSpPr>
          <p:sp>
            <p:nvSpPr>
              <p:cNvPr id="10" name="Google Shape;128;p8">
                <a:extLst>
                  <a:ext uri="{FF2B5EF4-FFF2-40B4-BE49-F238E27FC236}">
                    <a16:creationId xmlns:a16="http://schemas.microsoft.com/office/drawing/2014/main" id="{6B77FDEE-81F6-40E4-B500-1A823CFE4B3E}"/>
                  </a:ext>
                </a:extLst>
              </p:cNvPr>
              <p:cNvSpPr/>
              <p:nvPr/>
            </p:nvSpPr>
            <p:spPr>
              <a:xfrm>
                <a:off x="-2168138" y="330081"/>
                <a:ext cx="6958200" cy="1699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1" name="Google Shape;129;p8">
                <a:extLst>
                  <a:ext uri="{FF2B5EF4-FFF2-40B4-BE49-F238E27FC236}">
                    <a16:creationId xmlns:a16="http://schemas.microsoft.com/office/drawing/2014/main" id="{C979ADD0-D7BA-41AB-B48A-0B0191C059CB}"/>
                  </a:ext>
                </a:extLst>
              </p:cNvPr>
              <p:cNvSpPr/>
              <p:nvPr/>
            </p:nvSpPr>
            <p:spPr>
              <a:xfrm>
                <a:off x="4783025" y="330075"/>
                <a:ext cx="1699500" cy="1699500"/>
              </a:xfrm>
              <a:prstGeom prst="rtTriangle">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dirty="0">
                  <a:latin typeface="Arvo"/>
                  <a:ea typeface="Arvo"/>
                  <a:cs typeface="Arvo"/>
                  <a:sym typeface="Arvo"/>
                </a:endParaRPr>
              </a:p>
            </p:txBody>
          </p:sp>
        </p:grpSp>
        <p:grpSp>
          <p:nvGrpSpPr>
            <p:cNvPr id="7" name="Google Shape;130;p8">
              <a:extLst>
                <a:ext uri="{FF2B5EF4-FFF2-40B4-BE49-F238E27FC236}">
                  <a16:creationId xmlns:a16="http://schemas.microsoft.com/office/drawing/2014/main" id="{8CEC09E3-A9CA-46B6-9290-6E9982195311}"/>
                </a:ext>
              </a:extLst>
            </p:cNvPr>
            <p:cNvGrpSpPr/>
            <p:nvPr/>
          </p:nvGrpSpPr>
          <p:grpSpPr>
            <a:xfrm rot="10800000" flipH="1">
              <a:off x="-4" y="381007"/>
              <a:ext cx="7072430" cy="771744"/>
              <a:chOff x="-9092084" y="330075"/>
              <a:chExt cx="15574609" cy="1699501"/>
            </a:xfrm>
          </p:grpSpPr>
          <p:sp>
            <p:nvSpPr>
              <p:cNvPr id="8" name="Google Shape;131;p8">
                <a:extLst>
                  <a:ext uri="{FF2B5EF4-FFF2-40B4-BE49-F238E27FC236}">
                    <a16:creationId xmlns:a16="http://schemas.microsoft.com/office/drawing/2014/main" id="{40A8F291-4858-404B-A945-24D3B72C056C}"/>
                  </a:ext>
                </a:extLst>
              </p:cNvPr>
              <p:cNvSpPr/>
              <p:nvPr/>
            </p:nvSpPr>
            <p:spPr>
              <a:xfrm>
                <a:off x="-9092084" y="330076"/>
                <a:ext cx="13882200" cy="1699500"/>
              </a:xfrm>
              <a:prstGeom prst="rect">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9" name="Google Shape;132;p8">
                <a:extLst>
                  <a:ext uri="{FF2B5EF4-FFF2-40B4-BE49-F238E27FC236}">
                    <a16:creationId xmlns:a16="http://schemas.microsoft.com/office/drawing/2014/main" id="{CF35159C-C7B9-4D11-80ED-2ADD2CB942AF}"/>
                  </a:ext>
                </a:extLst>
              </p:cNvPr>
              <p:cNvSpPr/>
              <p:nvPr/>
            </p:nvSpPr>
            <p:spPr>
              <a:xfrm>
                <a:off x="4783025" y="330075"/>
                <a:ext cx="1699500" cy="1699500"/>
              </a:xfrm>
              <a:prstGeom prst="rtTriangle">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sp>
        <p:nvSpPr>
          <p:cNvPr id="20" name="Date Placeholder 2">
            <a:extLst>
              <a:ext uri="{FF2B5EF4-FFF2-40B4-BE49-F238E27FC236}">
                <a16:creationId xmlns:a16="http://schemas.microsoft.com/office/drawing/2014/main" id="{DD03CC1E-E1E7-4F71-894B-F723CB1A7168}"/>
              </a:ext>
            </a:extLst>
          </p:cNvPr>
          <p:cNvSpPr>
            <a:spLocks noGrp="1"/>
          </p:cNvSpPr>
          <p:nvPr>
            <p:ph type="dt" sz="half" idx="11"/>
          </p:nvPr>
        </p:nvSpPr>
        <p:spPr>
          <a:xfrm>
            <a:off x="838200" y="6356350"/>
            <a:ext cx="2743200" cy="365125"/>
          </a:xfrm>
          <a:prstGeom prst="rect">
            <a:avLst/>
          </a:prstGeom>
        </p:spPr>
        <p:txBody>
          <a:bodyPr/>
          <a:lstStyle/>
          <a:p>
            <a:fld id="{51FC355B-349D-4E05-9A67-DE014BD2F8F4}" type="datetimeFigureOut">
              <a:rPr lang="en-US" smtClean="0"/>
              <a:t>2/21/2019</a:t>
            </a:fld>
            <a:endParaRPr lang="en-US"/>
          </a:p>
        </p:txBody>
      </p:sp>
      <p:sp>
        <p:nvSpPr>
          <p:cNvPr id="21" name="Footer Placeholder 3">
            <a:extLst>
              <a:ext uri="{FF2B5EF4-FFF2-40B4-BE49-F238E27FC236}">
                <a16:creationId xmlns:a16="http://schemas.microsoft.com/office/drawing/2014/main" id="{FC7500CD-28E3-45CB-BED0-666F68B6E18A}"/>
              </a:ext>
            </a:extLst>
          </p:cNvPr>
          <p:cNvSpPr>
            <a:spLocks noGrp="1"/>
          </p:cNvSpPr>
          <p:nvPr>
            <p:ph type="ftr" sz="quarter" idx="12"/>
          </p:nvPr>
        </p:nvSpPr>
        <p:spPr>
          <a:xfrm>
            <a:off x="4038600" y="6356350"/>
            <a:ext cx="4114800" cy="365125"/>
          </a:xfrm>
          <a:prstGeom prst="rect">
            <a:avLst/>
          </a:prstGeom>
        </p:spPr>
        <p:txBody>
          <a:bodyPr/>
          <a:lstStyle/>
          <a:p>
            <a:endParaRPr lang="en-US"/>
          </a:p>
        </p:txBody>
      </p:sp>
      <p:sp>
        <p:nvSpPr>
          <p:cNvPr id="22" name="Slide Number Placeholder 4">
            <a:extLst>
              <a:ext uri="{FF2B5EF4-FFF2-40B4-BE49-F238E27FC236}">
                <a16:creationId xmlns:a16="http://schemas.microsoft.com/office/drawing/2014/main" id="{2A89C821-DF48-48B0-A3C7-C9FE0B07EC9E}"/>
              </a:ext>
            </a:extLst>
          </p:cNvPr>
          <p:cNvSpPr txBox="1">
            <a:spLocks/>
          </p:cNvSpPr>
          <p:nvPr userDrawn="1"/>
        </p:nvSpPr>
        <p:spPr>
          <a:xfrm>
            <a:off x="8610600" y="6356350"/>
            <a:ext cx="2743200" cy="365125"/>
          </a:xfrm>
          <a:prstGeom prst="rect">
            <a:avLst/>
          </a:prstGeom>
          <a:noFill/>
          <a:ln>
            <a:noFill/>
          </a:ln>
        </p:spPr>
        <p:txBody>
          <a:bodyPr spcFirstLastPara="1" wrap="square" lIns="91425" tIns="91425" rIns="91425" bIns="91425" anchor="ctr" anchorCtr="0">
            <a:noAutofit/>
          </a:bodyPr>
          <a:lstStyle>
            <a:defPPr>
              <a:defRPr lang="en-US"/>
            </a:defPPr>
            <a:lvl1pPr marL="0" lvl="0" algn="r" defTabSz="914400" rtl="0" eaLnBrk="1" latinLnBrk="0" hangingPunct="1">
              <a:buNone/>
              <a:defRPr sz="1600" b="1" kern="1200">
                <a:solidFill>
                  <a:srgbClr val="FFFFFF"/>
                </a:solidFill>
                <a:latin typeface="Roboto Condensed"/>
                <a:ea typeface="Roboto Condensed"/>
                <a:cs typeface="Roboto Condensed"/>
                <a:sym typeface="Roboto Condensed"/>
              </a:defRPr>
            </a:lvl1pPr>
            <a:lvl2pPr marL="457200" lvl="1" algn="r" defTabSz="914400" rtl="0" eaLnBrk="1" latinLnBrk="0" hangingPunct="1">
              <a:buNone/>
              <a:defRPr sz="1600" b="1" kern="1200">
                <a:solidFill>
                  <a:srgbClr val="FFFFFF"/>
                </a:solidFill>
                <a:latin typeface="Roboto Condensed"/>
                <a:ea typeface="Roboto Condensed"/>
                <a:cs typeface="Roboto Condensed"/>
                <a:sym typeface="Roboto Condensed"/>
              </a:defRPr>
            </a:lvl2pPr>
            <a:lvl3pPr marL="914400" lvl="2" algn="r" defTabSz="914400" rtl="0" eaLnBrk="1" latinLnBrk="0" hangingPunct="1">
              <a:buNone/>
              <a:defRPr sz="1600" b="1" kern="1200">
                <a:solidFill>
                  <a:srgbClr val="FFFFFF"/>
                </a:solidFill>
                <a:latin typeface="Roboto Condensed"/>
                <a:ea typeface="Roboto Condensed"/>
                <a:cs typeface="Roboto Condensed"/>
                <a:sym typeface="Roboto Condensed"/>
              </a:defRPr>
            </a:lvl3pPr>
            <a:lvl4pPr marL="1371600" lvl="3" algn="r" defTabSz="914400" rtl="0" eaLnBrk="1" latinLnBrk="0" hangingPunct="1">
              <a:buNone/>
              <a:defRPr sz="1600" b="1" kern="1200">
                <a:solidFill>
                  <a:srgbClr val="FFFFFF"/>
                </a:solidFill>
                <a:latin typeface="Roboto Condensed"/>
                <a:ea typeface="Roboto Condensed"/>
                <a:cs typeface="Roboto Condensed"/>
                <a:sym typeface="Roboto Condensed"/>
              </a:defRPr>
            </a:lvl4pPr>
            <a:lvl5pPr marL="1828800" lvl="4" algn="r" defTabSz="914400" rtl="0" eaLnBrk="1" latinLnBrk="0" hangingPunct="1">
              <a:buNone/>
              <a:defRPr sz="1600" b="1" kern="1200">
                <a:solidFill>
                  <a:srgbClr val="FFFFFF"/>
                </a:solidFill>
                <a:latin typeface="Roboto Condensed"/>
                <a:ea typeface="Roboto Condensed"/>
                <a:cs typeface="Roboto Condensed"/>
                <a:sym typeface="Roboto Condensed"/>
              </a:defRPr>
            </a:lvl5pPr>
            <a:lvl6pPr marL="2286000" lvl="5" algn="r" defTabSz="914400" rtl="0" eaLnBrk="1" latinLnBrk="0" hangingPunct="1">
              <a:buNone/>
              <a:defRPr sz="1600" b="1" kern="1200">
                <a:solidFill>
                  <a:srgbClr val="FFFFFF"/>
                </a:solidFill>
                <a:latin typeface="Roboto Condensed"/>
                <a:ea typeface="Roboto Condensed"/>
                <a:cs typeface="Roboto Condensed"/>
                <a:sym typeface="Roboto Condensed"/>
              </a:defRPr>
            </a:lvl6pPr>
            <a:lvl7pPr marL="2743200" lvl="6" algn="r" defTabSz="914400" rtl="0" eaLnBrk="1" latinLnBrk="0" hangingPunct="1">
              <a:buNone/>
              <a:defRPr sz="1600" b="1" kern="1200">
                <a:solidFill>
                  <a:srgbClr val="FFFFFF"/>
                </a:solidFill>
                <a:latin typeface="Roboto Condensed"/>
                <a:ea typeface="Roboto Condensed"/>
                <a:cs typeface="Roboto Condensed"/>
                <a:sym typeface="Roboto Condensed"/>
              </a:defRPr>
            </a:lvl7pPr>
            <a:lvl8pPr marL="3200400" lvl="7" algn="r" defTabSz="914400" rtl="0" eaLnBrk="1" latinLnBrk="0" hangingPunct="1">
              <a:buNone/>
              <a:defRPr sz="1600" b="1" kern="1200">
                <a:solidFill>
                  <a:srgbClr val="FFFFFF"/>
                </a:solidFill>
                <a:latin typeface="Roboto Condensed"/>
                <a:ea typeface="Roboto Condensed"/>
                <a:cs typeface="Roboto Condensed"/>
                <a:sym typeface="Roboto Condensed"/>
              </a:defRPr>
            </a:lvl8pPr>
            <a:lvl9pPr marL="3657600" lvl="8" algn="r" defTabSz="914400" rtl="0" eaLnBrk="1" latinLnBrk="0" hangingPunct="1">
              <a:buNone/>
              <a:defRPr sz="1600" b="1" kern="1200">
                <a:solidFill>
                  <a:srgbClr val="FFFFFF"/>
                </a:solidFill>
                <a:latin typeface="Roboto Condensed"/>
                <a:ea typeface="Roboto Condensed"/>
                <a:cs typeface="Roboto Condensed"/>
                <a:sym typeface="Roboto Condensed"/>
              </a:defRPr>
            </a:lvl9pPr>
          </a:lstStyle>
          <a:p>
            <a:fld id="{0D730C18-8F8F-4206-9277-80BD47AFEEF9}" type="slidenum">
              <a:rPr lang="en-US" smtClean="0"/>
              <a:pPr/>
              <a:t>‹#›</a:t>
            </a:fld>
            <a:endParaRPr lang="en-US"/>
          </a:p>
        </p:txBody>
      </p:sp>
      <p:sp>
        <p:nvSpPr>
          <p:cNvPr id="23" name="Rectangle 22">
            <a:extLst>
              <a:ext uri="{FF2B5EF4-FFF2-40B4-BE49-F238E27FC236}">
                <a16:creationId xmlns:a16="http://schemas.microsoft.com/office/drawing/2014/main" id="{8A467178-20AC-4701-9AB5-D4F393C1FC3E}"/>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3F8E090D-44A3-4DEC-8728-D6CFF61432FE}"/>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3458828422"/>
      </p:ext>
    </p:extLst>
  </p:cSld>
  <p:clrMapOvr>
    <a:masterClrMapping/>
  </p:clrMapOvr>
  <p:transition>
    <p:fade thruBlk="1"/>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9E78D-8CB3-4C20-A02C-7C96A660AF54}"/>
              </a:ext>
            </a:extLst>
          </p:cNvPr>
          <p:cNvSpPr>
            <a:spLocks noGrp="1"/>
          </p:cNvSpPr>
          <p:nvPr>
            <p:ph type="title"/>
          </p:nvPr>
        </p:nvSpPr>
        <p:spPr/>
        <p:txBody>
          <a:bodyPr/>
          <a:lstStyle/>
          <a:p>
            <a:r>
              <a:rPr lang="en-US"/>
              <a:t>Click to edit Master title style</a:t>
            </a:r>
          </a:p>
        </p:txBody>
      </p:sp>
      <p:grpSp>
        <p:nvGrpSpPr>
          <p:cNvPr id="4" name="Google Shape;25;p3">
            <a:extLst>
              <a:ext uri="{FF2B5EF4-FFF2-40B4-BE49-F238E27FC236}">
                <a16:creationId xmlns:a16="http://schemas.microsoft.com/office/drawing/2014/main" id="{D20209DC-020D-4932-AEC2-F40B81851C73}"/>
              </a:ext>
            </a:extLst>
          </p:cNvPr>
          <p:cNvGrpSpPr/>
          <p:nvPr userDrawn="1"/>
        </p:nvGrpSpPr>
        <p:grpSpPr>
          <a:xfrm>
            <a:off x="0" y="-9451"/>
            <a:ext cx="11548531" cy="6867451"/>
            <a:chOff x="0" y="-7088"/>
            <a:chExt cx="8661398" cy="5150588"/>
          </a:xfrm>
          <a:solidFill>
            <a:schemeClr val="bg1">
              <a:lumMod val="50000"/>
            </a:schemeClr>
          </a:solidFill>
        </p:grpSpPr>
        <p:sp>
          <p:nvSpPr>
            <p:cNvPr id="5" name="Google Shape;26;p3">
              <a:extLst>
                <a:ext uri="{FF2B5EF4-FFF2-40B4-BE49-F238E27FC236}">
                  <a16:creationId xmlns:a16="http://schemas.microsoft.com/office/drawing/2014/main" id="{9075D007-469B-4ECD-B653-A410CBA5B6FB}"/>
                </a:ext>
              </a:extLst>
            </p:cNvPr>
            <p:cNvSpPr/>
            <p:nvPr/>
          </p:nvSpPr>
          <p:spPr>
            <a:xfrm>
              <a:off x="0" y="0"/>
              <a:ext cx="3525000" cy="5143500"/>
            </a:xfrm>
            <a:prstGeom prst="rect">
              <a:avLst/>
            </a:prstGeom>
            <a:grp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 name="Google Shape;27;p3">
              <a:extLst>
                <a:ext uri="{FF2B5EF4-FFF2-40B4-BE49-F238E27FC236}">
                  <a16:creationId xmlns:a16="http://schemas.microsoft.com/office/drawing/2014/main" id="{18E2A29F-FF41-4B45-A56A-49DC75B27200}"/>
                </a:ext>
              </a:extLst>
            </p:cNvPr>
            <p:cNvSpPr/>
            <p:nvPr/>
          </p:nvSpPr>
          <p:spPr>
            <a:xfrm rot="10800000" flipH="1">
              <a:off x="3517898" y="-7088"/>
              <a:ext cx="5143500" cy="5143500"/>
            </a:xfrm>
            <a:prstGeom prst="rtTriangle">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7" name="Google Shape;28;p3">
            <a:extLst>
              <a:ext uri="{FF2B5EF4-FFF2-40B4-BE49-F238E27FC236}">
                <a16:creationId xmlns:a16="http://schemas.microsoft.com/office/drawing/2014/main" id="{6EF6187B-EE4D-4FA7-872C-0800FAE9E404}"/>
              </a:ext>
            </a:extLst>
          </p:cNvPr>
          <p:cNvGrpSpPr/>
          <p:nvPr userDrawn="1"/>
        </p:nvGrpSpPr>
        <p:grpSpPr>
          <a:xfrm rot="10800000" flipH="1">
            <a:off x="1" y="9451"/>
            <a:ext cx="8785449" cy="2703024"/>
            <a:chOff x="-9894852" y="-4493254"/>
            <a:chExt cx="21200407" cy="6522740"/>
          </a:xfrm>
          <a:solidFill>
            <a:srgbClr val="C00000"/>
          </a:solidFill>
        </p:grpSpPr>
        <p:sp>
          <p:nvSpPr>
            <p:cNvPr id="8" name="Google Shape;29;p3">
              <a:extLst>
                <a:ext uri="{FF2B5EF4-FFF2-40B4-BE49-F238E27FC236}">
                  <a16:creationId xmlns:a16="http://schemas.microsoft.com/office/drawing/2014/main" id="{F23D4AA6-5461-43E9-8D13-7D35BFD62595}"/>
                </a:ext>
              </a:extLst>
            </p:cNvPr>
            <p:cNvSpPr/>
            <p:nvPr/>
          </p:nvSpPr>
          <p:spPr>
            <a:xfrm>
              <a:off x="-9894852" y="-4493114"/>
              <a:ext cx="14685300" cy="6522600"/>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9" name="Google Shape;30;p3">
              <a:extLst>
                <a:ext uri="{FF2B5EF4-FFF2-40B4-BE49-F238E27FC236}">
                  <a16:creationId xmlns:a16="http://schemas.microsoft.com/office/drawing/2014/main" id="{1658CE54-310B-4EEE-8388-871A1A427F51}"/>
                </a:ext>
              </a:extLst>
            </p:cNvPr>
            <p:cNvSpPr/>
            <p:nvPr/>
          </p:nvSpPr>
          <p:spPr>
            <a:xfrm>
              <a:off x="4782955" y="-4493254"/>
              <a:ext cx="6522600" cy="6522600"/>
            </a:xfrm>
            <a:prstGeom prst="rtTriangle">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spTree>
    <p:extLst>
      <p:ext uri="{BB962C8B-B14F-4D97-AF65-F5344CB8AC3E}">
        <p14:creationId xmlns:p14="http://schemas.microsoft.com/office/powerpoint/2010/main" val="1292650597"/>
      </p:ext>
    </p:extLst>
  </p:cSld>
  <p:clrMapOvr>
    <a:masterClrMapping/>
  </p:clrMapOvr>
  <p:transition>
    <p:fade thruBlk="1"/>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AB0FF40-D925-4C15-9F6F-8178AD3ACA5A}"/>
              </a:ext>
            </a:extLst>
          </p:cNvPr>
          <p:cNvSpPr>
            <a:spLocks noGrp="1"/>
          </p:cNvSpPr>
          <p:nvPr>
            <p:ph type="sldNum" idx="10"/>
          </p:nvPr>
        </p:nvSpPr>
        <p:spPr/>
        <p:txBody>
          <a:bodyPr/>
          <a:lstStyle/>
          <a:p>
            <a:fld id="{00000000-1234-1234-1234-123412341234}" type="slidenum">
              <a:rPr lang="en" smtClean="0"/>
              <a:pPr/>
              <a:t>‹#›</a:t>
            </a:fld>
            <a:endParaRPr lang="en"/>
          </a:p>
        </p:txBody>
      </p:sp>
      <p:grpSp>
        <p:nvGrpSpPr>
          <p:cNvPr id="4" name="Google Shape;47;p4">
            <a:extLst>
              <a:ext uri="{FF2B5EF4-FFF2-40B4-BE49-F238E27FC236}">
                <a16:creationId xmlns:a16="http://schemas.microsoft.com/office/drawing/2014/main" id="{EC0C724E-4C25-4AE5-A9D7-76A75631CD6A}"/>
              </a:ext>
            </a:extLst>
          </p:cNvPr>
          <p:cNvGrpSpPr/>
          <p:nvPr userDrawn="1"/>
        </p:nvGrpSpPr>
        <p:grpSpPr>
          <a:xfrm rot="5400000" flipH="1">
            <a:off x="-2008517" y="2008516"/>
            <a:ext cx="6858000" cy="2840971"/>
            <a:chOff x="-8185448" y="-4493252"/>
            <a:chExt cx="19491003" cy="6522603"/>
          </a:xfrm>
        </p:grpSpPr>
        <p:sp>
          <p:nvSpPr>
            <p:cNvPr id="5" name="Google Shape;48;p4">
              <a:extLst>
                <a:ext uri="{FF2B5EF4-FFF2-40B4-BE49-F238E27FC236}">
                  <a16:creationId xmlns:a16="http://schemas.microsoft.com/office/drawing/2014/main" id="{D0A6BACE-6AD7-49B8-9666-337E0F9BC042}"/>
                </a:ext>
              </a:extLst>
            </p:cNvPr>
            <p:cNvSpPr/>
            <p:nvPr/>
          </p:nvSpPr>
          <p:spPr>
            <a:xfrm>
              <a:off x="-8185446" y="-4493248"/>
              <a:ext cx="16352830" cy="6522599"/>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6" name="Google Shape;49;p4">
              <a:extLst>
                <a:ext uri="{FF2B5EF4-FFF2-40B4-BE49-F238E27FC236}">
                  <a16:creationId xmlns:a16="http://schemas.microsoft.com/office/drawing/2014/main" id="{82C04DEE-490C-45BD-AAFE-4272FBDF7F8F}"/>
                </a:ext>
              </a:extLst>
            </p:cNvPr>
            <p:cNvSpPr/>
            <p:nvPr userDrawn="1"/>
          </p:nvSpPr>
          <p:spPr>
            <a:xfrm>
              <a:off x="8167383" y="-4493252"/>
              <a:ext cx="3138171" cy="6522600"/>
            </a:xfrm>
            <a:prstGeom prst="rtTriangle">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7" name="Google Shape;111;p7">
            <a:extLst>
              <a:ext uri="{FF2B5EF4-FFF2-40B4-BE49-F238E27FC236}">
                <a16:creationId xmlns:a16="http://schemas.microsoft.com/office/drawing/2014/main" id="{951E25D3-D7DB-459D-B68C-342C5A50DBEB}"/>
              </a:ext>
            </a:extLst>
          </p:cNvPr>
          <p:cNvGrpSpPr/>
          <p:nvPr userDrawn="1"/>
        </p:nvGrpSpPr>
        <p:grpSpPr>
          <a:xfrm>
            <a:off x="9262456" y="5963632"/>
            <a:ext cx="2937107" cy="894393"/>
            <a:chOff x="5575242" y="4472723"/>
            <a:chExt cx="2202830" cy="670795"/>
          </a:xfrm>
        </p:grpSpPr>
        <p:sp>
          <p:nvSpPr>
            <p:cNvPr id="8" name="Google Shape;112;p7">
              <a:extLst>
                <a:ext uri="{FF2B5EF4-FFF2-40B4-BE49-F238E27FC236}">
                  <a16:creationId xmlns:a16="http://schemas.microsoft.com/office/drawing/2014/main" id="{E62262A8-3419-4EA5-9820-84C327951ADD}"/>
                </a:ext>
              </a:extLst>
            </p:cNvPr>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9" name="Google Shape;113;p7">
              <a:extLst>
                <a:ext uri="{FF2B5EF4-FFF2-40B4-BE49-F238E27FC236}">
                  <a16:creationId xmlns:a16="http://schemas.microsoft.com/office/drawing/2014/main" id="{7B00E5B5-3295-4DCA-9A99-A4320BCBC55A}"/>
                </a:ext>
              </a:extLst>
            </p:cNvPr>
            <p:cNvGrpSpPr/>
            <p:nvPr/>
          </p:nvGrpSpPr>
          <p:grpSpPr>
            <a:xfrm flipH="1">
              <a:off x="5734850" y="4472723"/>
              <a:ext cx="2040837" cy="670795"/>
              <a:chOff x="1297954" y="330075"/>
              <a:chExt cx="5169293" cy="1699506"/>
            </a:xfrm>
          </p:grpSpPr>
          <p:sp>
            <p:nvSpPr>
              <p:cNvPr id="13" name="Google Shape;114;p7">
                <a:extLst>
                  <a:ext uri="{FF2B5EF4-FFF2-40B4-BE49-F238E27FC236}">
                    <a16:creationId xmlns:a16="http://schemas.microsoft.com/office/drawing/2014/main" id="{90FA5CA9-BBF5-4984-A78B-78444AE21436}"/>
                  </a:ext>
                </a:extLst>
              </p:cNvPr>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4" name="Google Shape;115;p7">
                <a:extLst>
                  <a:ext uri="{FF2B5EF4-FFF2-40B4-BE49-F238E27FC236}">
                    <a16:creationId xmlns:a16="http://schemas.microsoft.com/office/drawing/2014/main" id="{CA9E1EE0-9444-4759-92D7-AB5C28E9997D}"/>
                  </a:ext>
                </a:extLst>
              </p:cNvPr>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0" name="Google Shape;116;p7">
              <a:extLst>
                <a:ext uri="{FF2B5EF4-FFF2-40B4-BE49-F238E27FC236}">
                  <a16:creationId xmlns:a16="http://schemas.microsoft.com/office/drawing/2014/main" id="{FA3E725A-8A38-425C-A494-A580DF809D63}"/>
                </a:ext>
              </a:extLst>
            </p:cNvPr>
            <p:cNvGrpSpPr/>
            <p:nvPr/>
          </p:nvGrpSpPr>
          <p:grpSpPr>
            <a:xfrm flipH="1">
              <a:off x="5578209" y="4646738"/>
              <a:ext cx="2199863" cy="304563"/>
              <a:chOff x="-5827153" y="330075"/>
              <a:chExt cx="12276019" cy="1699569"/>
            </a:xfrm>
          </p:grpSpPr>
          <p:sp>
            <p:nvSpPr>
              <p:cNvPr id="11" name="Google Shape;117;p7">
                <a:extLst>
                  <a:ext uri="{FF2B5EF4-FFF2-40B4-BE49-F238E27FC236}">
                    <a16:creationId xmlns:a16="http://schemas.microsoft.com/office/drawing/2014/main" id="{A7D12220-DD95-46D6-A1AF-3CE88C98EE7B}"/>
                  </a:ext>
                </a:extLst>
              </p:cNvPr>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2" name="Google Shape;118;p7">
                <a:extLst>
                  <a:ext uri="{FF2B5EF4-FFF2-40B4-BE49-F238E27FC236}">
                    <a16:creationId xmlns:a16="http://schemas.microsoft.com/office/drawing/2014/main" id="{227E5B27-8CC5-4CBD-966C-687424464BBF}"/>
                  </a:ext>
                </a:extLst>
              </p:cNvPr>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grpSp>
        <p:nvGrpSpPr>
          <p:cNvPr id="15" name="Google Shape;103;p7">
            <a:extLst>
              <a:ext uri="{FF2B5EF4-FFF2-40B4-BE49-F238E27FC236}">
                <a16:creationId xmlns:a16="http://schemas.microsoft.com/office/drawing/2014/main" id="{CF991C93-5296-45A7-9C2E-5A85659BD27C}"/>
              </a:ext>
            </a:extLst>
          </p:cNvPr>
          <p:cNvGrpSpPr/>
          <p:nvPr userDrawn="1"/>
        </p:nvGrpSpPr>
        <p:grpSpPr>
          <a:xfrm>
            <a:off x="-6" y="54"/>
            <a:ext cx="9429907" cy="1769753"/>
            <a:chOff x="-4" y="40"/>
            <a:chExt cx="7072430" cy="1327315"/>
          </a:xfrm>
        </p:grpSpPr>
        <p:sp>
          <p:nvSpPr>
            <p:cNvPr id="16" name="Google Shape;104;p7">
              <a:extLst>
                <a:ext uri="{FF2B5EF4-FFF2-40B4-BE49-F238E27FC236}">
                  <a16:creationId xmlns:a16="http://schemas.microsoft.com/office/drawing/2014/main" id="{F0FADC0F-3372-4CDA-8A44-3EA3AA3DE34A}"/>
                </a:ext>
              </a:extLst>
            </p:cNvPr>
            <p:cNvSpPr/>
            <p:nvPr userDrawn="1"/>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17" name="Google Shape;105;p7">
              <a:extLst>
                <a:ext uri="{FF2B5EF4-FFF2-40B4-BE49-F238E27FC236}">
                  <a16:creationId xmlns:a16="http://schemas.microsoft.com/office/drawing/2014/main" id="{BDA96A6C-7252-447D-925E-F5F18ED30452}"/>
                </a:ext>
              </a:extLst>
            </p:cNvPr>
            <p:cNvGrpSpPr/>
            <p:nvPr userDrawn="1"/>
          </p:nvGrpSpPr>
          <p:grpSpPr>
            <a:xfrm rot="10800000" flipH="1">
              <a:off x="3" y="40"/>
              <a:ext cx="6756168" cy="1327315"/>
              <a:chOff x="-2168138" y="330075"/>
              <a:chExt cx="8650663" cy="1699506"/>
            </a:xfrm>
          </p:grpSpPr>
          <p:sp>
            <p:nvSpPr>
              <p:cNvPr id="21" name="Google Shape;106;p7">
                <a:extLst>
                  <a:ext uri="{FF2B5EF4-FFF2-40B4-BE49-F238E27FC236}">
                    <a16:creationId xmlns:a16="http://schemas.microsoft.com/office/drawing/2014/main" id="{E38E069D-5FFA-4313-8DE0-CC92668303A4}"/>
                  </a:ext>
                </a:extLst>
              </p:cNvPr>
              <p:cNvSpPr/>
              <p:nvPr/>
            </p:nvSpPr>
            <p:spPr>
              <a:xfrm>
                <a:off x="-2168138" y="330081"/>
                <a:ext cx="6958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22" name="Google Shape;107;p7">
                <a:extLst>
                  <a:ext uri="{FF2B5EF4-FFF2-40B4-BE49-F238E27FC236}">
                    <a16:creationId xmlns:a16="http://schemas.microsoft.com/office/drawing/2014/main" id="{9681EC62-F3B6-4182-B7DD-5EEC53FC4664}"/>
                  </a:ext>
                </a:extLst>
              </p:cNvPr>
              <p:cNvSpPr/>
              <p:nvPr userDrawn="1"/>
            </p:nvSpPr>
            <p:spPr>
              <a:xfrm>
                <a:off x="4783025"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18" name="Google Shape;108;p7">
              <a:extLst>
                <a:ext uri="{FF2B5EF4-FFF2-40B4-BE49-F238E27FC236}">
                  <a16:creationId xmlns:a16="http://schemas.microsoft.com/office/drawing/2014/main" id="{19229F11-B33E-4473-AFC4-435F162AC0E9}"/>
                </a:ext>
              </a:extLst>
            </p:cNvPr>
            <p:cNvGrpSpPr/>
            <p:nvPr userDrawn="1"/>
          </p:nvGrpSpPr>
          <p:grpSpPr>
            <a:xfrm rot="10800000" flipH="1">
              <a:off x="-4" y="381007"/>
              <a:ext cx="7072430" cy="771744"/>
              <a:chOff x="-9092084" y="330075"/>
              <a:chExt cx="15574609" cy="1699501"/>
            </a:xfrm>
          </p:grpSpPr>
          <p:sp>
            <p:nvSpPr>
              <p:cNvPr id="19" name="Google Shape;109;p7">
                <a:extLst>
                  <a:ext uri="{FF2B5EF4-FFF2-40B4-BE49-F238E27FC236}">
                    <a16:creationId xmlns:a16="http://schemas.microsoft.com/office/drawing/2014/main" id="{D93BE8E3-DC8C-48B8-B5D6-27F3A1EB3CA1}"/>
                  </a:ext>
                </a:extLst>
              </p:cNvPr>
              <p:cNvSpPr/>
              <p:nvPr userDrawn="1"/>
            </p:nvSpPr>
            <p:spPr>
              <a:xfrm>
                <a:off x="-9092084" y="330076"/>
                <a:ext cx="1388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20" name="Google Shape;110;p7">
                <a:extLst>
                  <a:ext uri="{FF2B5EF4-FFF2-40B4-BE49-F238E27FC236}">
                    <a16:creationId xmlns:a16="http://schemas.microsoft.com/office/drawing/2014/main" id="{7245E166-6D7A-45C5-A51D-0D3B4D111988}"/>
                  </a:ext>
                </a:extLst>
              </p:cNvPr>
              <p:cNvSpPr/>
              <p:nvPr userDrawn="1"/>
            </p:nvSpPr>
            <p:spPr>
              <a:xfrm>
                <a:off x="4783025"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spTree>
    <p:extLst>
      <p:ext uri="{BB962C8B-B14F-4D97-AF65-F5344CB8AC3E}">
        <p14:creationId xmlns:p14="http://schemas.microsoft.com/office/powerpoint/2010/main" val="3060907981"/>
      </p:ext>
    </p:extLst>
  </p:cSld>
  <p:clrMapOvr>
    <a:masterClrMapping/>
  </p:clrMapOvr>
  <p:transition>
    <p:fade thruBlk="1"/>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oogle Shape;144;p9">
            <a:extLst>
              <a:ext uri="{FF2B5EF4-FFF2-40B4-BE49-F238E27FC236}">
                <a16:creationId xmlns:a16="http://schemas.microsoft.com/office/drawing/2014/main" id="{A806E229-0644-4842-AFA5-486E2A324BDD}"/>
              </a:ext>
            </a:extLst>
          </p:cNvPr>
          <p:cNvGrpSpPr/>
          <p:nvPr userDrawn="1"/>
        </p:nvGrpSpPr>
        <p:grpSpPr>
          <a:xfrm rot="10800000">
            <a:off x="1" y="0"/>
            <a:ext cx="8350817" cy="1942003"/>
            <a:chOff x="5589288" y="4472723"/>
            <a:chExt cx="6263113" cy="670796"/>
          </a:xfrm>
        </p:grpSpPr>
        <p:sp>
          <p:nvSpPr>
            <p:cNvPr id="5" name="Google Shape;145;p9">
              <a:extLst>
                <a:ext uri="{FF2B5EF4-FFF2-40B4-BE49-F238E27FC236}">
                  <a16:creationId xmlns:a16="http://schemas.microsoft.com/office/drawing/2014/main" id="{D4833747-7C39-48F3-8E2A-F950BA0A6AB8}"/>
                </a:ext>
              </a:extLst>
            </p:cNvPr>
            <p:cNvSpPr/>
            <p:nvPr/>
          </p:nvSpPr>
          <p:spPr>
            <a:xfrm rot="10800000">
              <a:off x="5589288"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6" name="Google Shape;146;p9">
              <a:extLst>
                <a:ext uri="{FF2B5EF4-FFF2-40B4-BE49-F238E27FC236}">
                  <a16:creationId xmlns:a16="http://schemas.microsoft.com/office/drawing/2014/main" id="{ED2CF88D-64D8-4E1A-B381-45F38EA80E28}"/>
                </a:ext>
              </a:extLst>
            </p:cNvPr>
            <p:cNvGrpSpPr/>
            <p:nvPr/>
          </p:nvGrpSpPr>
          <p:grpSpPr>
            <a:xfrm flipH="1">
              <a:off x="5748896" y="4472723"/>
              <a:ext cx="6103505" cy="670796"/>
              <a:chOff x="-9028070" y="330075"/>
              <a:chExt cx="15459739" cy="1699509"/>
            </a:xfrm>
          </p:grpSpPr>
          <p:sp>
            <p:nvSpPr>
              <p:cNvPr id="10" name="Google Shape;147;p9">
                <a:extLst>
                  <a:ext uri="{FF2B5EF4-FFF2-40B4-BE49-F238E27FC236}">
                    <a16:creationId xmlns:a16="http://schemas.microsoft.com/office/drawing/2014/main" id="{899079AB-9AA0-48D5-8DB7-9653F0BC305E}"/>
                  </a:ext>
                </a:extLst>
              </p:cNvPr>
              <p:cNvSpPr/>
              <p:nvPr/>
            </p:nvSpPr>
            <p:spPr>
              <a:xfrm>
                <a:off x="-9028070" y="330083"/>
                <a:ext cx="13773169" cy="1699501"/>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dirty="0"/>
              </a:p>
            </p:txBody>
          </p:sp>
          <p:sp>
            <p:nvSpPr>
              <p:cNvPr id="11" name="Google Shape;148;p9">
                <a:extLst>
                  <a:ext uri="{FF2B5EF4-FFF2-40B4-BE49-F238E27FC236}">
                    <a16:creationId xmlns:a16="http://schemas.microsoft.com/office/drawing/2014/main" id="{698E5744-CB2B-450B-B0EC-B6B84E88C7B0}"/>
                  </a:ext>
                </a:extLst>
              </p:cNvPr>
              <p:cNvSpPr/>
              <p:nvPr/>
            </p:nvSpPr>
            <p:spPr>
              <a:xfrm>
                <a:off x="4732169"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7" name="Google Shape;149;p9">
              <a:extLst>
                <a:ext uri="{FF2B5EF4-FFF2-40B4-BE49-F238E27FC236}">
                  <a16:creationId xmlns:a16="http://schemas.microsoft.com/office/drawing/2014/main" id="{732A5F34-56C6-4A50-AA01-2D38F7BB92A9}"/>
                </a:ext>
              </a:extLst>
            </p:cNvPr>
            <p:cNvGrpSpPr/>
            <p:nvPr/>
          </p:nvGrpSpPr>
          <p:grpSpPr>
            <a:xfrm flipH="1">
              <a:off x="5592255" y="4646738"/>
              <a:ext cx="6260146" cy="304564"/>
              <a:chOff x="-28563367" y="330075"/>
              <a:chExt cx="34933851" cy="1699575"/>
            </a:xfrm>
          </p:grpSpPr>
          <p:sp>
            <p:nvSpPr>
              <p:cNvPr id="8" name="Google Shape;150;p9">
                <a:extLst>
                  <a:ext uri="{FF2B5EF4-FFF2-40B4-BE49-F238E27FC236}">
                    <a16:creationId xmlns:a16="http://schemas.microsoft.com/office/drawing/2014/main" id="{B8A70164-EE02-4E3C-83EF-0133F986CBF9}"/>
                  </a:ext>
                </a:extLst>
              </p:cNvPr>
              <p:cNvSpPr/>
              <p:nvPr/>
            </p:nvSpPr>
            <p:spPr>
              <a:xfrm>
                <a:off x="-28563367" y="330148"/>
                <a:ext cx="33228879" cy="1699502"/>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9" name="Google Shape;151;p9">
                <a:extLst>
                  <a:ext uri="{FF2B5EF4-FFF2-40B4-BE49-F238E27FC236}">
                    <a16:creationId xmlns:a16="http://schemas.microsoft.com/office/drawing/2014/main" id="{97205951-A7E9-4FD6-93A1-69103AF789F7}"/>
                  </a:ext>
                </a:extLst>
              </p:cNvPr>
              <p:cNvSpPr/>
              <p:nvPr/>
            </p:nvSpPr>
            <p:spPr>
              <a:xfrm>
                <a:off x="4670984"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grpSp>
        <p:nvGrpSpPr>
          <p:cNvPr id="27" name="Google Shape;82;p6">
            <a:extLst>
              <a:ext uri="{FF2B5EF4-FFF2-40B4-BE49-F238E27FC236}">
                <a16:creationId xmlns:a16="http://schemas.microsoft.com/office/drawing/2014/main" id="{E8CF5213-A8E9-44F0-98F4-EC85EF7E5112}"/>
              </a:ext>
            </a:extLst>
          </p:cNvPr>
          <p:cNvGrpSpPr/>
          <p:nvPr userDrawn="1"/>
        </p:nvGrpSpPr>
        <p:grpSpPr>
          <a:xfrm rot="10800000">
            <a:off x="8346860" y="5877462"/>
            <a:ext cx="3845136" cy="980535"/>
            <a:chOff x="-4" y="40"/>
            <a:chExt cx="7072430" cy="1327315"/>
          </a:xfrm>
        </p:grpSpPr>
        <p:sp>
          <p:nvSpPr>
            <p:cNvPr id="28" name="Google Shape;83;p6">
              <a:extLst>
                <a:ext uri="{FF2B5EF4-FFF2-40B4-BE49-F238E27FC236}">
                  <a16:creationId xmlns:a16="http://schemas.microsoft.com/office/drawing/2014/main" id="{BD810C85-0DC5-48CD-90F1-2DDBC7CF444B}"/>
                </a:ext>
              </a:extLst>
            </p:cNvPr>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29" name="Google Shape;84;p6">
              <a:extLst>
                <a:ext uri="{FF2B5EF4-FFF2-40B4-BE49-F238E27FC236}">
                  <a16:creationId xmlns:a16="http://schemas.microsoft.com/office/drawing/2014/main" id="{048905FB-34D9-4FB4-8EF8-E90DE4C79A63}"/>
                </a:ext>
              </a:extLst>
            </p:cNvPr>
            <p:cNvGrpSpPr/>
            <p:nvPr/>
          </p:nvGrpSpPr>
          <p:grpSpPr>
            <a:xfrm rot="10800000" flipH="1">
              <a:off x="3" y="40"/>
              <a:ext cx="6756168" cy="1327315"/>
              <a:chOff x="-2168138" y="330075"/>
              <a:chExt cx="8650663" cy="1699506"/>
            </a:xfrm>
          </p:grpSpPr>
          <p:sp>
            <p:nvSpPr>
              <p:cNvPr id="33" name="Google Shape;85;p6">
                <a:extLst>
                  <a:ext uri="{FF2B5EF4-FFF2-40B4-BE49-F238E27FC236}">
                    <a16:creationId xmlns:a16="http://schemas.microsoft.com/office/drawing/2014/main" id="{E2975DF7-5A80-432A-BD69-C8C8FB19F8A3}"/>
                  </a:ext>
                </a:extLst>
              </p:cNvPr>
              <p:cNvSpPr/>
              <p:nvPr/>
            </p:nvSpPr>
            <p:spPr>
              <a:xfrm>
                <a:off x="-2168138" y="330081"/>
                <a:ext cx="69582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34" name="Google Shape;86;p6">
                <a:extLst>
                  <a:ext uri="{FF2B5EF4-FFF2-40B4-BE49-F238E27FC236}">
                    <a16:creationId xmlns:a16="http://schemas.microsoft.com/office/drawing/2014/main" id="{45A362E5-29E9-4392-9402-6F5D8CAE4DD1}"/>
                  </a:ext>
                </a:extLst>
              </p:cNvPr>
              <p:cNvSpPr/>
              <p:nvPr/>
            </p:nvSpPr>
            <p:spPr>
              <a:xfrm>
                <a:off x="4783025"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30" name="Google Shape;87;p6">
              <a:extLst>
                <a:ext uri="{FF2B5EF4-FFF2-40B4-BE49-F238E27FC236}">
                  <a16:creationId xmlns:a16="http://schemas.microsoft.com/office/drawing/2014/main" id="{ADF82197-CC2D-4893-8751-1D214B1FF0CC}"/>
                </a:ext>
              </a:extLst>
            </p:cNvPr>
            <p:cNvGrpSpPr/>
            <p:nvPr/>
          </p:nvGrpSpPr>
          <p:grpSpPr>
            <a:xfrm rot="10800000" flipH="1">
              <a:off x="-4" y="381007"/>
              <a:ext cx="7072430" cy="771744"/>
              <a:chOff x="-9092084" y="330075"/>
              <a:chExt cx="15574609" cy="1699501"/>
            </a:xfrm>
          </p:grpSpPr>
          <p:sp>
            <p:nvSpPr>
              <p:cNvPr id="31" name="Google Shape;88;p6">
                <a:extLst>
                  <a:ext uri="{FF2B5EF4-FFF2-40B4-BE49-F238E27FC236}">
                    <a16:creationId xmlns:a16="http://schemas.microsoft.com/office/drawing/2014/main" id="{985FDB87-A026-401E-9AF5-AD8DC0994D71}"/>
                  </a:ext>
                </a:extLst>
              </p:cNvPr>
              <p:cNvSpPr/>
              <p:nvPr/>
            </p:nvSpPr>
            <p:spPr>
              <a:xfrm>
                <a:off x="-9092084" y="330076"/>
                <a:ext cx="1388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32" name="Google Shape;89;p6">
                <a:extLst>
                  <a:ext uri="{FF2B5EF4-FFF2-40B4-BE49-F238E27FC236}">
                    <a16:creationId xmlns:a16="http://schemas.microsoft.com/office/drawing/2014/main" id="{E7A65038-3F8C-44BE-A20F-33CC202C3A26}"/>
                  </a:ext>
                </a:extLst>
              </p:cNvPr>
              <p:cNvSpPr/>
              <p:nvPr/>
            </p:nvSpPr>
            <p:spPr>
              <a:xfrm>
                <a:off x="4783025"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spTree>
    <p:extLst>
      <p:ext uri="{BB962C8B-B14F-4D97-AF65-F5344CB8AC3E}">
        <p14:creationId xmlns:p14="http://schemas.microsoft.com/office/powerpoint/2010/main" val="3752419893"/>
      </p:ext>
    </p:extLst>
  </p:cSld>
  <p:clrMapOvr>
    <a:masterClrMapping/>
  </p:clrMapOvr>
  <p:transition>
    <p:fade thruBlk="1"/>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4E134-BAA7-46F3-B25F-4E60F742056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42000243-B9BE-4E90-8E15-F142770F87B2}"/>
              </a:ext>
            </a:extLst>
          </p:cNvPr>
          <p:cNvSpPr>
            <a:spLocks noGrp="1"/>
          </p:cNvSpPr>
          <p:nvPr>
            <p:ph type="sldNum" idx="10"/>
          </p:nvPr>
        </p:nvSpPr>
        <p:spPr/>
        <p:txBody>
          <a:bodyPr/>
          <a:lstStyle/>
          <a:p>
            <a:fld id="{00000000-1234-1234-1234-123412341234}" type="slidenum">
              <a:rPr lang="en" smtClean="0"/>
              <a:pPr/>
              <a:t>‹#›</a:t>
            </a:fld>
            <a:endParaRPr lang="en"/>
          </a:p>
        </p:txBody>
      </p:sp>
      <p:grpSp>
        <p:nvGrpSpPr>
          <p:cNvPr id="4" name="Google Shape;82;p6">
            <a:extLst>
              <a:ext uri="{FF2B5EF4-FFF2-40B4-BE49-F238E27FC236}">
                <a16:creationId xmlns:a16="http://schemas.microsoft.com/office/drawing/2014/main" id="{17A2EFBC-7515-4F27-B83B-588A48395531}"/>
              </a:ext>
            </a:extLst>
          </p:cNvPr>
          <p:cNvGrpSpPr/>
          <p:nvPr userDrawn="1"/>
        </p:nvGrpSpPr>
        <p:grpSpPr>
          <a:xfrm>
            <a:off x="-5" y="55"/>
            <a:ext cx="6452564" cy="1219147"/>
            <a:chOff x="-4" y="40"/>
            <a:chExt cx="7072430" cy="1327315"/>
          </a:xfrm>
        </p:grpSpPr>
        <p:sp>
          <p:nvSpPr>
            <p:cNvPr id="5" name="Google Shape;83;p6">
              <a:extLst>
                <a:ext uri="{FF2B5EF4-FFF2-40B4-BE49-F238E27FC236}">
                  <a16:creationId xmlns:a16="http://schemas.microsoft.com/office/drawing/2014/main" id="{DD500241-F722-4AFB-BCE8-86D7798D8842}"/>
                </a:ext>
              </a:extLst>
            </p:cNvPr>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6" name="Google Shape;84;p6">
              <a:extLst>
                <a:ext uri="{FF2B5EF4-FFF2-40B4-BE49-F238E27FC236}">
                  <a16:creationId xmlns:a16="http://schemas.microsoft.com/office/drawing/2014/main" id="{B9A28C13-C78D-4987-A92E-E49FEBC65213}"/>
                </a:ext>
              </a:extLst>
            </p:cNvPr>
            <p:cNvGrpSpPr/>
            <p:nvPr/>
          </p:nvGrpSpPr>
          <p:grpSpPr>
            <a:xfrm rot="10800000" flipH="1">
              <a:off x="3" y="40"/>
              <a:ext cx="6756168" cy="1327315"/>
              <a:chOff x="-2168138" y="330075"/>
              <a:chExt cx="8650663" cy="1699506"/>
            </a:xfrm>
          </p:grpSpPr>
          <p:sp>
            <p:nvSpPr>
              <p:cNvPr id="10" name="Google Shape;85;p6">
                <a:extLst>
                  <a:ext uri="{FF2B5EF4-FFF2-40B4-BE49-F238E27FC236}">
                    <a16:creationId xmlns:a16="http://schemas.microsoft.com/office/drawing/2014/main" id="{49B5C40D-A210-4388-A311-CDC90B62D682}"/>
                  </a:ext>
                </a:extLst>
              </p:cNvPr>
              <p:cNvSpPr/>
              <p:nvPr/>
            </p:nvSpPr>
            <p:spPr>
              <a:xfrm>
                <a:off x="-2168138" y="330081"/>
                <a:ext cx="69582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1" name="Google Shape;86;p6">
                <a:extLst>
                  <a:ext uri="{FF2B5EF4-FFF2-40B4-BE49-F238E27FC236}">
                    <a16:creationId xmlns:a16="http://schemas.microsoft.com/office/drawing/2014/main" id="{4FCFEC0E-075D-433E-B5E0-C3936C8719B3}"/>
                  </a:ext>
                </a:extLst>
              </p:cNvPr>
              <p:cNvSpPr/>
              <p:nvPr/>
            </p:nvSpPr>
            <p:spPr>
              <a:xfrm>
                <a:off x="4783025"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7" name="Google Shape;87;p6">
              <a:extLst>
                <a:ext uri="{FF2B5EF4-FFF2-40B4-BE49-F238E27FC236}">
                  <a16:creationId xmlns:a16="http://schemas.microsoft.com/office/drawing/2014/main" id="{E6C0F2B2-B8A1-4563-875C-A9D0134714D1}"/>
                </a:ext>
              </a:extLst>
            </p:cNvPr>
            <p:cNvGrpSpPr/>
            <p:nvPr/>
          </p:nvGrpSpPr>
          <p:grpSpPr>
            <a:xfrm rot="10800000" flipH="1">
              <a:off x="-4" y="381007"/>
              <a:ext cx="7072430" cy="771744"/>
              <a:chOff x="-9092084" y="330075"/>
              <a:chExt cx="15574609" cy="1699501"/>
            </a:xfrm>
          </p:grpSpPr>
          <p:sp>
            <p:nvSpPr>
              <p:cNvPr id="8" name="Google Shape;88;p6">
                <a:extLst>
                  <a:ext uri="{FF2B5EF4-FFF2-40B4-BE49-F238E27FC236}">
                    <a16:creationId xmlns:a16="http://schemas.microsoft.com/office/drawing/2014/main" id="{91CC6A45-D0FE-45E7-B8DA-8761B4DA3D12}"/>
                  </a:ext>
                </a:extLst>
              </p:cNvPr>
              <p:cNvSpPr/>
              <p:nvPr/>
            </p:nvSpPr>
            <p:spPr>
              <a:xfrm>
                <a:off x="-9092084" y="330076"/>
                <a:ext cx="1388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9" name="Google Shape;89;p6">
                <a:extLst>
                  <a:ext uri="{FF2B5EF4-FFF2-40B4-BE49-F238E27FC236}">
                    <a16:creationId xmlns:a16="http://schemas.microsoft.com/office/drawing/2014/main" id="{D03B60EA-9178-4252-A711-8313469FDFE2}"/>
                  </a:ext>
                </a:extLst>
              </p:cNvPr>
              <p:cNvSpPr/>
              <p:nvPr/>
            </p:nvSpPr>
            <p:spPr>
              <a:xfrm>
                <a:off x="4783025"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spTree>
    <p:extLst>
      <p:ext uri="{BB962C8B-B14F-4D97-AF65-F5344CB8AC3E}">
        <p14:creationId xmlns:p14="http://schemas.microsoft.com/office/powerpoint/2010/main" val="875212989"/>
      </p:ext>
    </p:extLst>
  </p:cSld>
  <p:clrMapOvr>
    <a:masterClrMapping/>
  </p:clrMapOvr>
  <p:transition>
    <p:fade thruBlk="1"/>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10"/>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172" name="Google Shape;172;p10"/>
          <p:cNvGrpSpPr/>
          <p:nvPr/>
        </p:nvGrpSpPr>
        <p:grpSpPr>
          <a:xfrm rot="10800000">
            <a:off x="-11" y="-2"/>
            <a:ext cx="2937107" cy="894393"/>
            <a:chOff x="5575242" y="4472723"/>
            <a:chExt cx="2202830" cy="670795"/>
          </a:xfrm>
        </p:grpSpPr>
        <p:sp>
          <p:nvSpPr>
            <p:cNvPr id="173" name="Google Shape;173;p10"/>
            <p:cNvSpPr/>
            <p:nvPr/>
          </p:nvSpPr>
          <p:spPr>
            <a:xfrm rot="10800000">
              <a:off x="5575242" y="4948334"/>
              <a:ext cx="394200" cy="131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74" name="Google Shape;174;p10"/>
            <p:cNvGrpSpPr/>
            <p:nvPr/>
          </p:nvGrpSpPr>
          <p:grpSpPr>
            <a:xfrm flipH="1">
              <a:off x="5734850" y="4472723"/>
              <a:ext cx="2040837" cy="670795"/>
              <a:chOff x="1297954" y="330075"/>
              <a:chExt cx="5169293" cy="1699506"/>
            </a:xfrm>
          </p:grpSpPr>
          <p:sp>
            <p:nvSpPr>
              <p:cNvPr id="175" name="Google Shape;175;p10"/>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76" name="Google Shape;176;p10"/>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77" name="Google Shape;177;p10"/>
            <p:cNvGrpSpPr/>
            <p:nvPr/>
          </p:nvGrpSpPr>
          <p:grpSpPr>
            <a:xfrm flipH="1">
              <a:off x="5578209" y="4646738"/>
              <a:ext cx="2199863" cy="304563"/>
              <a:chOff x="-5827153" y="330075"/>
              <a:chExt cx="12276019" cy="1699569"/>
            </a:xfrm>
          </p:grpSpPr>
          <p:sp>
            <p:nvSpPr>
              <p:cNvPr id="178" name="Google Shape;178;p10"/>
              <p:cNvSpPr/>
              <p:nvPr/>
            </p:nvSpPr>
            <p:spPr>
              <a:xfrm>
                <a:off x="-5827153" y="330144"/>
                <a:ext cx="1061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79" name="Google Shape;179;p10"/>
              <p:cNvSpPr/>
              <p:nvPr/>
            </p:nvSpPr>
            <p:spPr>
              <a:xfrm>
                <a:off x="4749366"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Tree>
    <p:extLst>
      <p:ext uri="{BB962C8B-B14F-4D97-AF65-F5344CB8AC3E}">
        <p14:creationId xmlns:p14="http://schemas.microsoft.com/office/powerpoint/2010/main" val="21319933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162"/>
        <p:cNvGrpSpPr/>
        <p:nvPr/>
      </p:nvGrpSpPr>
      <p:grpSpPr>
        <a:xfrm>
          <a:off x="0" y="0"/>
          <a:ext cx="0" cy="0"/>
          <a:chOff x="0" y="0"/>
          <a:chExt cx="0" cy="0"/>
        </a:xfrm>
      </p:grpSpPr>
      <p:grpSp>
        <p:nvGrpSpPr>
          <p:cNvPr id="164" name="Google Shape;164;p10"/>
          <p:cNvGrpSpPr/>
          <p:nvPr/>
        </p:nvGrpSpPr>
        <p:grpSpPr>
          <a:xfrm>
            <a:off x="9254893" y="6437198"/>
            <a:ext cx="2937107" cy="420801"/>
            <a:chOff x="5575242" y="4472723"/>
            <a:chExt cx="2202830" cy="670795"/>
          </a:xfrm>
        </p:grpSpPr>
        <p:sp>
          <p:nvSpPr>
            <p:cNvPr id="165" name="Google Shape;165;p10"/>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66" name="Google Shape;166;p10"/>
            <p:cNvGrpSpPr/>
            <p:nvPr/>
          </p:nvGrpSpPr>
          <p:grpSpPr>
            <a:xfrm flipH="1">
              <a:off x="5734850" y="4472723"/>
              <a:ext cx="2040837" cy="670795"/>
              <a:chOff x="1297954" y="330075"/>
              <a:chExt cx="5169293" cy="1699506"/>
            </a:xfrm>
          </p:grpSpPr>
          <p:sp>
            <p:nvSpPr>
              <p:cNvPr id="167" name="Google Shape;167;p10"/>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68" name="Google Shape;168;p10"/>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69" name="Google Shape;169;p10"/>
            <p:cNvGrpSpPr/>
            <p:nvPr/>
          </p:nvGrpSpPr>
          <p:grpSpPr>
            <a:xfrm flipH="1">
              <a:off x="5578209" y="4646738"/>
              <a:ext cx="2199863" cy="304563"/>
              <a:chOff x="-5827153" y="330075"/>
              <a:chExt cx="12276019" cy="1699569"/>
            </a:xfrm>
          </p:grpSpPr>
          <p:sp>
            <p:nvSpPr>
              <p:cNvPr id="170" name="Google Shape;170;p10"/>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71" name="Google Shape;171;p10"/>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grpSp>
        <p:nvGrpSpPr>
          <p:cNvPr id="172" name="Google Shape;172;p10"/>
          <p:cNvGrpSpPr/>
          <p:nvPr/>
        </p:nvGrpSpPr>
        <p:grpSpPr>
          <a:xfrm rot="10800000">
            <a:off x="-11" y="-2"/>
            <a:ext cx="2937107" cy="425572"/>
            <a:chOff x="5575242" y="4472723"/>
            <a:chExt cx="2202830" cy="670795"/>
          </a:xfrm>
        </p:grpSpPr>
        <p:sp>
          <p:nvSpPr>
            <p:cNvPr id="173" name="Google Shape;173;p10"/>
            <p:cNvSpPr/>
            <p:nvPr/>
          </p:nvSpPr>
          <p:spPr>
            <a:xfrm rot="10800000">
              <a:off x="5575242" y="4948334"/>
              <a:ext cx="394200" cy="131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74" name="Google Shape;174;p10"/>
            <p:cNvGrpSpPr/>
            <p:nvPr/>
          </p:nvGrpSpPr>
          <p:grpSpPr>
            <a:xfrm flipH="1">
              <a:off x="5734850" y="4472723"/>
              <a:ext cx="2040837" cy="670795"/>
              <a:chOff x="1297954" y="330075"/>
              <a:chExt cx="5169293" cy="1699506"/>
            </a:xfrm>
          </p:grpSpPr>
          <p:sp>
            <p:nvSpPr>
              <p:cNvPr id="175" name="Google Shape;175;p10"/>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76" name="Google Shape;176;p10"/>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77" name="Google Shape;177;p10"/>
            <p:cNvGrpSpPr/>
            <p:nvPr/>
          </p:nvGrpSpPr>
          <p:grpSpPr>
            <a:xfrm flipH="1">
              <a:off x="5578209" y="4646738"/>
              <a:ext cx="2199863" cy="304563"/>
              <a:chOff x="-5827153" y="330075"/>
              <a:chExt cx="12276019" cy="1699569"/>
            </a:xfrm>
          </p:grpSpPr>
          <p:sp>
            <p:nvSpPr>
              <p:cNvPr id="178" name="Google Shape;178;p10"/>
              <p:cNvSpPr/>
              <p:nvPr/>
            </p:nvSpPr>
            <p:spPr>
              <a:xfrm>
                <a:off x="-5827153" y="330144"/>
                <a:ext cx="1061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79" name="Google Shape;179;p10"/>
              <p:cNvSpPr/>
              <p:nvPr/>
            </p:nvSpPr>
            <p:spPr>
              <a:xfrm>
                <a:off x="4749366"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Tree>
    <p:extLst>
      <p:ext uri="{BB962C8B-B14F-4D97-AF65-F5344CB8AC3E}">
        <p14:creationId xmlns:p14="http://schemas.microsoft.com/office/powerpoint/2010/main" val="36311262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928322-7EB8-4BBD-B0CA-2D626CED1D47}"/>
              </a:ext>
            </a:extLst>
          </p:cNvPr>
          <p:cNvSpPr>
            <a:spLocks noGrp="1"/>
          </p:cNvSpPr>
          <p:nvPr>
            <p:ph type="dt" sz="half" idx="10"/>
          </p:nvPr>
        </p:nvSpPr>
        <p:spPr>
          <a:xfrm>
            <a:off x="838200" y="6356351"/>
            <a:ext cx="2743200" cy="366183"/>
          </a:xfrm>
          <a:prstGeom prst="rect">
            <a:avLst/>
          </a:prstGeom>
        </p:spPr>
        <p:txBody>
          <a:bodyPr/>
          <a:lstStyle/>
          <a:p>
            <a:fld id="{F8B7B610-2F73-4C24-8CF2-B7B1F9DE904E}" type="datetimeFigureOut">
              <a:rPr lang="en-US" smtClean="0"/>
              <a:t>2/21/2019</a:t>
            </a:fld>
            <a:endParaRPr lang="en-US"/>
          </a:p>
        </p:txBody>
      </p:sp>
      <p:sp>
        <p:nvSpPr>
          <p:cNvPr id="3" name="Footer Placeholder 2">
            <a:extLst>
              <a:ext uri="{FF2B5EF4-FFF2-40B4-BE49-F238E27FC236}">
                <a16:creationId xmlns:a16="http://schemas.microsoft.com/office/drawing/2014/main" id="{361EABBB-A349-4DFC-947A-87716D30A269}"/>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436E77A-1EFF-4ADF-9D3A-7713C976341B}"/>
              </a:ext>
            </a:extLst>
          </p:cNvPr>
          <p:cNvSpPr>
            <a:spLocks noGrp="1"/>
          </p:cNvSpPr>
          <p:nvPr>
            <p:ph type="sldNum" sz="quarter" idx="12"/>
          </p:nvPr>
        </p:nvSpPr>
        <p:spPr/>
        <p:txBody>
          <a:bodyPr/>
          <a:lstStyle/>
          <a:p>
            <a:fld id="{E57BDBDE-5D11-4649-B20A-41B7454E487B}" type="slidenum">
              <a:rPr lang="en-US" smtClean="0"/>
              <a:t>‹#›</a:t>
            </a:fld>
            <a:endParaRPr lang="en-US"/>
          </a:p>
        </p:txBody>
      </p:sp>
      <p:sp>
        <p:nvSpPr>
          <p:cNvPr id="6" name="Google Shape;48;p4">
            <a:extLst>
              <a:ext uri="{FF2B5EF4-FFF2-40B4-BE49-F238E27FC236}">
                <a16:creationId xmlns:a16="http://schemas.microsoft.com/office/drawing/2014/main" id="{4371775D-492B-4D9A-AC47-D8426F58B54E}"/>
              </a:ext>
            </a:extLst>
          </p:cNvPr>
          <p:cNvSpPr/>
          <p:nvPr/>
        </p:nvSpPr>
        <p:spPr>
          <a:xfrm rot="5400000" flipH="1">
            <a:off x="-340746" y="340740"/>
            <a:ext cx="6858003" cy="6176520"/>
          </a:xfrm>
          <a:prstGeom prst="rect">
            <a:avLst/>
          </a:prstGeom>
          <a:solidFill>
            <a:schemeClr val="bg1">
              <a:lumMod val="50000"/>
            </a:schemeClr>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9" name="Google Shape;144;p9">
            <a:extLst>
              <a:ext uri="{FF2B5EF4-FFF2-40B4-BE49-F238E27FC236}">
                <a16:creationId xmlns:a16="http://schemas.microsoft.com/office/drawing/2014/main" id="{1E6D9CE8-5B51-4DA6-BDFB-D8B56A5F031A}"/>
              </a:ext>
            </a:extLst>
          </p:cNvPr>
          <p:cNvGrpSpPr/>
          <p:nvPr userDrawn="1"/>
        </p:nvGrpSpPr>
        <p:grpSpPr>
          <a:xfrm rot="10800000">
            <a:off x="-1" y="1"/>
            <a:ext cx="8350817" cy="1403231"/>
            <a:chOff x="5589288" y="4472723"/>
            <a:chExt cx="6263113" cy="670796"/>
          </a:xfrm>
        </p:grpSpPr>
        <p:sp>
          <p:nvSpPr>
            <p:cNvPr id="10" name="Google Shape;145;p9">
              <a:extLst>
                <a:ext uri="{FF2B5EF4-FFF2-40B4-BE49-F238E27FC236}">
                  <a16:creationId xmlns:a16="http://schemas.microsoft.com/office/drawing/2014/main" id="{06A9D94B-D1F3-4451-A44D-293325B30D9B}"/>
                </a:ext>
              </a:extLst>
            </p:cNvPr>
            <p:cNvSpPr/>
            <p:nvPr/>
          </p:nvSpPr>
          <p:spPr>
            <a:xfrm rot="10800000">
              <a:off x="5589288" y="4948334"/>
              <a:ext cx="394200" cy="131400"/>
            </a:xfrm>
            <a:prstGeom prst="triangle">
              <a:avLst>
                <a:gd name="adj" fmla="val 32425"/>
              </a:avLst>
            </a:prstGeom>
            <a:solidFill>
              <a:schemeClr val="bg1">
                <a:lumMod val="5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1" name="Google Shape;146;p9">
              <a:extLst>
                <a:ext uri="{FF2B5EF4-FFF2-40B4-BE49-F238E27FC236}">
                  <a16:creationId xmlns:a16="http://schemas.microsoft.com/office/drawing/2014/main" id="{07CD000A-6E07-4BC3-BA03-3A8AE565C782}"/>
                </a:ext>
              </a:extLst>
            </p:cNvPr>
            <p:cNvGrpSpPr/>
            <p:nvPr/>
          </p:nvGrpSpPr>
          <p:grpSpPr>
            <a:xfrm flipH="1">
              <a:off x="5748896" y="4472723"/>
              <a:ext cx="6103505" cy="670796"/>
              <a:chOff x="-9028070" y="330075"/>
              <a:chExt cx="15459739" cy="1699509"/>
            </a:xfrm>
          </p:grpSpPr>
          <p:sp>
            <p:nvSpPr>
              <p:cNvPr id="15" name="Google Shape;147;p9">
                <a:extLst>
                  <a:ext uri="{FF2B5EF4-FFF2-40B4-BE49-F238E27FC236}">
                    <a16:creationId xmlns:a16="http://schemas.microsoft.com/office/drawing/2014/main" id="{294835E8-7129-44B7-8292-B28AABFC0D84}"/>
                  </a:ext>
                </a:extLst>
              </p:cNvPr>
              <p:cNvSpPr/>
              <p:nvPr/>
            </p:nvSpPr>
            <p:spPr>
              <a:xfrm>
                <a:off x="-9028070" y="330083"/>
                <a:ext cx="13773169" cy="1699501"/>
              </a:xfrm>
              <a:prstGeom prst="rect">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dirty="0"/>
              </a:p>
            </p:txBody>
          </p:sp>
          <p:sp>
            <p:nvSpPr>
              <p:cNvPr id="16" name="Google Shape;148;p9">
                <a:extLst>
                  <a:ext uri="{FF2B5EF4-FFF2-40B4-BE49-F238E27FC236}">
                    <a16:creationId xmlns:a16="http://schemas.microsoft.com/office/drawing/2014/main" id="{FBF52E0C-0AE4-4458-9DFD-360A49545FF8}"/>
                  </a:ext>
                </a:extLst>
              </p:cNvPr>
              <p:cNvSpPr/>
              <p:nvPr/>
            </p:nvSpPr>
            <p:spPr>
              <a:xfrm>
                <a:off x="4732169" y="330075"/>
                <a:ext cx="1699500" cy="1699500"/>
              </a:xfrm>
              <a:prstGeom prst="rtTriangle">
                <a:avLst/>
              </a:prstGeom>
              <a:solidFill>
                <a:srgbClr val="C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2" name="Google Shape;149;p9">
              <a:extLst>
                <a:ext uri="{FF2B5EF4-FFF2-40B4-BE49-F238E27FC236}">
                  <a16:creationId xmlns:a16="http://schemas.microsoft.com/office/drawing/2014/main" id="{5930BB12-4F33-410A-87CF-5F767AA3840A}"/>
                </a:ext>
              </a:extLst>
            </p:cNvPr>
            <p:cNvGrpSpPr/>
            <p:nvPr/>
          </p:nvGrpSpPr>
          <p:grpSpPr>
            <a:xfrm flipH="1">
              <a:off x="5592255" y="4646738"/>
              <a:ext cx="6260146" cy="304564"/>
              <a:chOff x="-28563367" y="330075"/>
              <a:chExt cx="34933851" cy="1699575"/>
            </a:xfrm>
          </p:grpSpPr>
          <p:sp>
            <p:nvSpPr>
              <p:cNvPr id="13" name="Google Shape;150;p9">
                <a:extLst>
                  <a:ext uri="{FF2B5EF4-FFF2-40B4-BE49-F238E27FC236}">
                    <a16:creationId xmlns:a16="http://schemas.microsoft.com/office/drawing/2014/main" id="{235C568D-DE88-4100-9731-2ECA2FC710D9}"/>
                  </a:ext>
                </a:extLst>
              </p:cNvPr>
              <p:cNvSpPr/>
              <p:nvPr/>
            </p:nvSpPr>
            <p:spPr>
              <a:xfrm>
                <a:off x="-28563367" y="330148"/>
                <a:ext cx="33228879" cy="1699502"/>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4" name="Google Shape;151;p9">
                <a:extLst>
                  <a:ext uri="{FF2B5EF4-FFF2-40B4-BE49-F238E27FC236}">
                    <a16:creationId xmlns:a16="http://schemas.microsoft.com/office/drawing/2014/main" id="{0AE9A7EB-4475-4D0F-B033-2A13D3D7D21C}"/>
                  </a:ext>
                </a:extLst>
              </p:cNvPr>
              <p:cNvSpPr/>
              <p:nvPr/>
            </p:nvSpPr>
            <p:spPr>
              <a:xfrm>
                <a:off x="4670984" y="330075"/>
                <a:ext cx="1699500" cy="1699500"/>
              </a:xfrm>
              <a:prstGeom prst="rtTriangle">
                <a:avLst/>
              </a:prstGeom>
              <a:solidFill>
                <a:schemeClr val="bg1">
                  <a:lumMod val="5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
        <p:nvSpPr>
          <p:cNvPr id="17" name="Date Placeholder 2">
            <a:extLst>
              <a:ext uri="{FF2B5EF4-FFF2-40B4-BE49-F238E27FC236}">
                <a16:creationId xmlns:a16="http://schemas.microsoft.com/office/drawing/2014/main" id="{02172A53-ED10-4560-8813-D737D0CD6A67}"/>
              </a:ext>
            </a:extLst>
          </p:cNvPr>
          <p:cNvSpPr txBox="1">
            <a:spLocks/>
          </p:cNvSpPr>
          <p:nvPr userDrawn="1"/>
        </p:nvSpPr>
        <p:spPr>
          <a:xfrm>
            <a:off x="8382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FC355B-349D-4E05-9A67-DE014BD2F8F4}" type="datetimeFigureOut">
              <a:rPr lang="en-US" smtClean="0"/>
              <a:pPr/>
              <a:t>2/21/2019</a:t>
            </a:fld>
            <a:endParaRPr lang="en-US"/>
          </a:p>
        </p:txBody>
      </p:sp>
      <p:sp>
        <p:nvSpPr>
          <p:cNvPr id="18" name="Slide Number Placeholder 4">
            <a:extLst>
              <a:ext uri="{FF2B5EF4-FFF2-40B4-BE49-F238E27FC236}">
                <a16:creationId xmlns:a16="http://schemas.microsoft.com/office/drawing/2014/main" id="{82076BE4-0B72-4FD6-B9E3-35B2500381FD}"/>
              </a:ext>
            </a:extLst>
          </p:cNvPr>
          <p:cNvSpPr txBox="1">
            <a:spLocks/>
          </p:cNvSpPr>
          <p:nvPr userDrawn="1"/>
        </p:nvSpPr>
        <p:spPr>
          <a:xfrm>
            <a:off x="8610600" y="6356350"/>
            <a:ext cx="2743200" cy="365125"/>
          </a:xfrm>
          <a:prstGeom prst="rect">
            <a:avLst/>
          </a:prstGeom>
          <a:noFill/>
          <a:ln>
            <a:noFill/>
          </a:ln>
        </p:spPr>
        <p:txBody>
          <a:bodyPr spcFirstLastPara="1" wrap="square" lIns="91425" tIns="91425" rIns="91425" bIns="91425" anchor="ctr" anchorCtr="0">
            <a:noAutofit/>
          </a:bodyPr>
          <a:lstStyle>
            <a:defPPr>
              <a:defRPr lang="en-US"/>
            </a:defPPr>
            <a:lvl1pPr marL="0" lvl="0" algn="r" defTabSz="914400" rtl="0" eaLnBrk="1" latinLnBrk="0" hangingPunct="1">
              <a:buNone/>
              <a:defRPr sz="1600" b="1" kern="1200">
                <a:solidFill>
                  <a:srgbClr val="FFFFFF"/>
                </a:solidFill>
                <a:latin typeface="Roboto Condensed"/>
                <a:ea typeface="Roboto Condensed"/>
                <a:cs typeface="Roboto Condensed"/>
                <a:sym typeface="Roboto Condensed"/>
              </a:defRPr>
            </a:lvl1pPr>
            <a:lvl2pPr marL="457200" lvl="1" algn="r" defTabSz="914400" rtl="0" eaLnBrk="1" latinLnBrk="0" hangingPunct="1">
              <a:buNone/>
              <a:defRPr sz="1600" b="1" kern="1200">
                <a:solidFill>
                  <a:srgbClr val="FFFFFF"/>
                </a:solidFill>
                <a:latin typeface="Roboto Condensed"/>
                <a:ea typeface="Roboto Condensed"/>
                <a:cs typeface="Roboto Condensed"/>
                <a:sym typeface="Roboto Condensed"/>
              </a:defRPr>
            </a:lvl2pPr>
            <a:lvl3pPr marL="914400" lvl="2" algn="r" defTabSz="914400" rtl="0" eaLnBrk="1" latinLnBrk="0" hangingPunct="1">
              <a:buNone/>
              <a:defRPr sz="1600" b="1" kern="1200">
                <a:solidFill>
                  <a:srgbClr val="FFFFFF"/>
                </a:solidFill>
                <a:latin typeface="Roboto Condensed"/>
                <a:ea typeface="Roboto Condensed"/>
                <a:cs typeface="Roboto Condensed"/>
                <a:sym typeface="Roboto Condensed"/>
              </a:defRPr>
            </a:lvl3pPr>
            <a:lvl4pPr marL="1371600" lvl="3" algn="r" defTabSz="914400" rtl="0" eaLnBrk="1" latinLnBrk="0" hangingPunct="1">
              <a:buNone/>
              <a:defRPr sz="1600" b="1" kern="1200">
                <a:solidFill>
                  <a:srgbClr val="FFFFFF"/>
                </a:solidFill>
                <a:latin typeface="Roboto Condensed"/>
                <a:ea typeface="Roboto Condensed"/>
                <a:cs typeface="Roboto Condensed"/>
                <a:sym typeface="Roboto Condensed"/>
              </a:defRPr>
            </a:lvl4pPr>
            <a:lvl5pPr marL="1828800" lvl="4" algn="r" defTabSz="914400" rtl="0" eaLnBrk="1" latinLnBrk="0" hangingPunct="1">
              <a:buNone/>
              <a:defRPr sz="1600" b="1" kern="1200">
                <a:solidFill>
                  <a:srgbClr val="FFFFFF"/>
                </a:solidFill>
                <a:latin typeface="Roboto Condensed"/>
                <a:ea typeface="Roboto Condensed"/>
                <a:cs typeface="Roboto Condensed"/>
                <a:sym typeface="Roboto Condensed"/>
              </a:defRPr>
            </a:lvl5pPr>
            <a:lvl6pPr marL="2286000" lvl="5" algn="r" defTabSz="914400" rtl="0" eaLnBrk="1" latinLnBrk="0" hangingPunct="1">
              <a:buNone/>
              <a:defRPr sz="1600" b="1" kern="1200">
                <a:solidFill>
                  <a:srgbClr val="FFFFFF"/>
                </a:solidFill>
                <a:latin typeface="Roboto Condensed"/>
                <a:ea typeface="Roboto Condensed"/>
                <a:cs typeface="Roboto Condensed"/>
                <a:sym typeface="Roboto Condensed"/>
              </a:defRPr>
            </a:lvl6pPr>
            <a:lvl7pPr marL="2743200" lvl="6" algn="r" defTabSz="914400" rtl="0" eaLnBrk="1" latinLnBrk="0" hangingPunct="1">
              <a:buNone/>
              <a:defRPr sz="1600" b="1" kern="1200">
                <a:solidFill>
                  <a:srgbClr val="FFFFFF"/>
                </a:solidFill>
                <a:latin typeface="Roboto Condensed"/>
                <a:ea typeface="Roboto Condensed"/>
                <a:cs typeface="Roboto Condensed"/>
                <a:sym typeface="Roboto Condensed"/>
              </a:defRPr>
            </a:lvl7pPr>
            <a:lvl8pPr marL="3200400" lvl="7" algn="r" defTabSz="914400" rtl="0" eaLnBrk="1" latinLnBrk="0" hangingPunct="1">
              <a:buNone/>
              <a:defRPr sz="1600" b="1" kern="1200">
                <a:solidFill>
                  <a:srgbClr val="FFFFFF"/>
                </a:solidFill>
                <a:latin typeface="Roboto Condensed"/>
                <a:ea typeface="Roboto Condensed"/>
                <a:cs typeface="Roboto Condensed"/>
                <a:sym typeface="Roboto Condensed"/>
              </a:defRPr>
            </a:lvl8pPr>
            <a:lvl9pPr marL="3657600" lvl="8" algn="r" defTabSz="914400" rtl="0" eaLnBrk="1" latinLnBrk="0" hangingPunct="1">
              <a:buNone/>
              <a:defRPr sz="1600" b="1" kern="1200">
                <a:solidFill>
                  <a:srgbClr val="FFFFFF"/>
                </a:solidFill>
                <a:latin typeface="Roboto Condensed"/>
                <a:ea typeface="Roboto Condensed"/>
                <a:cs typeface="Roboto Condensed"/>
                <a:sym typeface="Roboto Condensed"/>
              </a:defRPr>
            </a:lvl9pPr>
          </a:lstStyle>
          <a:p>
            <a:fld id="{0D730C18-8F8F-4206-9277-80BD47AFEEF9}" type="slidenum">
              <a:rPr lang="en-US" smtClean="0"/>
              <a:pPr/>
              <a:t>‹#›</a:t>
            </a:fld>
            <a:endParaRPr lang="en-US"/>
          </a:p>
        </p:txBody>
      </p:sp>
      <p:sp>
        <p:nvSpPr>
          <p:cNvPr id="19" name="Rectangle 18">
            <a:extLst>
              <a:ext uri="{FF2B5EF4-FFF2-40B4-BE49-F238E27FC236}">
                <a16:creationId xmlns:a16="http://schemas.microsoft.com/office/drawing/2014/main" id="{FC6B1A14-7F33-4307-B6BD-E31CB479C2B3}"/>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7AD9C1EF-8448-46E7-8E3F-18612E2627F8}"/>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2204931904"/>
      </p:ext>
    </p:extLst>
  </p:cSld>
  <p:clrMapOvr>
    <a:masterClrMapping/>
  </p:clrMapOvr>
  <p:transition>
    <p:fade thruBlk="1"/>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928322-7EB8-4BBD-B0CA-2D626CED1D47}"/>
              </a:ext>
            </a:extLst>
          </p:cNvPr>
          <p:cNvSpPr>
            <a:spLocks noGrp="1"/>
          </p:cNvSpPr>
          <p:nvPr>
            <p:ph type="dt" sz="half" idx="10"/>
          </p:nvPr>
        </p:nvSpPr>
        <p:spPr>
          <a:xfrm>
            <a:off x="838200" y="6356351"/>
            <a:ext cx="2743200" cy="366183"/>
          </a:xfrm>
          <a:prstGeom prst="rect">
            <a:avLst/>
          </a:prstGeom>
        </p:spPr>
        <p:txBody>
          <a:bodyPr/>
          <a:lstStyle/>
          <a:p>
            <a:fld id="{F8B7B610-2F73-4C24-8CF2-B7B1F9DE904E}" type="datetimeFigureOut">
              <a:rPr lang="en-US" smtClean="0"/>
              <a:t>2/21/2019</a:t>
            </a:fld>
            <a:endParaRPr lang="en-US"/>
          </a:p>
        </p:txBody>
      </p:sp>
      <p:sp>
        <p:nvSpPr>
          <p:cNvPr id="3" name="Footer Placeholder 2">
            <a:extLst>
              <a:ext uri="{FF2B5EF4-FFF2-40B4-BE49-F238E27FC236}">
                <a16:creationId xmlns:a16="http://schemas.microsoft.com/office/drawing/2014/main" id="{361EABBB-A349-4DFC-947A-87716D30A269}"/>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436E77A-1EFF-4ADF-9D3A-7713C976341B}"/>
              </a:ext>
            </a:extLst>
          </p:cNvPr>
          <p:cNvSpPr>
            <a:spLocks noGrp="1"/>
          </p:cNvSpPr>
          <p:nvPr>
            <p:ph type="sldNum" sz="quarter" idx="12"/>
          </p:nvPr>
        </p:nvSpPr>
        <p:spPr/>
        <p:txBody>
          <a:bodyPr/>
          <a:lstStyle/>
          <a:p>
            <a:fld id="{E57BDBDE-5D11-4649-B20A-41B7454E487B}" type="slidenum">
              <a:rPr lang="en-US" smtClean="0"/>
              <a:t>‹#›</a:t>
            </a:fld>
            <a:endParaRPr lang="en-US"/>
          </a:p>
        </p:txBody>
      </p:sp>
      <p:sp>
        <p:nvSpPr>
          <p:cNvPr id="6" name="Google Shape;48;p4">
            <a:extLst>
              <a:ext uri="{FF2B5EF4-FFF2-40B4-BE49-F238E27FC236}">
                <a16:creationId xmlns:a16="http://schemas.microsoft.com/office/drawing/2014/main" id="{4371775D-492B-4D9A-AC47-D8426F58B54E}"/>
              </a:ext>
            </a:extLst>
          </p:cNvPr>
          <p:cNvSpPr/>
          <p:nvPr/>
        </p:nvSpPr>
        <p:spPr>
          <a:xfrm rot="5400000" flipH="1">
            <a:off x="678609" y="-678614"/>
            <a:ext cx="4658265" cy="6015491"/>
          </a:xfrm>
          <a:prstGeom prst="rect">
            <a:avLst/>
          </a:prstGeom>
          <a:solidFill>
            <a:srgbClr val="3F5378"/>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9" name="Google Shape;144;p9">
            <a:extLst>
              <a:ext uri="{FF2B5EF4-FFF2-40B4-BE49-F238E27FC236}">
                <a16:creationId xmlns:a16="http://schemas.microsoft.com/office/drawing/2014/main" id="{1E6D9CE8-5B51-4DA6-BDFB-D8B56A5F031A}"/>
              </a:ext>
            </a:extLst>
          </p:cNvPr>
          <p:cNvGrpSpPr/>
          <p:nvPr userDrawn="1"/>
        </p:nvGrpSpPr>
        <p:grpSpPr>
          <a:xfrm rot="10800000">
            <a:off x="-1" y="1"/>
            <a:ext cx="8350817" cy="1403231"/>
            <a:chOff x="5589288" y="4472723"/>
            <a:chExt cx="6263113" cy="670796"/>
          </a:xfrm>
        </p:grpSpPr>
        <p:sp>
          <p:nvSpPr>
            <p:cNvPr id="10" name="Google Shape;145;p9">
              <a:extLst>
                <a:ext uri="{FF2B5EF4-FFF2-40B4-BE49-F238E27FC236}">
                  <a16:creationId xmlns:a16="http://schemas.microsoft.com/office/drawing/2014/main" id="{06A9D94B-D1F3-4451-A44D-293325B30D9B}"/>
                </a:ext>
              </a:extLst>
            </p:cNvPr>
            <p:cNvSpPr/>
            <p:nvPr/>
          </p:nvSpPr>
          <p:spPr>
            <a:xfrm rot="10800000">
              <a:off x="5589288"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1" name="Google Shape;146;p9">
              <a:extLst>
                <a:ext uri="{FF2B5EF4-FFF2-40B4-BE49-F238E27FC236}">
                  <a16:creationId xmlns:a16="http://schemas.microsoft.com/office/drawing/2014/main" id="{07CD000A-6E07-4BC3-BA03-3A8AE565C782}"/>
                </a:ext>
              </a:extLst>
            </p:cNvPr>
            <p:cNvGrpSpPr/>
            <p:nvPr/>
          </p:nvGrpSpPr>
          <p:grpSpPr>
            <a:xfrm flipH="1">
              <a:off x="5748896" y="4472723"/>
              <a:ext cx="6103505" cy="670796"/>
              <a:chOff x="-9028070" y="330075"/>
              <a:chExt cx="15459739" cy="1699509"/>
            </a:xfrm>
          </p:grpSpPr>
          <p:sp>
            <p:nvSpPr>
              <p:cNvPr id="15" name="Google Shape;147;p9">
                <a:extLst>
                  <a:ext uri="{FF2B5EF4-FFF2-40B4-BE49-F238E27FC236}">
                    <a16:creationId xmlns:a16="http://schemas.microsoft.com/office/drawing/2014/main" id="{294835E8-7129-44B7-8292-B28AABFC0D84}"/>
                  </a:ext>
                </a:extLst>
              </p:cNvPr>
              <p:cNvSpPr/>
              <p:nvPr/>
            </p:nvSpPr>
            <p:spPr>
              <a:xfrm>
                <a:off x="-9028070" y="330083"/>
                <a:ext cx="13773169" cy="1699501"/>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dirty="0"/>
              </a:p>
            </p:txBody>
          </p:sp>
          <p:sp>
            <p:nvSpPr>
              <p:cNvPr id="16" name="Google Shape;148;p9">
                <a:extLst>
                  <a:ext uri="{FF2B5EF4-FFF2-40B4-BE49-F238E27FC236}">
                    <a16:creationId xmlns:a16="http://schemas.microsoft.com/office/drawing/2014/main" id="{FBF52E0C-0AE4-4458-9DFD-360A49545FF8}"/>
                  </a:ext>
                </a:extLst>
              </p:cNvPr>
              <p:cNvSpPr/>
              <p:nvPr/>
            </p:nvSpPr>
            <p:spPr>
              <a:xfrm>
                <a:off x="4732169"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2" name="Google Shape;149;p9">
              <a:extLst>
                <a:ext uri="{FF2B5EF4-FFF2-40B4-BE49-F238E27FC236}">
                  <a16:creationId xmlns:a16="http://schemas.microsoft.com/office/drawing/2014/main" id="{5930BB12-4F33-410A-87CF-5F767AA3840A}"/>
                </a:ext>
              </a:extLst>
            </p:cNvPr>
            <p:cNvGrpSpPr/>
            <p:nvPr/>
          </p:nvGrpSpPr>
          <p:grpSpPr>
            <a:xfrm flipH="1">
              <a:off x="5592255" y="4646738"/>
              <a:ext cx="6260146" cy="304564"/>
              <a:chOff x="-28563367" y="330075"/>
              <a:chExt cx="34933851" cy="1699575"/>
            </a:xfrm>
          </p:grpSpPr>
          <p:sp>
            <p:nvSpPr>
              <p:cNvPr id="13" name="Google Shape;150;p9">
                <a:extLst>
                  <a:ext uri="{FF2B5EF4-FFF2-40B4-BE49-F238E27FC236}">
                    <a16:creationId xmlns:a16="http://schemas.microsoft.com/office/drawing/2014/main" id="{235C568D-DE88-4100-9731-2ECA2FC710D9}"/>
                  </a:ext>
                </a:extLst>
              </p:cNvPr>
              <p:cNvSpPr/>
              <p:nvPr/>
            </p:nvSpPr>
            <p:spPr>
              <a:xfrm>
                <a:off x="-28563367" y="330148"/>
                <a:ext cx="33228879" cy="1699502"/>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4" name="Google Shape;151;p9">
                <a:extLst>
                  <a:ext uri="{FF2B5EF4-FFF2-40B4-BE49-F238E27FC236}">
                    <a16:creationId xmlns:a16="http://schemas.microsoft.com/office/drawing/2014/main" id="{0AE9A7EB-4475-4D0F-B033-2A13D3D7D21C}"/>
                  </a:ext>
                </a:extLst>
              </p:cNvPr>
              <p:cNvSpPr/>
              <p:nvPr/>
            </p:nvSpPr>
            <p:spPr>
              <a:xfrm>
                <a:off x="4670984"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Tree>
    <p:extLst>
      <p:ext uri="{BB962C8B-B14F-4D97-AF65-F5344CB8AC3E}">
        <p14:creationId xmlns:p14="http://schemas.microsoft.com/office/powerpoint/2010/main" val="3586176267"/>
      </p:ext>
    </p:extLst>
  </p:cSld>
  <p:clrMapOvr>
    <a:masterClrMapping/>
  </p:clrMapOvr>
  <p:transition>
    <p:fade thruBlk="1"/>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928322-7EB8-4BBD-B0CA-2D626CED1D47}"/>
              </a:ext>
            </a:extLst>
          </p:cNvPr>
          <p:cNvSpPr>
            <a:spLocks noGrp="1"/>
          </p:cNvSpPr>
          <p:nvPr>
            <p:ph type="dt" sz="half" idx="10"/>
          </p:nvPr>
        </p:nvSpPr>
        <p:spPr>
          <a:xfrm>
            <a:off x="838200" y="6356351"/>
            <a:ext cx="2743200" cy="366183"/>
          </a:xfrm>
          <a:prstGeom prst="rect">
            <a:avLst/>
          </a:prstGeom>
        </p:spPr>
        <p:txBody>
          <a:bodyPr/>
          <a:lstStyle/>
          <a:p>
            <a:fld id="{F8B7B610-2F73-4C24-8CF2-B7B1F9DE904E}" type="datetimeFigureOut">
              <a:rPr lang="en-US" smtClean="0"/>
              <a:t>2/21/2019</a:t>
            </a:fld>
            <a:endParaRPr lang="en-US"/>
          </a:p>
        </p:txBody>
      </p:sp>
      <p:sp>
        <p:nvSpPr>
          <p:cNvPr id="3" name="Footer Placeholder 2">
            <a:extLst>
              <a:ext uri="{FF2B5EF4-FFF2-40B4-BE49-F238E27FC236}">
                <a16:creationId xmlns:a16="http://schemas.microsoft.com/office/drawing/2014/main" id="{361EABBB-A349-4DFC-947A-87716D30A269}"/>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436E77A-1EFF-4ADF-9D3A-7713C976341B}"/>
              </a:ext>
            </a:extLst>
          </p:cNvPr>
          <p:cNvSpPr>
            <a:spLocks noGrp="1"/>
          </p:cNvSpPr>
          <p:nvPr>
            <p:ph type="sldNum" sz="quarter" idx="12"/>
          </p:nvPr>
        </p:nvSpPr>
        <p:spPr/>
        <p:txBody>
          <a:bodyPr/>
          <a:lstStyle/>
          <a:p>
            <a:fld id="{E57BDBDE-5D11-4649-B20A-41B7454E487B}" type="slidenum">
              <a:rPr lang="en-US" smtClean="0"/>
              <a:t>‹#›</a:t>
            </a:fld>
            <a:endParaRPr lang="en-US"/>
          </a:p>
        </p:txBody>
      </p:sp>
      <p:sp>
        <p:nvSpPr>
          <p:cNvPr id="6" name="Google Shape;48;p4">
            <a:extLst>
              <a:ext uri="{FF2B5EF4-FFF2-40B4-BE49-F238E27FC236}">
                <a16:creationId xmlns:a16="http://schemas.microsoft.com/office/drawing/2014/main" id="{4371775D-492B-4D9A-AC47-D8426F58B54E}"/>
              </a:ext>
            </a:extLst>
          </p:cNvPr>
          <p:cNvSpPr/>
          <p:nvPr/>
        </p:nvSpPr>
        <p:spPr>
          <a:xfrm rot="5400000" flipH="1">
            <a:off x="-421259" y="421253"/>
            <a:ext cx="6858000" cy="6015491"/>
          </a:xfrm>
          <a:prstGeom prst="rect">
            <a:avLst/>
          </a:prstGeom>
          <a:solidFill>
            <a:srgbClr val="3F5378"/>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9" name="Google Shape;144;p9">
            <a:extLst>
              <a:ext uri="{FF2B5EF4-FFF2-40B4-BE49-F238E27FC236}">
                <a16:creationId xmlns:a16="http://schemas.microsoft.com/office/drawing/2014/main" id="{1E6D9CE8-5B51-4DA6-BDFB-D8B56A5F031A}"/>
              </a:ext>
            </a:extLst>
          </p:cNvPr>
          <p:cNvGrpSpPr/>
          <p:nvPr userDrawn="1"/>
        </p:nvGrpSpPr>
        <p:grpSpPr>
          <a:xfrm rot="10800000">
            <a:off x="-1" y="1"/>
            <a:ext cx="8350817" cy="1403231"/>
            <a:chOff x="5589288" y="4472723"/>
            <a:chExt cx="6263113" cy="670796"/>
          </a:xfrm>
        </p:grpSpPr>
        <p:sp>
          <p:nvSpPr>
            <p:cNvPr id="10" name="Google Shape;145;p9">
              <a:extLst>
                <a:ext uri="{FF2B5EF4-FFF2-40B4-BE49-F238E27FC236}">
                  <a16:creationId xmlns:a16="http://schemas.microsoft.com/office/drawing/2014/main" id="{06A9D94B-D1F3-4451-A44D-293325B30D9B}"/>
                </a:ext>
              </a:extLst>
            </p:cNvPr>
            <p:cNvSpPr/>
            <p:nvPr/>
          </p:nvSpPr>
          <p:spPr>
            <a:xfrm rot="10800000">
              <a:off x="5589288"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1" name="Google Shape;146;p9">
              <a:extLst>
                <a:ext uri="{FF2B5EF4-FFF2-40B4-BE49-F238E27FC236}">
                  <a16:creationId xmlns:a16="http://schemas.microsoft.com/office/drawing/2014/main" id="{07CD000A-6E07-4BC3-BA03-3A8AE565C782}"/>
                </a:ext>
              </a:extLst>
            </p:cNvPr>
            <p:cNvGrpSpPr/>
            <p:nvPr/>
          </p:nvGrpSpPr>
          <p:grpSpPr>
            <a:xfrm flipH="1">
              <a:off x="5748896" y="4472723"/>
              <a:ext cx="6103505" cy="670796"/>
              <a:chOff x="-9028070" y="330075"/>
              <a:chExt cx="15459739" cy="1699509"/>
            </a:xfrm>
          </p:grpSpPr>
          <p:sp>
            <p:nvSpPr>
              <p:cNvPr id="15" name="Google Shape;147;p9">
                <a:extLst>
                  <a:ext uri="{FF2B5EF4-FFF2-40B4-BE49-F238E27FC236}">
                    <a16:creationId xmlns:a16="http://schemas.microsoft.com/office/drawing/2014/main" id="{294835E8-7129-44B7-8292-B28AABFC0D84}"/>
                  </a:ext>
                </a:extLst>
              </p:cNvPr>
              <p:cNvSpPr/>
              <p:nvPr/>
            </p:nvSpPr>
            <p:spPr>
              <a:xfrm>
                <a:off x="-9028070" y="330083"/>
                <a:ext cx="13773169" cy="1699501"/>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dirty="0"/>
              </a:p>
            </p:txBody>
          </p:sp>
          <p:sp>
            <p:nvSpPr>
              <p:cNvPr id="16" name="Google Shape;148;p9">
                <a:extLst>
                  <a:ext uri="{FF2B5EF4-FFF2-40B4-BE49-F238E27FC236}">
                    <a16:creationId xmlns:a16="http://schemas.microsoft.com/office/drawing/2014/main" id="{FBF52E0C-0AE4-4458-9DFD-360A49545FF8}"/>
                  </a:ext>
                </a:extLst>
              </p:cNvPr>
              <p:cNvSpPr/>
              <p:nvPr/>
            </p:nvSpPr>
            <p:spPr>
              <a:xfrm>
                <a:off x="4732169"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2" name="Google Shape;149;p9">
              <a:extLst>
                <a:ext uri="{FF2B5EF4-FFF2-40B4-BE49-F238E27FC236}">
                  <a16:creationId xmlns:a16="http://schemas.microsoft.com/office/drawing/2014/main" id="{5930BB12-4F33-410A-87CF-5F767AA3840A}"/>
                </a:ext>
              </a:extLst>
            </p:cNvPr>
            <p:cNvGrpSpPr/>
            <p:nvPr/>
          </p:nvGrpSpPr>
          <p:grpSpPr>
            <a:xfrm flipH="1">
              <a:off x="5592255" y="4646738"/>
              <a:ext cx="6260146" cy="304564"/>
              <a:chOff x="-28563367" y="330075"/>
              <a:chExt cx="34933851" cy="1699575"/>
            </a:xfrm>
          </p:grpSpPr>
          <p:sp>
            <p:nvSpPr>
              <p:cNvPr id="13" name="Google Shape;150;p9">
                <a:extLst>
                  <a:ext uri="{FF2B5EF4-FFF2-40B4-BE49-F238E27FC236}">
                    <a16:creationId xmlns:a16="http://schemas.microsoft.com/office/drawing/2014/main" id="{235C568D-DE88-4100-9731-2ECA2FC710D9}"/>
                  </a:ext>
                </a:extLst>
              </p:cNvPr>
              <p:cNvSpPr/>
              <p:nvPr/>
            </p:nvSpPr>
            <p:spPr>
              <a:xfrm>
                <a:off x="-28563367" y="330148"/>
                <a:ext cx="33228879" cy="1699502"/>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4" name="Google Shape;151;p9">
                <a:extLst>
                  <a:ext uri="{FF2B5EF4-FFF2-40B4-BE49-F238E27FC236}">
                    <a16:creationId xmlns:a16="http://schemas.microsoft.com/office/drawing/2014/main" id="{0AE9A7EB-4475-4D0F-B033-2A13D3D7D21C}"/>
                  </a:ext>
                </a:extLst>
              </p:cNvPr>
              <p:cNvSpPr/>
              <p:nvPr/>
            </p:nvSpPr>
            <p:spPr>
              <a:xfrm>
                <a:off x="4670984"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Tree>
    <p:extLst>
      <p:ext uri="{BB962C8B-B14F-4D97-AF65-F5344CB8AC3E}">
        <p14:creationId xmlns:p14="http://schemas.microsoft.com/office/powerpoint/2010/main" val="1309278080"/>
      </p:ext>
    </p:extLst>
  </p:cSld>
  <p:clrMapOvr>
    <a:masterClrMapping/>
  </p:clrMapOvr>
  <p:transition>
    <p:fade thruBlk="1"/>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928322-7EB8-4BBD-B0CA-2D626CED1D47}"/>
              </a:ext>
            </a:extLst>
          </p:cNvPr>
          <p:cNvSpPr>
            <a:spLocks noGrp="1"/>
          </p:cNvSpPr>
          <p:nvPr>
            <p:ph type="dt" sz="half" idx="10"/>
          </p:nvPr>
        </p:nvSpPr>
        <p:spPr>
          <a:xfrm>
            <a:off x="838200" y="6356351"/>
            <a:ext cx="2743200" cy="366183"/>
          </a:xfrm>
          <a:prstGeom prst="rect">
            <a:avLst/>
          </a:prstGeom>
        </p:spPr>
        <p:txBody>
          <a:bodyPr/>
          <a:lstStyle/>
          <a:p>
            <a:fld id="{F8B7B610-2F73-4C24-8CF2-B7B1F9DE904E}" type="datetimeFigureOut">
              <a:rPr lang="en-US" smtClean="0"/>
              <a:t>2/21/2019</a:t>
            </a:fld>
            <a:endParaRPr lang="en-US"/>
          </a:p>
        </p:txBody>
      </p:sp>
      <p:sp>
        <p:nvSpPr>
          <p:cNvPr id="3" name="Footer Placeholder 2">
            <a:extLst>
              <a:ext uri="{FF2B5EF4-FFF2-40B4-BE49-F238E27FC236}">
                <a16:creationId xmlns:a16="http://schemas.microsoft.com/office/drawing/2014/main" id="{361EABBB-A349-4DFC-947A-87716D30A269}"/>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436E77A-1EFF-4ADF-9D3A-7713C976341B}"/>
              </a:ext>
            </a:extLst>
          </p:cNvPr>
          <p:cNvSpPr>
            <a:spLocks noGrp="1"/>
          </p:cNvSpPr>
          <p:nvPr>
            <p:ph type="sldNum" sz="quarter" idx="12"/>
          </p:nvPr>
        </p:nvSpPr>
        <p:spPr/>
        <p:txBody>
          <a:bodyPr/>
          <a:lstStyle/>
          <a:p>
            <a:fld id="{E57BDBDE-5D11-4649-B20A-41B7454E487B}" type="slidenum">
              <a:rPr lang="en-US" smtClean="0"/>
              <a:t>‹#›</a:t>
            </a:fld>
            <a:endParaRPr lang="en-US"/>
          </a:p>
        </p:txBody>
      </p:sp>
      <p:sp>
        <p:nvSpPr>
          <p:cNvPr id="6" name="Google Shape;48;p4">
            <a:extLst>
              <a:ext uri="{FF2B5EF4-FFF2-40B4-BE49-F238E27FC236}">
                <a16:creationId xmlns:a16="http://schemas.microsoft.com/office/drawing/2014/main" id="{4371775D-492B-4D9A-AC47-D8426F58B54E}"/>
              </a:ext>
            </a:extLst>
          </p:cNvPr>
          <p:cNvSpPr/>
          <p:nvPr/>
        </p:nvSpPr>
        <p:spPr>
          <a:xfrm rot="5400000" flipH="1">
            <a:off x="-1402079" y="1417319"/>
            <a:ext cx="6857997" cy="4023360"/>
          </a:xfrm>
          <a:prstGeom prst="rect">
            <a:avLst/>
          </a:prstGeom>
          <a:solidFill>
            <a:srgbClr val="C00000"/>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8" name="Google Shape;48;p4">
            <a:extLst>
              <a:ext uri="{FF2B5EF4-FFF2-40B4-BE49-F238E27FC236}">
                <a16:creationId xmlns:a16="http://schemas.microsoft.com/office/drawing/2014/main" id="{10A12983-8951-4997-8890-B9D5BD1C5F22}"/>
              </a:ext>
            </a:extLst>
          </p:cNvPr>
          <p:cNvSpPr/>
          <p:nvPr userDrawn="1"/>
        </p:nvSpPr>
        <p:spPr>
          <a:xfrm rot="5400000" flipH="1">
            <a:off x="6751320" y="1417317"/>
            <a:ext cx="6858000" cy="4023360"/>
          </a:xfrm>
          <a:prstGeom prst="rect">
            <a:avLst/>
          </a:prstGeom>
          <a:solidFill>
            <a:srgbClr val="C00000"/>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7" name="Date Placeholder 2">
            <a:extLst>
              <a:ext uri="{FF2B5EF4-FFF2-40B4-BE49-F238E27FC236}">
                <a16:creationId xmlns:a16="http://schemas.microsoft.com/office/drawing/2014/main" id="{A1651BD6-6D3D-4ECE-A052-038966D66C16}"/>
              </a:ext>
            </a:extLst>
          </p:cNvPr>
          <p:cNvSpPr txBox="1">
            <a:spLocks/>
          </p:cNvSpPr>
          <p:nvPr userDrawn="1"/>
        </p:nvSpPr>
        <p:spPr>
          <a:xfrm>
            <a:off x="8382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FC355B-349D-4E05-9A67-DE014BD2F8F4}" type="datetimeFigureOut">
              <a:rPr lang="en-US" smtClean="0"/>
              <a:pPr/>
              <a:t>2/21/2019</a:t>
            </a:fld>
            <a:endParaRPr lang="en-US"/>
          </a:p>
        </p:txBody>
      </p:sp>
      <p:sp>
        <p:nvSpPr>
          <p:cNvPr id="8" name="Slide Number Placeholder 4">
            <a:extLst>
              <a:ext uri="{FF2B5EF4-FFF2-40B4-BE49-F238E27FC236}">
                <a16:creationId xmlns:a16="http://schemas.microsoft.com/office/drawing/2014/main" id="{09777815-2BAE-4466-A210-F60D1AEECCCA}"/>
              </a:ext>
            </a:extLst>
          </p:cNvPr>
          <p:cNvSpPr txBox="1">
            <a:spLocks/>
          </p:cNvSpPr>
          <p:nvPr userDrawn="1"/>
        </p:nvSpPr>
        <p:spPr>
          <a:xfrm>
            <a:off x="8610600" y="6356350"/>
            <a:ext cx="2743200" cy="365125"/>
          </a:xfrm>
          <a:prstGeom prst="rect">
            <a:avLst/>
          </a:prstGeom>
          <a:noFill/>
          <a:ln>
            <a:noFill/>
          </a:ln>
        </p:spPr>
        <p:txBody>
          <a:bodyPr spcFirstLastPara="1" wrap="square" lIns="91425" tIns="91425" rIns="91425" bIns="91425" anchor="ctr" anchorCtr="0">
            <a:noAutofit/>
          </a:bodyPr>
          <a:lstStyle>
            <a:defPPr>
              <a:defRPr lang="en-US"/>
            </a:defPPr>
            <a:lvl1pPr marL="0" lvl="0" algn="r" defTabSz="914400" rtl="0" eaLnBrk="1" latinLnBrk="0" hangingPunct="1">
              <a:buNone/>
              <a:defRPr sz="1600" b="1" kern="1200">
                <a:solidFill>
                  <a:srgbClr val="FFFFFF"/>
                </a:solidFill>
                <a:latin typeface="Roboto Condensed"/>
                <a:ea typeface="Roboto Condensed"/>
                <a:cs typeface="Roboto Condensed"/>
                <a:sym typeface="Roboto Condensed"/>
              </a:defRPr>
            </a:lvl1pPr>
            <a:lvl2pPr marL="457200" lvl="1" algn="r" defTabSz="914400" rtl="0" eaLnBrk="1" latinLnBrk="0" hangingPunct="1">
              <a:buNone/>
              <a:defRPr sz="1600" b="1" kern="1200">
                <a:solidFill>
                  <a:srgbClr val="FFFFFF"/>
                </a:solidFill>
                <a:latin typeface="Roboto Condensed"/>
                <a:ea typeface="Roboto Condensed"/>
                <a:cs typeface="Roboto Condensed"/>
                <a:sym typeface="Roboto Condensed"/>
              </a:defRPr>
            </a:lvl2pPr>
            <a:lvl3pPr marL="914400" lvl="2" algn="r" defTabSz="914400" rtl="0" eaLnBrk="1" latinLnBrk="0" hangingPunct="1">
              <a:buNone/>
              <a:defRPr sz="1600" b="1" kern="1200">
                <a:solidFill>
                  <a:srgbClr val="FFFFFF"/>
                </a:solidFill>
                <a:latin typeface="Roboto Condensed"/>
                <a:ea typeface="Roboto Condensed"/>
                <a:cs typeface="Roboto Condensed"/>
                <a:sym typeface="Roboto Condensed"/>
              </a:defRPr>
            </a:lvl3pPr>
            <a:lvl4pPr marL="1371600" lvl="3" algn="r" defTabSz="914400" rtl="0" eaLnBrk="1" latinLnBrk="0" hangingPunct="1">
              <a:buNone/>
              <a:defRPr sz="1600" b="1" kern="1200">
                <a:solidFill>
                  <a:srgbClr val="FFFFFF"/>
                </a:solidFill>
                <a:latin typeface="Roboto Condensed"/>
                <a:ea typeface="Roboto Condensed"/>
                <a:cs typeface="Roboto Condensed"/>
                <a:sym typeface="Roboto Condensed"/>
              </a:defRPr>
            </a:lvl4pPr>
            <a:lvl5pPr marL="1828800" lvl="4" algn="r" defTabSz="914400" rtl="0" eaLnBrk="1" latinLnBrk="0" hangingPunct="1">
              <a:buNone/>
              <a:defRPr sz="1600" b="1" kern="1200">
                <a:solidFill>
                  <a:srgbClr val="FFFFFF"/>
                </a:solidFill>
                <a:latin typeface="Roboto Condensed"/>
                <a:ea typeface="Roboto Condensed"/>
                <a:cs typeface="Roboto Condensed"/>
                <a:sym typeface="Roboto Condensed"/>
              </a:defRPr>
            </a:lvl5pPr>
            <a:lvl6pPr marL="2286000" lvl="5" algn="r" defTabSz="914400" rtl="0" eaLnBrk="1" latinLnBrk="0" hangingPunct="1">
              <a:buNone/>
              <a:defRPr sz="1600" b="1" kern="1200">
                <a:solidFill>
                  <a:srgbClr val="FFFFFF"/>
                </a:solidFill>
                <a:latin typeface="Roboto Condensed"/>
                <a:ea typeface="Roboto Condensed"/>
                <a:cs typeface="Roboto Condensed"/>
                <a:sym typeface="Roboto Condensed"/>
              </a:defRPr>
            </a:lvl6pPr>
            <a:lvl7pPr marL="2743200" lvl="6" algn="r" defTabSz="914400" rtl="0" eaLnBrk="1" latinLnBrk="0" hangingPunct="1">
              <a:buNone/>
              <a:defRPr sz="1600" b="1" kern="1200">
                <a:solidFill>
                  <a:srgbClr val="FFFFFF"/>
                </a:solidFill>
                <a:latin typeface="Roboto Condensed"/>
                <a:ea typeface="Roboto Condensed"/>
                <a:cs typeface="Roboto Condensed"/>
                <a:sym typeface="Roboto Condensed"/>
              </a:defRPr>
            </a:lvl7pPr>
            <a:lvl8pPr marL="3200400" lvl="7" algn="r" defTabSz="914400" rtl="0" eaLnBrk="1" latinLnBrk="0" hangingPunct="1">
              <a:buNone/>
              <a:defRPr sz="1600" b="1" kern="1200">
                <a:solidFill>
                  <a:srgbClr val="FFFFFF"/>
                </a:solidFill>
                <a:latin typeface="Roboto Condensed"/>
                <a:ea typeface="Roboto Condensed"/>
                <a:cs typeface="Roboto Condensed"/>
                <a:sym typeface="Roboto Condensed"/>
              </a:defRPr>
            </a:lvl8pPr>
            <a:lvl9pPr marL="3657600" lvl="8" algn="r" defTabSz="914400" rtl="0" eaLnBrk="1" latinLnBrk="0" hangingPunct="1">
              <a:buNone/>
              <a:defRPr sz="1600" b="1" kern="1200">
                <a:solidFill>
                  <a:srgbClr val="FFFFFF"/>
                </a:solidFill>
                <a:latin typeface="Roboto Condensed"/>
                <a:ea typeface="Roboto Condensed"/>
                <a:cs typeface="Roboto Condensed"/>
                <a:sym typeface="Roboto Condensed"/>
              </a:defRPr>
            </a:lvl9pPr>
          </a:lstStyle>
          <a:p>
            <a:fld id="{0D730C18-8F8F-4206-9277-80BD47AFEEF9}" type="slidenum">
              <a:rPr lang="en-US" smtClean="0"/>
              <a:pPr/>
              <a:t>‹#›</a:t>
            </a:fld>
            <a:endParaRPr lang="en-US"/>
          </a:p>
        </p:txBody>
      </p:sp>
      <p:sp>
        <p:nvSpPr>
          <p:cNvPr id="9" name="Rectangle 8">
            <a:extLst>
              <a:ext uri="{FF2B5EF4-FFF2-40B4-BE49-F238E27FC236}">
                <a16:creationId xmlns:a16="http://schemas.microsoft.com/office/drawing/2014/main" id="{F67E42C0-E78F-4CE0-A7B6-83863E362EC1}"/>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8304824-87F1-4895-BFEB-A5FCD3C837C2}"/>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1227710707"/>
      </p:ext>
    </p:extLst>
  </p:cSld>
  <p:clrMapOvr>
    <a:masterClrMapping/>
  </p:clrMapOvr>
  <p:transition>
    <p:fade thruBlk="1"/>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928322-7EB8-4BBD-B0CA-2D626CED1D47}"/>
              </a:ext>
            </a:extLst>
          </p:cNvPr>
          <p:cNvSpPr>
            <a:spLocks noGrp="1"/>
          </p:cNvSpPr>
          <p:nvPr>
            <p:ph type="dt" sz="half" idx="10"/>
          </p:nvPr>
        </p:nvSpPr>
        <p:spPr>
          <a:xfrm>
            <a:off x="838200" y="6356351"/>
            <a:ext cx="2743200" cy="366183"/>
          </a:xfrm>
          <a:prstGeom prst="rect">
            <a:avLst/>
          </a:prstGeom>
        </p:spPr>
        <p:txBody>
          <a:bodyPr/>
          <a:lstStyle/>
          <a:p>
            <a:fld id="{F8B7B610-2F73-4C24-8CF2-B7B1F9DE904E}" type="datetimeFigureOut">
              <a:rPr lang="en-US" smtClean="0"/>
              <a:t>2/21/2019</a:t>
            </a:fld>
            <a:endParaRPr lang="en-US"/>
          </a:p>
        </p:txBody>
      </p:sp>
      <p:sp>
        <p:nvSpPr>
          <p:cNvPr id="3" name="Footer Placeholder 2">
            <a:extLst>
              <a:ext uri="{FF2B5EF4-FFF2-40B4-BE49-F238E27FC236}">
                <a16:creationId xmlns:a16="http://schemas.microsoft.com/office/drawing/2014/main" id="{361EABBB-A349-4DFC-947A-87716D30A269}"/>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436E77A-1EFF-4ADF-9D3A-7713C976341B}"/>
              </a:ext>
            </a:extLst>
          </p:cNvPr>
          <p:cNvSpPr>
            <a:spLocks noGrp="1"/>
          </p:cNvSpPr>
          <p:nvPr>
            <p:ph type="sldNum" sz="quarter" idx="12"/>
          </p:nvPr>
        </p:nvSpPr>
        <p:spPr/>
        <p:txBody>
          <a:bodyPr/>
          <a:lstStyle/>
          <a:p>
            <a:fld id="{E57BDBDE-5D11-4649-B20A-41B7454E487B}" type="slidenum">
              <a:rPr lang="en-US" smtClean="0"/>
              <a:t>‹#›</a:t>
            </a:fld>
            <a:endParaRPr lang="en-US"/>
          </a:p>
        </p:txBody>
      </p:sp>
      <p:sp>
        <p:nvSpPr>
          <p:cNvPr id="6" name="Google Shape;48;p4">
            <a:extLst>
              <a:ext uri="{FF2B5EF4-FFF2-40B4-BE49-F238E27FC236}">
                <a16:creationId xmlns:a16="http://schemas.microsoft.com/office/drawing/2014/main" id="{4371775D-492B-4D9A-AC47-D8426F58B54E}"/>
              </a:ext>
            </a:extLst>
          </p:cNvPr>
          <p:cNvSpPr/>
          <p:nvPr/>
        </p:nvSpPr>
        <p:spPr>
          <a:xfrm flipH="1">
            <a:off x="0" y="0"/>
            <a:ext cx="12192000" cy="2316480"/>
          </a:xfrm>
          <a:prstGeom prst="rect">
            <a:avLst/>
          </a:prstGeom>
          <a:solidFill>
            <a:srgbClr val="C00000"/>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8" name="Google Shape;48;p4">
            <a:extLst>
              <a:ext uri="{FF2B5EF4-FFF2-40B4-BE49-F238E27FC236}">
                <a16:creationId xmlns:a16="http://schemas.microsoft.com/office/drawing/2014/main" id="{10A12983-8951-4997-8890-B9D5BD1C5F22}"/>
              </a:ext>
            </a:extLst>
          </p:cNvPr>
          <p:cNvSpPr/>
          <p:nvPr userDrawn="1"/>
        </p:nvSpPr>
        <p:spPr>
          <a:xfrm rot="10800000" flipH="1">
            <a:off x="0" y="4543245"/>
            <a:ext cx="12192000" cy="2314755"/>
          </a:xfrm>
          <a:prstGeom prst="rect">
            <a:avLst/>
          </a:prstGeom>
          <a:solidFill>
            <a:srgbClr val="C00000"/>
          </a:solidFill>
          <a:ln>
            <a:noFill/>
          </a:ln>
        </p:spPr>
        <p:txBody>
          <a:bodyPr spcFirstLastPara="1" wrap="square" lIns="121900" tIns="121900" rIns="121900" bIns="121900"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7" name="Date Placeholder 2">
            <a:extLst>
              <a:ext uri="{FF2B5EF4-FFF2-40B4-BE49-F238E27FC236}">
                <a16:creationId xmlns:a16="http://schemas.microsoft.com/office/drawing/2014/main" id="{AE20B6FD-F65B-4048-B2B3-5036173A3C82}"/>
              </a:ext>
            </a:extLst>
          </p:cNvPr>
          <p:cNvSpPr txBox="1">
            <a:spLocks/>
          </p:cNvSpPr>
          <p:nvPr userDrawn="1"/>
        </p:nvSpPr>
        <p:spPr>
          <a:xfrm>
            <a:off x="8382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FC355B-349D-4E05-9A67-DE014BD2F8F4}" type="datetimeFigureOut">
              <a:rPr lang="en-US" smtClean="0"/>
              <a:pPr/>
              <a:t>2/21/2019</a:t>
            </a:fld>
            <a:endParaRPr lang="en-US"/>
          </a:p>
        </p:txBody>
      </p:sp>
      <p:sp>
        <p:nvSpPr>
          <p:cNvPr id="8" name="Slide Number Placeholder 4">
            <a:extLst>
              <a:ext uri="{FF2B5EF4-FFF2-40B4-BE49-F238E27FC236}">
                <a16:creationId xmlns:a16="http://schemas.microsoft.com/office/drawing/2014/main" id="{1048D8DC-C341-47AC-82FC-7A03E3B748E6}"/>
              </a:ext>
            </a:extLst>
          </p:cNvPr>
          <p:cNvSpPr txBox="1">
            <a:spLocks/>
          </p:cNvSpPr>
          <p:nvPr userDrawn="1"/>
        </p:nvSpPr>
        <p:spPr>
          <a:xfrm>
            <a:off x="8610600" y="6356350"/>
            <a:ext cx="2743200" cy="365125"/>
          </a:xfrm>
          <a:prstGeom prst="rect">
            <a:avLst/>
          </a:prstGeom>
          <a:noFill/>
          <a:ln>
            <a:noFill/>
          </a:ln>
        </p:spPr>
        <p:txBody>
          <a:bodyPr spcFirstLastPara="1" wrap="square" lIns="91425" tIns="91425" rIns="91425" bIns="91425" anchor="ctr" anchorCtr="0">
            <a:noAutofit/>
          </a:bodyPr>
          <a:lstStyle>
            <a:defPPr>
              <a:defRPr lang="en-US"/>
            </a:defPPr>
            <a:lvl1pPr marL="0" lvl="0" algn="r" defTabSz="914400" rtl="0" eaLnBrk="1" latinLnBrk="0" hangingPunct="1">
              <a:buNone/>
              <a:defRPr sz="1600" b="1" kern="1200">
                <a:solidFill>
                  <a:srgbClr val="FFFFFF"/>
                </a:solidFill>
                <a:latin typeface="Roboto Condensed"/>
                <a:ea typeface="Roboto Condensed"/>
                <a:cs typeface="Roboto Condensed"/>
                <a:sym typeface="Roboto Condensed"/>
              </a:defRPr>
            </a:lvl1pPr>
            <a:lvl2pPr marL="457200" lvl="1" algn="r" defTabSz="914400" rtl="0" eaLnBrk="1" latinLnBrk="0" hangingPunct="1">
              <a:buNone/>
              <a:defRPr sz="1600" b="1" kern="1200">
                <a:solidFill>
                  <a:srgbClr val="FFFFFF"/>
                </a:solidFill>
                <a:latin typeface="Roboto Condensed"/>
                <a:ea typeface="Roboto Condensed"/>
                <a:cs typeface="Roboto Condensed"/>
                <a:sym typeface="Roboto Condensed"/>
              </a:defRPr>
            </a:lvl2pPr>
            <a:lvl3pPr marL="914400" lvl="2" algn="r" defTabSz="914400" rtl="0" eaLnBrk="1" latinLnBrk="0" hangingPunct="1">
              <a:buNone/>
              <a:defRPr sz="1600" b="1" kern="1200">
                <a:solidFill>
                  <a:srgbClr val="FFFFFF"/>
                </a:solidFill>
                <a:latin typeface="Roboto Condensed"/>
                <a:ea typeface="Roboto Condensed"/>
                <a:cs typeface="Roboto Condensed"/>
                <a:sym typeface="Roboto Condensed"/>
              </a:defRPr>
            </a:lvl3pPr>
            <a:lvl4pPr marL="1371600" lvl="3" algn="r" defTabSz="914400" rtl="0" eaLnBrk="1" latinLnBrk="0" hangingPunct="1">
              <a:buNone/>
              <a:defRPr sz="1600" b="1" kern="1200">
                <a:solidFill>
                  <a:srgbClr val="FFFFFF"/>
                </a:solidFill>
                <a:latin typeface="Roboto Condensed"/>
                <a:ea typeface="Roboto Condensed"/>
                <a:cs typeface="Roboto Condensed"/>
                <a:sym typeface="Roboto Condensed"/>
              </a:defRPr>
            </a:lvl4pPr>
            <a:lvl5pPr marL="1828800" lvl="4" algn="r" defTabSz="914400" rtl="0" eaLnBrk="1" latinLnBrk="0" hangingPunct="1">
              <a:buNone/>
              <a:defRPr sz="1600" b="1" kern="1200">
                <a:solidFill>
                  <a:srgbClr val="FFFFFF"/>
                </a:solidFill>
                <a:latin typeface="Roboto Condensed"/>
                <a:ea typeface="Roboto Condensed"/>
                <a:cs typeface="Roboto Condensed"/>
                <a:sym typeface="Roboto Condensed"/>
              </a:defRPr>
            </a:lvl5pPr>
            <a:lvl6pPr marL="2286000" lvl="5" algn="r" defTabSz="914400" rtl="0" eaLnBrk="1" latinLnBrk="0" hangingPunct="1">
              <a:buNone/>
              <a:defRPr sz="1600" b="1" kern="1200">
                <a:solidFill>
                  <a:srgbClr val="FFFFFF"/>
                </a:solidFill>
                <a:latin typeface="Roboto Condensed"/>
                <a:ea typeface="Roboto Condensed"/>
                <a:cs typeface="Roboto Condensed"/>
                <a:sym typeface="Roboto Condensed"/>
              </a:defRPr>
            </a:lvl6pPr>
            <a:lvl7pPr marL="2743200" lvl="6" algn="r" defTabSz="914400" rtl="0" eaLnBrk="1" latinLnBrk="0" hangingPunct="1">
              <a:buNone/>
              <a:defRPr sz="1600" b="1" kern="1200">
                <a:solidFill>
                  <a:srgbClr val="FFFFFF"/>
                </a:solidFill>
                <a:latin typeface="Roboto Condensed"/>
                <a:ea typeface="Roboto Condensed"/>
                <a:cs typeface="Roboto Condensed"/>
                <a:sym typeface="Roboto Condensed"/>
              </a:defRPr>
            </a:lvl7pPr>
            <a:lvl8pPr marL="3200400" lvl="7" algn="r" defTabSz="914400" rtl="0" eaLnBrk="1" latinLnBrk="0" hangingPunct="1">
              <a:buNone/>
              <a:defRPr sz="1600" b="1" kern="1200">
                <a:solidFill>
                  <a:srgbClr val="FFFFFF"/>
                </a:solidFill>
                <a:latin typeface="Roboto Condensed"/>
                <a:ea typeface="Roboto Condensed"/>
                <a:cs typeface="Roboto Condensed"/>
                <a:sym typeface="Roboto Condensed"/>
              </a:defRPr>
            </a:lvl8pPr>
            <a:lvl9pPr marL="3657600" lvl="8" algn="r" defTabSz="914400" rtl="0" eaLnBrk="1" latinLnBrk="0" hangingPunct="1">
              <a:buNone/>
              <a:defRPr sz="1600" b="1" kern="1200">
                <a:solidFill>
                  <a:srgbClr val="FFFFFF"/>
                </a:solidFill>
                <a:latin typeface="Roboto Condensed"/>
                <a:ea typeface="Roboto Condensed"/>
                <a:cs typeface="Roboto Condensed"/>
                <a:sym typeface="Roboto Condensed"/>
              </a:defRPr>
            </a:lvl9pPr>
          </a:lstStyle>
          <a:p>
            <a:fld id="{0D730C18-8F8F-4206-9277-80BD47AFEEF9}" type="slidenum">
              <a:rPr lang="en-US" smtClean="0"/>
              <a:pPr/>
              <a:t>‹#›</a:t>
            </a:fld>
            <a:endParaRPr lang="en-US"/>
          </a:p>
        </p:txBody>
      </p:sp>
      <p:sp>
        <p:nvSpPr>
          <p:cNvPr id="9" name="Rectangle 8">
            <a:extLst>
              <a:ext uri="{FF2B5EF4-FFF2-40B4-BE49-F238E27FC236}">
                <a16:creationId xmlns:a16="http://schemas.microsoft.com/office/drawing/2014/main" id="{EB67C522-9991-49FC-B217-5E49C3089778}"/>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4D6697C-BA36-42B7-BC59-4430CE8EB32E}"/>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3144694356"/>
      </p:ext>
    </p:extLst>
  </p:cSld>
  <p:clrMapOvr>
    <a:masterClrMapping/>
  </p:clrMapOvr>
  <p:transition>
    <p:fade thruBlk="1"/>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BD804C-9495-471F-952B-25165918BFAA}"/>
              </a:ext>
            </a:extLst>
          </p:cNvPr>
          <p:cNvSpPr>
            <a:spLocks noGrp="1"/>
          </p:cNvSpPr>
          <p:nvPr>
            <p:ph type="dt" sz="half" idx="10"/>
          </p:nvPr>
        </p:nvSpPr>
        <p:spPr>
          <a:xfrm>
            <a:off x="838200" y="6356351"/>
            <a:ext cx="2743200" cy="366183"/>
          </a:xfrm>
          <a:prstGeom prst="rect">
            <a:avLst/>
          </a:prstGeom>
        </p:spPr>
        <p:txBody>
          <a:bodyPr/>
          <a:lstStyle/>
          <a:p>
            <a:fld id="{44DC521A-0865-448D-AE1F-C86802DB503C}" type="datetimeFigureOut">
              <a:rPr lang="en-US" smtClean="0"/>
              <a:t>2/21/2019</a:t>
            </a:fld>
            <a:endParaRPr lang="en-US"/>
          </a:p>
        </p:txBody>
      </p:sp>
      <p:sp>
        <p:nvSpPr>
          <p:cNvPr id="3" name="Footer Placeholder 2">
            <a:extLst>
              <a:ext uri="{FF2B5EF4-FFF2-40B4-BE49-F238E27FC236}">
                <a16:creationId xmlns:a16="http://schemas.microsoft.com/office/drawing/2014/main" id="{A0AB8FAD-15A0-4D35-AE58-595ABCB3B442}"/>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934B2A3-5267-4FA1-8783-BF346CBA4775}"/>
              </a:ext>
            </a:extLst>
          </p:cNvPr>
          <p:cNvSpPr>
            <a:spLocks noGrp="1"/>
          </p:cNvSpPr>
          <p:nvPr>
            <p:ph type="sldNum" sz="quarter" idx="12"/>
          </p:nvPr>
        </p:nvSpPr>
        <p:spPr/>
        <p:txBody>
          <a:bodyPr/>
          <a:lstStyle/>
          <a:p>
            <a:fld id="{A18EE510-0CCC-4061-A68E-6D22208F503D}" type="slidenum">
              <a:rPr lang="en-US" smtClean="0"/>
              <a:t>‹#›</a:t>
            </a:fld>
            <a:endParaRPr lang="en-US"/>
          </a:p>
        </p:txBody>
      </p:sp>
      <p:grpSp>
        <p:nvGrpSpPr>
          <p:cNvPr id="5" name="Google Shape;62;p5">
            <a:extLst>
              <a:ext uri="{FF2B5EF4-FFF2-40B4-BE49-F238E27FC236}">
                <a16:creationId xmlns:a16="http://schemas.microsoft.com/office/drawing/2014/main" id="{4189E95D-26E1-4835-9B6A-8A8006924B70}"/>
              </a:ext>
            </a:extLst>
          </p:cNvPr>
          <p:cNvGrpSpPr/>
          <p:nvPr userDrawn="1"/>
        </p:nvGrpSpPr>
        <p:grpSpPr>
          <a:xfrm>
            <a:off x="-5" y="55"/>
            <a:ext cx="6958647" cy="839584"/>
            <a:chOff x="-4" y="40"/>
            <a:chExt cx="7072430" cy="1327315"/>
          </a:xfrm>
        </p:grpSpPr>
        <p:sp>
          <p:nvSpPr>
            <p:cNvPr id="6" name="Google Shape;63;p5">
              <a:extLst>
                <a:ext uri="{FF2B5EF4-FFF2-40B4-BE49-F238E27FC236}">
                  <a16:creationId xmlns:a16="http://schemas.microsoft.com/office/drawing/2014/main" id="{20148A25-1EF3-4F0E-8FE5-6257E7BE4230}"/>
                </a:ext>
              </a:extLst>
            </p:cNvPr>
            <p:cNvSpPr/>
            <p:nvPr/>
          </p:nvSpPr>
          <p:spPr>
            <a:xfrm>
              <a:off x="6292649" y="126425"/>
              <a:ext cx="779700" cy="259800"/>
            </a:xfrm>
            <a:prstGeom prst="triangle">
              <a:avLst>
                <a:gd name="adj" fmla="val 32425"/>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7" name="Google Shape;64;p5">
              <a:extLst>
                <a:ext uri="{FF2B5EF4-FFF2-40B4-BE49-F238E27FC236}">
                  <a16:creationId xmlns:a16="http://schemas.microsoft.com/office/drawing/2014/main" id="{D192E212-B44C-42CD-B686-B6EF10F51D83}"/>
                </a:ext>
              </a:extLst>
            </p:cNvPr>
            <p:cNvGrpSpPr/>
            <p:nvPr/>
          </p:nvGrpSpPr>
          <p:grpSpPr>
            <a:xfrm rot="10800000" flipH="1">
              <a:off x="3" y="40"/>
              <a:ext cx="6756168" cy="1327315"/>
              <a:chOff x="-2168138" y="330075"/>
              <a:chExt cx="8650663" cy="1699506"/>
            </a:xfrm>
          </p:grpSpPr>
          <p:sp>
            <p:nvSpPr>
              <p:cNvPr id="11" name="Google Shape;65;p5">
                <a:extLst>
                  <a:ext uri="{FF2B5EF4-FFF2-40B4-BE49-F238E27FC236}">
                    <a16:creationId xmlns:a16="http://schemas.microsoft.com/office/drawing/2014/main" id="{5438C9E7-B671-40BC-A361-F5B3F116687A}"/>
                  </a:ext>
                </a:extLst>
              </p:cNvPr>
              <p:cNvSpPr/>
              <p:nvPr/>
            </p:nvSpPr>
            <p:spPr>
              <a:xfrm>
                <a:off x="-2168138" y="330081"/>
                <a:ext cx="6958200" cy="1699500"/>
              </a:xfrm>
              <a:prstGeom prst="rect">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2" name="Google Shape;66;p5">
                <a:extLst>
                  <a:ext uri="{FF2B5EF4-FFF2-40B4-BE49-F238E27FC236}">
                    <a16:creationId xmlns:a16="http://schemas.microsoft.com/office/drawing/2014/main" id="{F7E8A9B6-48B3-446B-9B3C-3FB6C59BA420}"/>
                  </a:ext>
                </a:extLst>
              </p:cNvPr>
              <p:cNvSpPr/>
              <p:nvPr/>
            </p:nvSpPr>
            <p:spPr>
              <a:xfrm>
                <a:off x="4783025" y="330075"/>
                <a:ext cx="1699500" cy="1699500"/>
              </a:xfrm>
              <a:prstGeom prst="rtTriangle">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8" name="Google Shape;67;p5">
              <a:extLst>
                <a:ext uri="{FF2B5EF4-FFF2-40B4-BE49-F238E27FC236}">
                  <a16:creationId xmlns:a16="http://schemas.microsoft.com/office/drawing/2014/main" id="{F5ED4FAB-40DA-46AE-BC28-3C3E89DD19BC}"/>
                </a:ext>
              </a:extLst>
            </p:cNvPr>
            <p:cNvGrpSpPr/>
            <p:nvPr/>
          </p:nvGrpSpPr>
          <p:grpSpPr>
            <a:xfrm rot="10800000" flipH="1">
              <a:off x="-4" y="381007"/>
              <a:ext cx="7072430" cy="771744"/>
              <a:chOff x="-9092084" y="330075"/>
              <a:chExt cx="15574609" cy="1699501"/>
            </a:xfrm>
          </p:grpSpPr>
          <p:sp>
            <p:nvSpPr>
              <p:cNvPr id="9" name="Google Shape;68;p5">
                <a:extLst>
                  <a:ext uri="{FF2B5EF4-FFF2-40B4-BE49-F238E27FC236}">
                    <a16:creationId xmlns:a16="http://schemas.microsoft.com/office/drawing/2014/main" id="{2C22F947-09A1-453A-8FEF-F3A55FD94A7E}"/>
                  </a:ext>
                </a:extLst>
              </p:cNvPr>
              <p:cNvSpPr/>
              <p:nvPr/>
            </p:nvSpPr>
            <p:spPr>
              <a:xfrm>
                <a:off x="-9092084" y="330076"/>
                <a:ext cx="13882200" cy="1699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0" name="Google Shape;69;p5">
                <a:extLst>
                  <a:ext uri="{FF2B5EF4-FFF2-40B4-BE49-F238E27FC236}">
                    <a16:creationId xmlns:a16="http://schemas.microsoft.com/office/drawing/2014/main" id="{B01C82FB-FDD1-4160-973B-78C1EDB954F0}"/>
                  </a:ext>
                </a:extLst>
              </p:cNvPr>
              <p:cNvSpPr/>
              <p:nvPr/>
            </p:nvSpPr>
            <p:spPr>
              <a:xfrm>
                <a:off x="4783025" y="330075"/>
                <a:ext cx="1699500" cy="1699500"/>
              </a:xfrm>
              <a:prstGeom prst="rtTriangle">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sp>
        <p:nvSpPr>
          <p:cNvPr id="21" name="Date Placeholder 2">
            <a:extLst>
              <a:ext uri="{FF2B5EF4-FFF2-40B4-BE49-F238E27FC236}">
                <a16:creationId xmlns:a16="http://schemas.microsoft.com/office/drawing/2014/main" id="{D1745CEB-7B0F-4712-9611-91C24F686BFB}"/>
              </a:ext>
            </a:extLst>
          </p:cNvPr>
          <p:cNvSpPr txBox="1">
            <a:spLocks/>
          </p:cNvSpPr>
          <p:nvPr userDrawn="1"/>
        </p:nvSpPr>
        <p:spPr>
          <a:xfrm>
            <a:off x="8382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FC355B-349D-4E05-9A67-DE014BD2F8F4}" type="datetimeFigureOut">
              <a:rPr lang="en-US" smtClean="0"/>
              <a:pPr/>
              <a:t>2/21/2019</a:t>
            </a:fld>
            <a:endParaRPr lang="en-US"/>
          </a:p>
        </p:txBody>
      </p:sp>
      <p:sp>
        <p:nvSpPr>
          <p:cNvPr id="22" name="Slide Number Placeholder 4">
            <a:extLst>
              <a:ext uri="{FF2B5EF4-FFF2-40B4-BE49-F238E27FC236}">
                <a16:creationId xmlns:a16="http://schemas.microsoft.com/office/drawing/2014/main" id="{AD140F0B-D73A-478A-BCE2-DC26AE37E121}"/>
              </a:ext>
            </a:extLst>
          </p:cNvPr>
          <p:cNvSpPr txBox="1">
            <a:spLocks/>
          </p:cNvSpPr>
          <p:nvPr userDrawn="1"/>
        </p:nvSpPr>
        <p:spPr>
          <a:xfrm>
            <a:off x="8610600" y="6356350"/>
            <a:ext cx="2743200" cy="365125"/>
          </a:xfrm>
          <a:prstGeom prst="rect">
            <a:avLst/>
          </a:prstGeom>
          <a:noFill/>
          <a:ln>
            <a:noFill/>
          </a:ln>
        </p:spPr>
        <p:txBody>
          <a:bodyPr spcFirstLastPara="1" wrap="square" lIns="91425" tIns="91425" rIns="91425" bIns="91425" anchor="ctr" anchorCtr="0">
            <a:noAutofit/>
          </a:bodyPr>
          <a:lstStyle>
            <a:defPPr>
              <a:defRPr lang="en-US"/>
            </a:defPPr>
            <a:lvl1pPr marL="0" lvl="0" algn="r" defTabSz="914400" rtl="0" eaLnBrk="1" latinLnBrk="0" hangingPunct="1">
              <a:buNone/>
              <a:defRPr sz="1600" b="1" kern="1200">
                <a:solidFill>
                  <a:srgbClr val="FFFFFF"/>
                </a:solidFill>
                <a:latin typeface="Roboto Condensed"/>
                <a:ea typeface="Roboto Condensed"/>
                <a:cs typeface="Roboto Condensed"/>
                <a:sym typeface="Roboto Condensed"/>
              </a:defRPr>
            </a:lvl1pPr>
            <a:lvl2pPr marL="457200" lvl="1" algn="r" defTabSz="914400" rtl="0" eaLnBrk="1" latinLnBrk="0" hangingPunct="1">
              <a:buNone/>
              <a:defRPr sz="1600" b="1" kern="1200">
                <a:solidFill>
                  <a:srgbClr val="FFFFFF"/>
                </a:solidFill>
                <a:latin typeface="Roboto Condensed"/>
                <a:ea typeface="Roboto Condensed"/>
                <a:cs typeface="Roboto Condensed"/>
                <a:sym typeface="Roboto Condensed"/>
              </a:defRPr>
            </a:lvl2pPr>
            <a:lvl3pPr marL="914400" lvl="2" algn="r" defTabSz="914400" rtl="0" eaLnBrk="1" latinLnBrk="0" hangingPunct="1">
              <a:buNone/>
              <a:defRPr sz="1600" b="1" kern="1200">
                <a:solidFill>
                  <a:srgbClr val="FFFFFF"/>
                </a:solidFill>
                <a:latin typeface="Roboto Condensed"/>
                <a:ea typeface="Roboto Condensed"/>
                <a:cs typeface="Roboto Condensed"/>
                <a:sym typeface="Roboto Condensed"/>
              </a:defRPr>
            </a:lvl3pPr>
            <a:lvl4pPr marL="1371600" lvl="3" algn="r" defTabSz="914400" rtl="0" eaLnBrk="1" latinLnBrk="0" hangingPunct="1">
              <a:buNone/>
              <a:defRPr sz="1600" b="1" kern="1200">
                <a:solidFill>
                  <a:srgbClr val="FFFFFF"/>
                </a:solidFill>
                <a:latin typeface="Roboto Condensed"/>
                <a:ea typeface="Roboto Condensed"/>
                <a:cs typeface="Roboto Condensed"/>
                <a:sym typeface="Roboto Condensed"/>
              </a:defRPr>
            </a:lvl4pPr>
            <a:lvl5pPr marL="1828800" lvl="4" algn="r" defTabSz="914400" rtl="0" eaLnBrk="1" latinLnBrk="0" hangingPunct="1">
              <a:buNone/>
              <a:defRPr sz="1600" b="1" kern="1200">
                <a:solidFill>
                  <a:srgbClr val="FFFFFF"/>
                </a:solidFill>
                <a:latin typeface="Roboto Condensed"/>
                <a:ea typeface="Roboto Condensed"/>
                <a:cs typeface="Roboto Condensed"/>
                <a:sym typeface="Roboto Condensed"/>
              </a:defRPr>
            </a:lvl5pPr>
            <a:lvl6pPr marL="2286000" lvl="5" algn="r" defTabSz="914400" rtl="0" eaLnBrk="1" latinLnBrk="0" hangingPunct="1">
              <a:buNone/>
              <a:defRPr sz="1600" b="1" kern="1200">
                <a:solidFill>
                  <a:srgbClr val="FFFFFF"/>
                </a:solidFill>
                <a:latin typeface="Roboto Condensed"/>
                <a:ea typeface="Roboto Condensed"/>
                <a:cs typeface="Roboto Condensed"/>
                <a:sym typeface="Roboto Condensed"/>
              </a:defRPr>
            </a:lvl6pPr>
            <a:lvl7pPr marL="2743200" lvl="6" algn="r" defTabSz="914400" rtl="0" eaLnBrk="1" latinLnBrk="0" hangingPunct="1">
              <a:buNone/>
              <a:defRPr sz="1600" b="1" kern="1200">
                <a:solidFill>
                  <a:srgbClr val="FFFFFF"/>
                </a:solidFill>
                <a:latin typeface="Roboto Condensed"/>
                <a:ea typeface="Roboto Condensed"/>
                <a:cs typeface="Roboto Condensed"/>
                <a:sym typeface="Roboto Condensed"/>
              </a:defRPr>
            </a:lvl7pPr>
            <a:lvl8pPr marL="3200400" lvl="7" algn="r" defTabSz="914400" rtl="0" eaLnBrk="1" latinLnBrk="0" hangingPunct="1">
              <a:buNone/>
              <a:defRPr sz="1600" b="1" kern="1200">
                <a:solidFill>
                  <a:srgbClr val="FFFFFF"/>
                </a:solidFill>
                <a:latin typeface="Roboto Condensed"/>
                <a:ea typeface="Roboto Condensed"/>
                <a:cs typeface="Roboto Condensed"/>
                <a:sym typeface="Roboto Condensed"/>
              </a:defRPr>
            </a:lvl8pPr>
            <a:lvl9pPr marL="3657600" lvl="8" algn="r" defTabSz="914400" rtl="0" eaLnBrk="1" latinLnBrk="0" hangingPunct="1">
              <a:buNone/>
              <a:defRPr sz="1600" b="1" kern="1200">
                <a:solidFill>
                  <a:srgbClr val="FFFFFF"/>
                </a:solidFill>
                <a:latin typeface="Roboto Condensed"/>
                <a:ea typeface="Roboto Condensed"/>
                <a:cs typeface="Roboto Condensed"/>
                <a:sym typeface="Roboto Condensed"/>
              </a:defRPr>
            </a:lvl9pPr>
          </a:lstStyle>
          <a:p>
            <a:fld id="{0D730C18-8F8F-4206-9277-80BD47AFEEF9}" type="slidenum">
              <a:rPr lang="en-US" smtClean="0"/>
              <a:pPr/>
              <a:t>‹#›</a:t>
            </a:fld>
            <a:endParaRPr lang="en-US"/>
          </a:p>
        </p:txBody>
      </p:sp>
      <p:sp>
        <p:nvSpPr>
          <p:cNvPr id="23" name="Rectangle 22">
            <a:extLst>
              <a:ext uri="{FF2B5EF4-FFF2-40B4-BE49-F238E27FC236}">
                <a16:creationId xmlns:a16="http://schemas.microsoft.com/office/drawing/2014/main" id="{8EA63C0C-5F62-4610-A811-938CBDC56231}"/>
              </a:ext>
            </a:extLst>
          </p:cNvPr>
          <p:cNvSpPr/>
          <p:nvPr userDrawn="1"/>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9EEE9846-8C56-472F-9866-543D82E5C97F}"/>
              </a:ext>
            </a:extLst>
          </p:cNvPr>
          <p:cNvPicPr>
            <a:picLocks noChangeAspect="1"/>
          </p:cNvPicPr>
          <p:nvPr userDrawn="1"/>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1494972937"/>
      </p:ext>
    </p:extLst>
  </p:cSld>
  <p:clrMapOvr>
    <a:masterClrMapping/>
  </p:clrMapOvr>
  <p:transition>
    <p:fade thruBlk="1"/>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BD804C-9495-471F-952B-25165918BFAA}"/>
              </a:ext>
            </a:extLst>
          </p:cNvPr>
          <p:cNvSpPr>
            <a:spLocks noGrp="1"/>
          </p:cNvSpPr>
          <p:nvPr>
            <p:ph type="dt" sz="half" idx="10"/>
          </p:nvPr>
        </p:nvSpPr>
        <p:spPr>
          <a:xfrm>
            <a:off x="838200" y="6356351"/>
            <a:ext cx="2743200" cy="366183"/>
          </a:xfrm>
          <a:prstGeom prst="rect">
            <a:avLst/>
          </a:prstGeom>
        </p:spPr>
        <p:txBody>
          <a:bodyPr/>
          <a:lstStyle/>
          <a:p>
            <a:fld id="{44DC521A-0865-448D-AE1F-C86802DB503C}" type="datetimeFigureOut">
              <a:rPr lang="en-US" smtClean="0"/>
              <a:t>2/21/2019</a:t>
            </a:fld>
            <a:endParaRPr lang="en-US"/>
          </a:p>
        </p:txBody>
      </p:sp>
      <p:sp>
        <p:nvSpPr>
          <p:cNvPr id="3" name="Footer Placeholder 2">
            <a:extLst>
              <a:ext uri="{FF2B5EF4-FFF2-40B4-BE49-F238E27FC236}">
                <a16:creationId xmlns:a16="http://schemas.microsoft.com/office/drawing/2014/main" id="{A0AB8FAD-15A0-4D35-AE58-595ABCB3B442}"/>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934B2A3-5267-4FA1-8783-BF346CBA4775}"/>
              </a:ext>
            </a:extLst>
          </p:cNvPr>
          <p:cNvSpPr>
            <a:spLocks noGrp="1"/>
          </p:cNvSpPr>
          <p:nvPr>
            <p:ph type="sldNum" sz="quarter" idx="12"/>
          </p:nvPr>
        </p:nvSpPr>
        <p:spPr/>
        <p:txBody>
          <a:bodyPr/>
          <a:lstStyle/>
          <a:p>
            <a:fld id="{A18EE510-0CCC-4061-A68E-6D22208F503D}" type="slidenum">
              <a:rPr lang="en-US" smtClean="0"/>
              <a:t>‹#›</a:t>
            </a:fld>
            <a:endParaRPr lang="en-US"/>
          </a:p>
        </p:txBody>
      </p:sp>
      <p:grpSp>
        <p:nvGrpSpPr>
          <p:cNvPr id="5" name="Google Shape;62;p5">
            <a:extLst>
              <a:ext uri="{FF2B5EF4-FFF2-40B4-BE49-F238E27FC236}">
                <a16:creationId xmlns:a16="http://schemas.microsoft.com/office/drawing/2014/main" id="{4189E95D-26E1-4835-9B6A-8A8006924B70}"/>
              </a:ext>
            </a:extLst>
          </p:cNvPr>
          <p:cNvGrpSpPr/>
          <p:nvPr userDrawn="1"/>
        </p:nvGrpSpPr>
        <p:grpSpPr>
          <a:xfrm>
            <a:off x="-5" y="55"/>
            <a:ext cx="6958647" cy="839584"/>
            <a:chOff x="-4" y="40"/>
            <a:chExt cx="7072430" cy="1327315"/>
          </a:xfrm>
        </p:grpSpPr>
        <p:sp>
          <p:nvSpPr>
            <p:cNvPr id="6" name="Google Shape;63;p5">
              <a:extLst>
                <a:ext uri="{FF2B5EF4-FFF2-40B4-BE49-F238E27FC236}">
                  <a16:creationId xmlns:a16="http://schemas.microsoft.com/office/drawing/2014/main" id="{20148A25-1EF3-4F0E-8FE5-6257E7BE4230}"/>
                </a:ext>
              </a:extLst>
            </p:cNvPr>
            <p:cNvSpPr/>
            <p:nvPr/>
          </p:nvSpPr>
          <p:spPr>
            <a:xfrm>
              <a:off x="6292649" y="126425"/>
              <a:ext cx="779700" cy="2598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nvGrpSpPr>
            <p:cNvPr id="7" name="Google Shape;64;p5">
              <a:extLst>
                <a:ext uri="{FF2B5EF4-FFF2-40B4-BE49-F238E27FC236}">
                  <a16:creationId xmlns:a16="http://schemas.microsoft.com/office/drawing/2014/main" id="{D192E212-B44C-42CD-B686-B6EF10F51D83}"/>
                </a:ext>
              </a:extLst>
            </p:cNvPr>
            <p:cNvGrpSpPr/>
            <p:nvPr/>
          </p:nvGrpSpPr>
          <p:grpSpPr>
            <a:xfrm rot="10800000" flipH="1">
              <a:off x="3" y="40"/>
              <a:ext cx="6756168" cy="1327315"/>
              <a:chOff x="-2168138" y="330075"/>
              <a:chExt cx="8650663" cy="1699506"/>
            </a:xfrm>
          </p:grpSpPr>
          <p:sp>
            <p:nvSpPr>
              <p:cNvPr id="11" name="Google Shape;65;p5">
                <a:extLst>
                  <a:ext uri="{FF2B5EF4-FFF2-40B4-BE49-F238E27FC236}">
                    <a16:creationId xmlns:a16="http://schemas.microsoft.com/office/drawing/2014/main" id="{5438C9E7-B671-40BC-A361-F5B3F116687A}"/>
                  </a:ext>
                </a:extLst>
              </p:cNvPr>
              <p:cNvSpPr/>
              <p:nvPr/>
            </p:nvSpPr>
            <p:spPr>
              <a:xfrm>
                <a:off x="-2168138" y="330081"/>
                <a:ext cx="69582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2" name="Google Shape;66;p5">
                <a:extLst>
                  <a:ext uri="{FF2B5EF4-FFF2-40B4-BE49-F238E27FC236}">
                    <a16:creationId xmlns:a16="http://schemas.microsoft.com/office/drawing/2014/main" id="{F7E8A9B6-48B3-446B-9B3C-3FB6C59BA420}"/>
                  </a:ext>
                </a:extLst>
              </p:cNvPr>
              <p:cNvSpPr/>
              <p:nvPr/>
            </p:nvSpPr>
            <p:spPr>
              <a:xfrm>
                <a:off x="4783025"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nvGrpSpPr>
            <p:cNvPr id="8" name="Google Shape;67;p5">
              <a:extLst>
                <a:ext uri="{FF2B5EF4-FFF2-40B4-BE49-F238E27FC236}">
                  <a16:creationId xmlns:a16="http://schemas.microsoft.com/office/drawing/2014/main" id="{F5ED4FAB-40DA-46AE-BC28-3C3E89DD19BC}"/>
                </a:ext>
              </a:extLst>
            </p:cNvPr>
            <p:cNvGrpSpPr/>
            <p:nvPr/>
          </p:nvGrpSpPr>
          <p:grpSpPr>
            <a:xfrm rot="10800000" flipH="1">
              <a:off x="-4" y="381007"/>
              <a:ext cx="7072430" cy="771744"/>
              <a:chOff x="-9092084" y="330075"/>
              <a:chExt cx="15574609" cy="1699501"/>
            </a:xfrm>
          </p:grpSpPr>
          <p:sp>
            <p:nvSpPr>
              <p:cNvPr id="9" name="Google Shape;68;p5">
                <a:extLst>
                  <a:ext uri="{FF2B5EF4-FFF2-40B4-BE49-F238E27FC236}">
                    <a16:creationId xmlns:a16="http://schemas.microsoft.com/office/drawing/2014/main" id="{2C22F947-09A1-453A-8FEF-F3A55FD94A7E}"/>
                  </a:ext>
                </a:extLst>
              </p:cNvPr>
              <p:cNvSpPr/>
              <p:nvPr/>
            </p:nvSpPr>
            <p:spPr>
              <a:xfrm>
                <a:off x="-9092084" y="330076"/>
                <a:ext cx="13882200" cy="1699500"/>
              </a:xfrm>
              <a:prstGeom prst="rect">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sp>
            <p:nvSpPr>
              <p:cNvPr id="10" name="Google Shape;69;p5">
                <a:extLst>
                  <a:ext uri="{FF2B5EF4-FFF2-40B4-BE49-F238E27FC236}">
                    <a16:creationId xmlns:a16="http://schemas.microsoft.com/office/drawing/2014/main" id="{B01C82FB-FDD1-4160-973B-78C1EDB954F0}"/>
                  </a:ext>
                </a:extLst>
              </p:cNvPr>
              <p:cNvSpPr/>
              <p:nvPr/>
            </p:nvSpPr>
            <p:spPr>
              <a:xfrm>
                <a:off x="4783025" y="330075"/>
                <a:ext cx="1699500" cy="1699500"/>
              </a:xfrm>
              <a:prstGeom prst="rtTriangle">
                <a:avLst/>
              </a:prstGeom>
              <a:solidFill>
                <a:srgbClr val="3F5378"/>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Arvo"/>
                  <a:ea typeface="Arvo"/>
                  <a:cs typeface="Arvo"/>
                  <a:sym typeface="Arvo"/>
                </a:endParaRPr>
              </a:p>
            </p:txBody>
          </p:sp>
        </p:grpSp>
      </p:grpSp>
      <p:grpSp>
        <p:nvGrpSpPr>
          <p:cNvPr id="13" name="Google Shape;164;p10">
            <a:extLst>
              <a:ext uri="{FF2B5EF4-FFF2-40B4-BE49-F238E27FC236}">
                <a16:creationId xmlns:a16="http://schemas.microsoft.com/office/drawing/2014/main" id="{97C0B4AA-F39E-4DF7-A3AA-29F6E5706CAD}"/>
              </a:ext>
            </a:extLst>
          </p:cNvPr>
          <p:cNvGrpSpPr/>
          <p:nvPr userDrawn="1"/>
        </p:nvGrpSpPr>
        <p:grpSpPr>
          <a:xfrm>
            <a:off x="9262456" y="6096000"/>
            <a:ext cx="2937107" cy="762024"/>
            <a:chOff x="5575242" y="4472723"/>
            <a:chExt cx="2202830" cy="670795"/>
          </a:xfrm>
        </p:grpSpPr>
        <p:sp>
          <p:nvSpPr>
            <p:cNvPr id="14" name="Google Shape;165;p10">
              <a:extLst>
                <a:ext uri="{FF2B5EF4-FFF2-40B4-BE49-F238E27FC236}">
                  <a16:creationId xmlns:a16="http://schemas.microsoft.com/office/drawing/2014/main" id="{02B6A521-7C62-405D-8F22-688B0457DB3A}"/>
                </a:ext>
              </a:extLst>
            </p:cNvPr>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nvGrpSpPr>
            <p:cNvPr id="15" name="Google Shape;166;p10">
              <a:extLst>
                <a:ext uri="{FF2B5EF4-FFF2-40B4-BE49-F238E27FC236}">
                  <a16:creationId xmlns:a16="http://schemas.microsoft.com/office/drawing/2014/main" id="{83027D40-1AE8-4309-B762-91A3BD899BF8}"/>
                </a:ext>
              </a:extLst>
            </p:cNvPr>
            <p:cNvGrpSpPr/>
            <p:nvPr/>
          </p:nvGrpSpPr>
          <p:grpSpPr>
            <a:xfrm flipH="1">
              <a:off x="5734850" y="4472723"/>
              <a:ext cx="2040837" cy="670795"/>
              <a:chOff x="1297954" y="330075"/>
              <a:chExt cx="5169293" cy="1699506"/>
            </a:xfrm>
          </p:grpSpPr>
          <p:sp>
            <p:nvSpPr>
              <p:cNvPr id="19" name="Google Shape;167;p10">
                <a:extLst>
                  <a:ext uri="{FF2B5EF4-FFF2-40B4-BE49-F238E27FC236}">
                    <a16:creationId xmlns:a16="http://schemas.microsoft.com/office/drawing/2014/main" id="{AC004EEE-A6E6-4397-BFC3-47EBFF0A796A}"/>
                  </a:ext>
                </a:extLst>
              </p:cNvPr>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20" name="Google Shape;168;p10">
                <a:extLst>
                  <a:ext uri="{FF2B5EF4-FFF2-40B4-BE49-F238E27FC236}">
                    <a16:creationId xmlns:a16="http://schemas.microsoft.com/office/drawing/2014/main" id="{1ED81344-277E-4466-AE22-13CC7B528F98}"/>
                  </a:ext>
                </a:extLst>
              </p:cNvPr>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6" name="Google Shape;169;p10">
              <a:extLst>
                <a:ext uri="{FF2B5EF4-FFF2-40B4-BE49-F238E27FC236}">
                  <a16:creationId xmlns:a16="http://schemas.microsoft.com/office/drawing/2014/main" id="{7E42CB77-9B4E-4D50-9125-4B949B67DBE0}"/>
                </a:ext>
              </a:extLst>
            </p:cNvPr>
            <p:cNvGrpSpPr/>
            <p:nvPr/>
          </p:nvGrpSpPr>
          <p:grpSpPr>
            <a:xfrm flipH="1">
              <a:off x="5578209" y="4646738"/>
              <a:ext cx="2199863" cy="304563"/>
              <a:chOff x="-5827153" y="330075"/>
              <a:chExt cx="12276019" cy="1699569"/>
            </a:xfrm>
          </p:grpSpPr>
          <p:sp>
            <p:nvSpPr>
              <p:cNvPr id="17" name="Google Shape;170;p10">
                <a:extLst>
                  <a:ext uri="{FF2B5EF4-FFF2-40B4-BE49-F238E27FC236}">
                    <a16:creationId xmlns:a16="http://schemas.microsoft.com/office/drawing/2014/main" id="{876E889E-0342-4500-B48F-18C5E3447EAD}"/>
                  </a:ext>
                </a:extLst>
              </p:cNvPr>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p>
            </p:txBody>
          </p:sp>
          <p:sp>
            <p:nvSpPr>
              <p:cNvPr id="18" name="Google Shape;171;p10">
                <a:extLst>
                  <a:ext uri="{FF2B5EF4-FFF2-40B4-BE49-F238E27FC236}">
                    <a16:creationId xmlns:a16="http://schemas.microsoft.com/office/drawing/2014/main" id="{864020B9-F1BE-4B9F-ADF7-BFA47BAEE5A1}"/>
                  </a:ext>
                </a:extLst>
              </p:cNvPr>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spTree>
    <p:extLst>
      <p:ext uri="{BB962C8B-B14F-4D97-AF65-F5344CB8AC3E}">
        <p14:creationId xmlns:p14="http://schemas.microsoft.com/office/powerpoint/2010/main" val="241446300"/>
      </p:ext>
    </p:extLst>
  </p:cSld>
  <p:clrMapOvr>
    <a:masterClrMapping/>
  </p:clrMapOvr>
  <p:transition>
    <p:fade thruBlk="1"/>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7EB132FD-5FC5-4019-892E-8D5D0745CCE5}" type="datetimeFigureOut">
              <a:rPr lang="en-US" smtClean="0"/>
              <a:t>2/21/2019</a:t>
            </a:fld>
            <a:endParaRPr lang="en-US"/>
          </a:p>
        </p:txBody>
      </p:sp>
      <p:sp>
        <p:nvSpPr>
          <p:cNvPr id="5" name="Footer Placeholder 4"/>
          <p:cNvSpPr>
            <a:spLocks noGrp="1"/>
          </p:cNvSpPr>
          <p:nvPr>
            <p:ph type="ftr" sz="quarter" idx="11"/>
          </p:nvPr>
        </p:nvSpPr>
        <p:spPr>
          <a:xfrm>
            <a:off x="4165600"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595801A-FE40-4783-BEF6-86269DA60ADE}" type="slidenum">
              <a:rPr lang="en-US" smtClean="0"/>
              <a:t>‹#›</a:t>
            </a:fld>
            <a:endParaRPr lang="en-US"/>
          </a:p>
        </p:txBody>
      </p:sp>
    </p:spTree>
    <p:extLst>
      <p:ext uri="{BB962C8B-B14F-4D97-AF65-F5344CB8AC3E}">
        <p14:creationId xmlns:p14="http://schemas.microsoft.com/office/powerpoint/2010/main" val="12155082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7EB132FD-5FC5-4019-892E-8D5D0745CCE5}" type="datetimeFigureOut">
              <a:rPr lang="en-US" smtClean="0"/>
              <a:t>2/21/2019</a:t>
            </a:fld>
            <a:endParaRPr lang="en-US"/>
          </a:p>
        </p:txBody>
      </p:sp>
      <p:sp>
        <p:nvSpPr>
          <p:cNvPr id="5" name="Footer Placeholder 4"/>
          <p:cNvSpPr>
            <a:spLocks noGrp="1"/>
          </p:cNvSpPr>
          <p:nvPr>
            <p:ph type="ftr" sz="quarter" idx="11"/>
          </p:nvPr>
        </p:nvSpPr>
        <p:spPr>
          <a:xfrm>
            <a:off x="4165600"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595801A-FE40-4783-BEF6-86269DA60ADE}" type="slidenum">
              <a:rPr lang="en-US" smtClean="0"/>
              <a:t>‹#›</a:t>
            </a:fld>
            <a:endParaRPr lang="en-US"/>
          </a:p>
        </p:txBody>
      </p:sp>
    </p:spTree>
    <p:extLst>
      <p:ext uri="{BB962C8B-B14F-4D97-AF65-F5344CB8AC3E}">
        <p14:creationId xmlns:p14="http://schemas.microsoft.com/office/powerpoint/2010/main" val="13849910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54954" y="2603500"/>
            <a:ext cx="4825159" cy="3416301"/>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08714" y="2603501"/>
            <a:ext cx="4825159" cy="341630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0653106" y="6391839"/>
            <a:ext cx="990599" cy="304799"/>
          </a:xfrm>
          <a:prstGeom prst="rect">
            <a:avLst/>
          </a:prstGeom>
        </p:spPr>
        <p:txBody>
          <a:bodyPr lIns="68580" tIns="34290" rIns="68580" bIns="34290"/>
          <a:lstStyle/>
          <a:p>
            <a:fld id="{846CE7D5-CF57-46EF-B807-FDD0502418D4}" type="datetimeFigureOut">
              <a:rPr lang="en-US" smtClean="0"/>
              <a:t>2/21/2019</a:t>
            </a:fld>
            <a:endParaRPr lang="en-US" dirty="0"/>
          </a:p>
        </p:txBody>
      </p:sp>
      <p:sp>
        <p:nvSpPr>
          <p:cNvPr id="6" name="Footer Placeholder 5"/>
          <p:cNvSpPr>
            <a:spLocks noGrp="1"/>
          </p:cNvSpPr>
          <p:nvPr>
            <p:ph type="ftr" sz="quarter" idx="11"/>
          </p:nvPr>
        </p:nvSpPr>
        <p:spPr>
          <a:xfrm>
            <a:off x="561111" y="6391840"/>
            <a:ext cx="3859795" cy="304801"/>
          </a:xfrm>
          <a:prstGeom prst="rect">
            <a:avLst/>
          </a:prstGeom>
        </p:spPr>
        <p:txBody>
          <a:bodyPr lIns="68580" tIns="34290" rIns="68580" bIns="34290"/>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4666322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A46B9-A807-4A6D-AF35-856579761D48}"/>
              </a:ext>
            </a:extLst>
          </p:cNvPr>
          <p:cNvSpPr>
            <a:spLocks noGrp="1"/>
          </p:cNvSpPr>
          <p:nvPr>
            <p:ph type="ctrTitle"/>
          </p:nvPr>
        </p:nvSpPr>
        <p:spPr>
          <a:xfrm>
            <a:off x="1524000" y="1121833"/>
            <a:ext cx="9144000" cy="2387600"/>
          </a:xfrm>
        </p:spPr>
        <p:txBody>
          <a:bodyPr anchor="b"/>
          <a:lstStyle>
            <a:lvl1pPr algn="ctr">
              <a:defRPr sz="8000"/>
            </a:lvl1pPr>
          </a:lstStyle>
          <a:p>
            <a:r>
              <a:rPr lang="en-US"/>
              <a:t>Click to edit Master title style</a:t>
            </a:r>
          </a:p>
        </p:txBody>
      </p:sp>
      <p:sp>
        <p:nvSpPr>
          <p:cNvPr id="3" name="Subtitle 2">
            <a:extLst>
              <a:ext uri="{FF2B5EF4-FFF2-40B4-BE49-F238E27FC236}">
                <a16:creationId xmlns:a16="http://schemas.microsoft.com/office/drawing/2014/main" id="{1DB52B1B-E0EC-4C11-9CED-23F00FBF1102}"/>
              </a:ext>
            </a:extLst>
          </p:cNvPr>
          <p:cNvSpPr>
            <a:spLocks noGrp="1"/>
          </p:cNvSpPr>
          <p:nvPr>
            <p:ph type="subTitle" idx="1"/>
          </p:nvPr>
        </p:nvSpPr>
        <p:spPr>
          <a:xfrm>
            <a:off x="1524000" y="3602568"/>
            <a:ext cx="9144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a:extLst>
              <a:ext uri="{FF2B5EF4-FFF2-40B4-BE49-F238E27FC236}">
                <a16:creationId xmlns:a16="http://schemas.microsoft.com/office/drawing/2014/main" id="{11E2594F-BD92-4B82-8748-3CB032D39221}"/>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5" name="Footer Placeholder 4">
            <a:extLst>
              <a:ext uri="{FF2B5EF4-FFF2-40B4-BE49-F238E27FC236}">
                <a16:creationId xmlns:a16="http://schemas.microsoft.com/office/drawing/2014/main" id="{28A87319-08B5-4957-A16E-68AF36CAA0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2D0961-3177-4EFC-9708-7C6AECDF5A9D}"/>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37731681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2080-695F-48A8-9B12-37D391C918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3142D0-1812-44BA-BC1D-A737F5DE3B8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EB9C3B-2E7D-4E09-827D-E2DE74DC9E86}"/>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5" name="Footer Placeholder 4">
            <a:extLst>
              <a:ext uri="{FF2B5EF4-FFF2-40B4-BE49-F238E27FC236}">
                <a16:creationId xmlns:a16="http://schemas.microsoft.com/office/drawing/2014/main" id="{CF37BD18-B375-49C5-82A9-646468763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B9961-08EB-43C3-A9FE-B1CB750AF31F}"/>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27710203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4B363-0267-4B80-99F8-F02CB2DDC7F7}"/>
              </a:ext>
            </a:extLst>
          </p:cNvPr>
          <p:cNvSpPr>
            <a:spLocks noGrp="1"/>
          </p:cNvSpPr>
          <p:nvPr>
            <p:ph type="title"/>
          </p:nvPr>
        </p:nvSpPr>
        <p:spPr>
          <a:xfrm>
            <a:off x="831851" y="1710267"/>
            <a:ext cx="10515600" cy="2853267"/>
          </a:xfrm>
        </p:spPr>
        <p:txBody>
          <a:bodyPr anchor="b"/>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5C2CEEE1-4487-4C93-BD2E-D4C5D447B470}"/>
              </a:ext>
            </a:extLst>
          </p:cNvPr>
          <p:cNvSpPr>
            <a:spLocks noGrp="1"/>
          </p:cNvSpPr>
          <p:nvPr>
            <p:ph type="body" idx="1"/>
          </p:nvPr>
        </p:nvSpPr>
        <p:spPr>
          <a:xfrm>
            <a:off x="831851" y="4588934"/>
            <a:ext cx="10515600"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7ACB076-9ECB-4950-BA39-1549A32530CE}"/>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5" name="Footer Placeholder 4">
            <a:extLst>
              <a:ext uri="{FF2B5EF4-FFF2-40B4-BE49-F238E27FC236}">
                <a16:creationId xmlns:a16="http://schemas.microsoft.com/office/drawing/2014/main" id="{F6C7B8B1-671E-44A8-882D-38DBDF2B88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52C2D0-2504-41F4-A64E-8CF4D1C11543}"/>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39126984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46FAD-78D3-403E-8BEB-8D94882D7F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F30617-29BC-4931-AF25-4DE120629454}"/>
              </a:ext>
            </a:extLst>
          </p:cNvPr>
          <p:cNvSpPr>
            <a:spLocks noGrp="1"/>
          </p:cNvSpPr>
          <p:nvPr>
            <p:ph sz="half" idx="1"/>
          </p:nvPr>
        </p:nvSpPr>
        <p:spPr>
          <a:xfrm>
            <a:off x="838200" y="1826684"/>
            <a:ext cx="5156200" cy="43497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A453BB-F3E4-4238-9130-C6C7E99AD168}"/>
              </a:ext>
            </a:extLst>
          </p:cNvPr>
          <p:cNvSpPr>
            <a:spLocks noGrp="1"/>
          </p:cNvSpPr>
          <p:nvPr>
            <p:ph sz="half" idx="2"/>
          </p:nvPr>
        </p:nvSpPr>
        <p:spPr>
          <a:xfrm>
            <a:off x="6197600" y="1826684"/>
            <a:ext cx="5156200" cy="43497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F74BC9-BE7D-4B4F-9D34-66576BE9C8A6}"/>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6" name="Footer Placeholder 5">
            <a:extLst>
              <a:ext uri="{FF2B5EF4-FFF2-40B4-BE49-F238E27FC236}">
                <a16:creationId xmlns:a16="http://schemas.microsoft.com/office/drawing/2014/main" id="{E3E39D04-C1E1-42DE-9392-AF491231F4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A53249-CCB9-4267-8BA8-4F3FDD6F1339}"/>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32584199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3069B-AF00-40EF-9EDD-96B50C53F9DC}"/>
              </a:ext>
            </a:extLst>
          </p:cNvPr>
          <p:cNvSpPr>
            <a:spLocks noGrp="1"/>
          </p:cNvSpPr>
          <p:nvPr>
            <p:ph type="title"/>
          </p:nvPr>
        </p:nvSpPr>
        <p:spPr>
          <a:xfrm>
            <a:off x="840317" y="366185"/>
            <a:ext cx="10515600" cy="132503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41A0F3-2DF5-4159-8D7B-78BC68966AB9}"/>
              </a:ext>
            </a:extLst>
          </p:cNvPr>
          <p:cNvSpPr>
            <a:spLocks noGrp="1"/>
          </p:cNvSpPr>
          <p:nvPr>
            <p:ph type="body" idx="1"/>
          </p:nvPr>
        </p:nvSpPr>
        <p:spPr>
          <a:xfrm>
            <a:off x="840318" y="1680634"/>
            <a:ext cx="515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a:extLst>
              <a:ext uri="{FF2B5EF4-FFF2-40B4-BE49-F238E27FC236}">
                <a16:creationId xmlns:a16="http://schemas.microsoft.com/office/drawing/2014/main" id="{D0EF9768-8CB2-4FB5-9D45-8C46F541D011}"/>
              </a:ext>
            </a:extLst>
          </p:cNvPr>
          <p:cNvSpPr>
            <a:spLocks noGrp="1"/>
          </p:cNvSpPr>
          <p:nvPr>
            <p:ph sz="half" idx="2"/>
          </p:nvPr>
        </p:nvSpPr>
        <p:spPr>
          <a:xfrm>
            <a:off x="840318" y="2506133"/>
            <a:ext cx="5158316" cy="368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EB6AB8-A78B-491B-A777-78A83A55DCC7}"/>
              </a:ext>
            </a:extLst>
          </p:cNvPr>
          <p:cNvSpPr>
            <a:spLocks noGrp="1"/>
          </p:cNvSpPr>
          <p:nvPr>
            <p:ph type="body" sz="quarter" idx="3"/>
          </p:nvPr>
        </p:nvSpPr>
        <p:spPr>
          <a:xfrm>
            <a:off x="6172200" y="1680634"/>
            <a:ext cx="5183717"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a:extLst>
              <a:ext uri="{FF2B5EF4-FFF2-40B4-BE49-F238E27FC236}">
                <a16:creationId xmlns:a16="http://schemas.microsoft.com/office/drawing/2014/main" id="{5998717C-18C1-4FF3-A485-BB50A3D3380B}"/>
              </a:ext>
            </a:extLst>
          </p:cNvPr>
          <p:cNvSpPr>
            <a:spLocks noGrp="1"/>
          </p:cNvSpPr>
          <p:nvPr>
            <p:ph sz="quarter" idx="4"/>
          </p:nvPr>
        </p:nvSpPr>
        <p:spPr>
          <a:xfrm>
            <a:off x="6172200" y="2506133"/>
            <a:ext cx="5183717" cy="368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D071B7-5538-4F7E-99F7-B19E3BF9FD76}"/>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8" name="Footer Placeholder 7">
            <a:extLst>
              <a:ext uri="{FF2B5EF4-FFF2-40B4-BE49-F238E27FC236}">
                <a16:creationId xmlns:a16="http://schemas.microsoft.com/office/drawing/2014/main" id="{6B436E3F-A223-4B8C-8302-72B6F8D094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2E4EAF-B9D2-4A0B-9AFB-11C2B0980C30}"/>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28037800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AD9F2-9029-41FD-B847-ED769E6DDD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982A9B-C4C4-4A53-8AFD-0BC10583197D}"/>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4" name="Footer Placeholder 3">
            <a:extLst>
              <a:ext uri="{FF2B5EF4-FFF2-40B4-BE49-F238E27FC236}">
                <a16:creationId xmlns:a16="http://schemas.microsoft.com/office/drawing/2014/main" id="{3AA8FC9E-6F3C-4D5D-8DEF-0223C9744B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258825-4AB0-490E-A493-F6623CCEEED6}"/>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14449686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AF457E-6EA3-4BEB-9B6A-3A249F69C5F4}"/>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3" name="Footer Placeholder 2">
            <a:extLst>
              <a:ext uri="{FF2B5EF4-FFF2-40B4-BE49-F238E27FC236}">
                <a16:creationId xmlns:a16="http://schemas.microsoft.com/office/drawing/2014/main" id="{FE5F0887-228C-4147-B94A-7BDAA26EBF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72C97D-3D1E-4B3F-99D7-BF9DBE02BE96}"/>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42782864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ADDF1-46D4-45E2-8D86-02C29ACE1014}"/>
              </a:ext>
            </a:extLst>
          </p:cNvPr>
          <p:cNvSpPr>
            <a:spLocks noGrp="1"/>
          </p:cNvSpPr>
          <p:nvPr>
            <p:ph type="title"/>
          </p:nvPr>
        </p:nvSpPr>
        <p:spPr>
          <a:xfrm>
            <a:off x="840318" y="457200"/>
            <a:ext cx="3932767" cy="1600200"/>
          </a:xfrm>
        </p:spPr>
        <p:txBody>
          <a:bodyPr anchor="b"/>
          <a:lstStyle>
            <a:lvl1pPr>
              <a:defRPr sz="4267"/>
            </a:lvl1pPr>
          </a:lstStyle>
          <a:p>
            <a:r>
              <a:rPr lang="en-US"/>
              <a:t>Click to edit Master title style</a:t>
            </a:r>
          </a:p>
        </p:txBody>
      </p:sp>
      <p:sp>
        <p:nvSpPr>
          <p:cNvPr id="3" name="Content Placeholder 2">
            <a:extLst>
              <a:ext uri="{FF2B5EF4-FFF2-40B4-BE49-F238E27FC236}">
                <a16:creationId xmlns:a16="http://schemas.microsoft.com/office/drawing/2014/main" id="{508C196A-1AEB-4844-88C9-AAB1DA84417B}"/>
              </a:ext>
            </a:extLst>
          </p:cNvPr>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A9D184-BD00-4A76-BE1C-2E0A4B40E696}"/>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Edit Master text styles</a:t>
            </a:r>
          </a:p>
        </p:txBody>
      </p:sp>
      <p:sp>
        <p:nvSpPr>
          <p:cNvPr id="5" name="Date Placeholder 4">
            <a:extLst>
              <a:ext uri="{FF2B5EF4-FFF2-40B4-BE49-F238E27FC236}">
                <a16:creationId xmlns:a16="http://schemas.microsoft.com/office/drawing/2014/main" id="{3C73289D-E0FE-4A18-B150-08D6EC2C6820}"/>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6" name="Footer Placeholder 5">
            <a:extLst>
              <a:ext uri="{FF2B5EF4-FFF2-40B4-BE49-F238E27FC236}">
                <a16:creationId xmlns:a16="http://schemas.microsoft.com/office/drawing/2014/main" id="{C04A33A1-B262-4B0B-99A1-D82F618380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FB888B-5C44-4EF5-B1F2-9A22BA11F9D3}"/>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8809237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450FF-223B-4368-9D75-BD5D807C0D92}"/>
              </a:ext>
            </a:extLst>
          </p:cNvPr>
          <p:cNvSpPr>
            <a:spLocks noGrp="1"/>
          </p:cNvSpPr>
          <p:nvPr>
            <p:ph type="title"/>
          </p:nvPr>
        </p:nvSpPr>
        <p:spPr>
          <a:xfrm>
            <a:off x="840318" y="457200"/>
            <a:ext cx="3932767" cy="1600200"/>
          </a:xfrm>
        </p:spPr>
        <p:txBody>
          <a:bodyPr anchor="b"/>
          <a:lstStyle>
            <a:lvl1pPr>
              <a:defRPr sz="4267"/>
            </a:lvl1pPr>
          </a:lstStyle>
          <a:p>
            <a:r>
              <a:rPr lang="en-US"/>
              <a:t>Click to edit Master title style</a:t>
            </a:r>
          </a:p>
        </p:txBody>
      </p:sp>
      <p:sp>
        <p:nvSpPr>
          <p:cNvPr id="3" name="Picture Placeholder 2">
            <a:extLst>
              <a:ext uri="{FF2B5EF4-FFF2-40B4-BE49-F238E27FC236}">
                <a16:creationId xmlns:a16="http://schemas.microsoft.com/office/drawing/2014/main" id="{A999166E-1C39-4BF4-9468-FA1FC789FCA9}"/>
              </a:ext>
            </a:extLst>
          </p:cNvPr>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a:extLst>
              <a:ext uri="{FF2B5EF4-FFF2-40B4-BE49-F238E27FC236}">
                <a16:creationId xmlns:a16="http://schemas.microsoft.com/office/drawing/2014/main" id="{56BA0FEE-F0EF-4B35-BF0C-0F1B40A605C3}"/>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Edit Master text styles</a:t>
            </a:r>
          </a:p>
        </p:txBody>
      </p:sp>
      <p:sp>
        <p:nvSpPr>
          <p:cNvPr id="5" name="Date Placeholder 4">
            <a:extLst>
              <a:ext uri="{FF2B5EF4-FFF2-40B4-BE49-F238E27FC236}">
                <a16:creationId xmlns:a16="http://schemas.microsoft.com/office/drawing/2014/main" id="{662682AF-B6C9-408E-A028-54B62D044226}"/>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6" name="Footer Placeholder 5">
            <a:extLst>
              <a:ext uri="{FF2B5EF4-FFF2-40B4-BE49-F238E27FC236}">
                <a16:creationId xmlns:a16="http://schemas.microsoft.com/office/drawing/2014/main" id="{94B5C756-000A-4F75-BC6B-739913A74E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092720-2597-40B8-8516-BA97AC99D75D}"/>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9722640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59FDC-4A2B-4EC6-9700-B5E9CD5ABA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38BD31-5419-4EB1-B994-CE05B17DBE8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3DF0DB-78CB-4CF6-ADC0-F4AFC8DADB7D}"/>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5" name="Footer Placeholder 4">
            <a:extLst>
              <a:ext uri="{FF2B5EF4-FFF2-40B4-BE49-F238E27FC236}">
                <a16:creationId xmlns:a16="http://schemas.microsoft.com/office/drawing/2014/main" id="{E0820D26-C42C-4C1B-B4F6-9826098B16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3D9D2-8EAF-4F2E-B5B0-D431B48DFA33}"/>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9886387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954B45-D8AB-4AE6-9A60-0FA2AABF1618}"/>
              </a:ext>
            </a:extLst>
          </p:cNvPr>
          <p:cNvSpPr>
            <a:spLocks noGrp="1"/>
          </p:cNvSpPr>
          <p:nvPr>
            <p:ph type="title" orient="vert"/>
          </p:nvPr>
        </p:nvSpPr>
        <p:spPr>
          <a:xfrm>
            <a:off x="8724901" y="366185"/>
            <a:ext cx="2628900" cy="581024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DF4C8B-2CB1-46F0-9486-A76F84F48075}"/>
              </a:ext>
            </a:extLst>
          </p:cNvPr>
          <p:cNvSpPr>
            <a:spLocks noGrp="1"/>
          </p:cNvSpPr>
          <p:nvPr>
            <p:ph type="body" orient="vert" idx="1"/>
          </p:nvPr>
        </p:nvSpPr>
        <p:spPr>
          <a:xfrm>
            <a:off x="838201" y="366185"/>
            <a:ext cx="7683500" cy="581024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4B25DD-519E-494D-8372-7D206FD06559}"/>
              </a:ext>
            </a:extLst>
          </p:cNvPr>
          <p:cNvSpPr>
            <a:spLocks noGrp="1"/>
          </p:cNvSpPr>
          <p:nvPr>
            <p:ph type="dt" sz="half" idx="10"/>
          </p:nvPr>
        </p:nvSpPr>
        <p:spPr/>
        <p:txBody>
          <a:bodyPr/>
          <a:lstStyle/>
          <a:p>
            <a:fld id="{C1E67CCF-5117-4A42-878E-D001AB787A5D}" type="datetimeFigureOut">
              <a:rPr lang="en-US" smtClean="0"/>
              <a:t>2/21/2019</a:t>
            </a:fld>
            <a:endParaRPr lang="en-US"/>
          </a:p>
        </p:txBody>
      </p:sp>
      <p:sp>
        <p:nvSpPr>
          <p:cNvPr id="5" name="Footer Placeholder 4">
            <a:extLst>
              <a:ext uri="{FF2B5EF4-FFF2-40B4-BE49-F238E27FC236}">
                <a16:creationId xmlns:a16="http://schemas.microsoft.com/office/drawing/2014/main" id="{B2958EBD-3E54-4E7E-B1A0-27014A73E4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199833-9548-4280-956F-639327B58FC5}"/>
              </a:ext>
            </a:extLst>
          </p:cNvPr>
          <p:cNvSpPr>
            <a:spLocks noGrp="1"/>
          </p:cNvSpPr>
          <p:nvPr>
            <p:ph type="sldNum" sz="quarter" idx="12"/>
          </p:nvPr>
        </p:nvSpPr>
        <p:spPr/>
        <p:txBody>
          <a:bodyPr/>
          <a:lstStyle/>
          <a:p>
            <a:fld id="{313325D7-777E-4D06-9CEB-71A111BC6749}" type="slidenum">
              <a:rPr lang="en-US" smtClean="0"/>
              <a:t>‹#›</a:t>
            </a:fld>
            <a:endParaRPr lang="en-US"/>
          </a:p>
        </p:txBody>
      </p:sp>
    </p:spTree>
    <p:extLst>
      <p:ext uri="{BB962C8B-B14F-4D97-AF65-F5344CB8AC3E}">
        <p14:creationId xmlns:p14="http://schemas.microsoft.com/office/powerpoint/2010/main" val="3864122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2.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theme" Target="../theme/theme3.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E9C9B8-43A5-42AA-89D3-0754C9EE52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1C0B0D-C109-44C5-80B5-21D5727DEA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B5040-1DA1-4AAF-B3DE-922DBDF771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FC355B-349D-4E05-9A67-DE014BD2F8F4}" type="datetimeFigureOut">
              <a:rPr lang="en-US" smtClean="0"/>
              <a:t>2/21/2019</a:t>
            </a:fld>
            <a:endParaRPr lang="en-US"/>
          </a:p>
        </p:txBody>
      </p:sp>
      <p:sp>
        <p:nvSpPr>
          <p:cNvPr id="5" name="Footer Placeholder 4">
            <a:extLst>
              <a:ext uri="{FF2B5EF4-FFF2-40B4-BE49-F238E27FC236}">
                <a16:creationId xmlns:a16="http://schemas.microsoft.com/office/drawing/2014/main" id="{843C7B13-591A-4938-9A86-308256C174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65A62B-4983-402D-8D80-025CB118C2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30C18-8F8F-4206-9277-80BD47AFEEF9}" type="slidenum">
              <a:rPr lang="en-US" smtClean="0"/>
              <a:t>‹#›</a:t>
            </a:fld>
            <a:endParaRPr lang="en-US"/>
          </a:p>
        </p:txBody>
      </p:sp>
    </p:spTree>
    <p:extLst>
      <p:ext uri="{BB962C8B-B14F-4D97-AF65-F5344CB8AC3E}">
        <p14:creationId xmlns:p14="http://schemas.microsoft.com/office/powerpoint/2010/main" val="3779278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721" r:id="rId7"/>
    <p:sldLayoutId id="2147483662" r:id="rId8"/>
    <p:sldLayoutId id="2147483655" r:id="rId9"/>
    <p:sldLayoutId id="2147483716" r:id="rId10"/>
    <p:sldLayoutId id="2147483719" r:id="rId11"/>
    <p:sldLayoutId id="2147483720" r:id="rId12"/>
    <p:sldLayoutId id="2147483717" r:id="rId13"/>
    <p:sldLayoutId id="2147483718" r:id="rId14"/>
    <p:sldLayoutId id="2147483663" r:id="rId15"/>
    <p:sldLayoutId id="2147483723" r:id="rId16"/>
    <p:sldLayoutId id="2147483724" r:id="rId17"/>
    <p:sldLayoutId id="2147483660" r:id="rId18"/>
    <p:sldLayoutId id="2147483664" r:id="rId19"/>
    <p:sldLayoutId id="2147483665" r:id="rId20"/>
    <p:sldLayoutId id="2147483666" r:id="rId21"/>
    <p:sldLayoutId id="2147483661" r:id="rId22"/>
    <p:sldLayoutId id="2147483656" r:id="rId23"/>
    <p:sldLayoutId id="2147483657" r:id="rId24"/>
    <p:sldLayoutId id="2147483658" r:id="rId25"/>
    <p:sldLayoutId id="2147483659"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D34FC6-1760-4459-ABF2-2BF86ED4AEE1}"/>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26A8B2-3C96-43E4-AABC-B8C774D15610}"/>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A8D757-262C-4ECF-864A-6A929DC3BDC5}"/>
              </a:ext>
            </a:extLst>
          </p:cNvPr>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44DC521A-0865-448D-AE1F-C86802DB503C}" type="datetimeFigureOut">
              <a:rPr lang="en-US" smtClean="0"/>
              <a:t>2/21/2019</a:t>
            </a:fld>
            <a:endParaRPr lang="en-US"/>
          </a:p>
        </p:txBody>
      </p:sp>
      <p:sp>
        <p:nvSpPr>
          <p:cNvPr id="5" name="Footer Placeholder 4">
            <a:extLst>
              <a:ext uri="{FF2B5EF4-FFF2-40B4-BE49-F238E27FC236}">
                <a16:creationId xmlns:a16="http://schemas.microsoft.com/office/drawing/2014/main" id="{43A4257D-0E69-4D66-BD11-90FB9F9503C1}"/>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7835EB-64FB-403B-BA74-06E35DF69B55}"/>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18EE510-0CCC-4061-A68E-6D22208F503D}" type="slidenum">
              <a:rPr lang="en-US" smtClean="0"/>
              <a:t>‹#›</a:t>
            </a:fld>
            <a:endParaRPr lang="en-US"/>
          </a:p>
        </p:txBody>
      </p:sp>
    </p:spTree>
    <p:extLst>
      <p:ext uri="{BB962C8B-B14F-4D97-AF65-F5344CB8AC3E}">
        <p14:creationId xmlns:p14="http://schemas.microsoft.com/office/powerpoint/2010/main" val="105876677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715" r:id="rId12"/>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85700" y="523433"/>
            <a:ext cx="7011200" cy="1021600"/>
          </a:xfrm>
          <a:prstGeom prst="rect">
            <a:avLst/>
          </a:prstGeom>
          <a:noFill/>
          <a:ln>
            <a:noFill/>
          </a:ln>
        </p:spPr>
        <p:txBody>
          <a:bodyPr spcFirstLastPara="1" wrap="square" lIns="91425" tIns="91425" rIns="91425" bIns="91425" anchor="ctr" anchorCtr="0"/>
          <a:lstStyle>
            <a:lvl1pPr lvl="0">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1pPr>
            <a:lvl2pPr lvl="1">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2pPr>
            <a:lvl3pPr lvl="2">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3pPr>
            <a:lvl4pPr lvl="3">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4pPr>
            <a:lvl5pPr lvl="4">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5pPr>
            <a:lvl6pPr lvl="5">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6pPr>
            <a:lvl7pPr lvl="6">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7pPr>
            <a:lvl8pPr lvl="7">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8pPr>
            <a:lvl9pPr lvl="8">
              <a:spcBef>
                <a:spcPts val="0"/>
              </a:spcBef>
              <a:spcAft>
                <a:spcPts val="0"/>
              </a:spcAft>
              <a:buClr>
                <a:srgbClr val="FFFFFF"/>
              </a:buClr>
              <a:buSzPts val="2000"/>
              <a:buFont typeface="Roboto Condensed"/>
              <a:buNone/>
              <a:defRPr sz="2000" b="1">
                <a:solidFill>
                  <a:srgbClr val="FFFFFF"/>
                </a:solidFill>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1085700" y="1769800"/>
            <a:ext cx="8176800" cy="4194000"/>
          </a:xfrm>
          <a:prstGeom prst="rect">
            <a:avLst/>
          </a:prstGeom>
          <a:noFill/>
          <a:ln>
            <a:noFill/>
          </a:ln>
        </p:spPr>
        <p:txBody>
          <a:bodyPr spcFirstLastPara="1" wrap="square" lIns="91425" tIns="91425" rIns="91425" bIns="91425" anchor="ctr" anchorCtr="0"/>
          <a:lstStyle>
            <a:lvl1pPr marL="457200" lvl="0" indent="-381000">
              <a:spcBef>
                <a:spcPts val="6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rgbClr val="C7D3E6"/>
              </a:buClr>
              <a:buSzPts val="2400"/>
              <a:buFont typeface="Roboto Condensed Light"/>
              <a:buChar char="▻"/>
              <a:defRPr sz="2400">
                <a:solidFill>
                  <a:srgbClr val="263248"/>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10157333" y="6182000"/>
            <a:ext cx="1983200" cy="420800"/>
          </a:xfrm>
          <a:prstGeom prst="rect">
            <a:avLst/>
          </a:prstGeom>
          <a:noFill/>
          <a:ln>
            <a:noFill/>
          </a:ln>
        </p:spPr>
        <p:txBody>
          <a:bodyPr spcFirstLastPara="1" wrap="square" lIns="91425" tIns="91425" rIns="91425" bIns="91425" anchor="ctr" anchorCtr="0">
            <a:noAutofit/>
          </a:bodyPr>
          <a:lstStyle>
            <a:lvl1pPr lvl="0" algn="r">
              <a:buNone/>
              <a:defRPr sz="1600" b="1">
                <a:solidFill>
                  <a:srgbClr val="FFFFFF"/>
                </a:solidFill>
                <a:latin typeface="Roboto Condensed"/>
                <a:ea typeface="Roboto Condensed"/>
                <a:cs typeface="Roboto Condensed"/>
                <a:sym typeface="Roboto Condensed"/>
              </a:defRPr>
            </a:lvl1pPr>
            <a:lvl2pPr lvl="1" algn="r">
              <a:buNone/>
              <a:defRPr sz="1600" b="1">
                <a:solidFill>
                  <a:srgbClr val="FFFFFF"/>
                </a:solidFill>
                <a:latin typeface="Roboto Condensed"/>
                <a:ea typeface="Roboto Condensed"/>
                <a:cs typeface="Roboto Condensed"/>
                <a:sym typeface="Roboto Condensed"/>
              </a:defRPr>
            </a:lvl2pPr>
            <a:lvl3pPr lvl="2" algn="r">
              <a:buNone/>
              <a:defRPr sz="1600" b="1">
                <a:solidFill>
                  <a:srgbClr val="FFFFFF"/>
                </a:solidFill>
                <a:latin typeface="Roboto Condensed"/>
                <a:ea typeface="Roboto Condensed"/>
                <a:cs typeface="Roboto Condensed"/>
                <a:sym typeface="Roboto Condensed"/>
              </a:defRPr>
            </a:lvl3pPr>
            <a:lvl4pPr lvl="3" algn="r">
              <a:buNone/>
              <a:defRPr sz="1600" b="1">
                <a:solidFill>
                  <a:srgbClr val="FFFFFF"/>
                </a:solidFill>
                <a:latin typeface="Roboto Condensed"/>
                <a:ea typeface="Roboto Condensed"/>
                <a:cs typeface="Roboto Condensed"/>
                <a:sym typeface="Roboto Condensed"/>
              </a:defRPr>
            </a:lvl4pPr>
            <a:lvl5pPr lvl="4" algn="r">
              <a:buNone/>
              <a:defRPr sz="1600" b="1">
                <a:solidFill>
                  <a:srgbClr val="FFFFFF"/>
                </a:solidFill>
                <a:latin typeface="Roboto Condensed"/>
                <a:ea typeface="Roboto Condensed"/>
                <a:cs typeface="Roboto Condensed"/>
                <a:sym typeface="Roboto Condensed"/>
              </a:defRPr>
            </a:lvl5pPr>
            <a:lvl6pPr lvl="5" algn="r">
              <a:buNone/>
              <a:defRPr sz="1600" b="1">
                <a:solidFill>
                  <a:srgbClr val="FFFFFF"/>
                </a:solidFill>
                <a:latin typeface="Roboto Condensed"/>
                <a:ea typeface="Roboto Condensed"/>
                <a:cs typeface="Roboto Condensed"/>
                <a:sym typeface="Roboto Condensed"/>
              </a:defRPr>
            </a:lvl6pPr>
            <a:lvl7pPr lvl="6" algn="r">
              <a:buNone/>
              <a:defRPr sz="1600" b="1">
                <a:solidFill>
                  <a:srgbClr val="FFFFFF"/>
                </a:solidFill>
                <a:latin typeface="Roboto Condensed"/>
                <a:ea typeface="Roboto Condensed"/>
                <a:cs typeface="Roboto Condensed"/>
                <a:sym typeface="Roboto Condensed"/>
              </a:defRPr>
            </a:lvl7pPr>
            <a:lvl8pPr lvl="7" algn="r">
              <a:buNone/>
              <a:defRPr sz="1600" b="1">
                <a:solidFill>
                  <a:srgbClr val="FFFFFF"/>
                </a:solidFill>
                <a:latin typeface="Roboto Condensed"/>
                <a:ea typeface="Roboto Condensed"/>
                <a:cs typeface="Roboto Condensed"/>
                <a:sym typeface="Roboto Condensed"/>
              </a:defRPr>
            </a:lvl8pPr>
            <a:lvl9pPr lvl="8" algn="r">
              <a:buNone/>
              <a:defRPr sz="1600" b="1">
                <a:solidFill>
                  <a:srgbClr val="FFFFFF"/>
                </a:solidFill>
                <a:latin typeface="Roboto Condensed"/>
                <a:ea typeface="Roboto Condensed"/>
                <a:cs typeface="Roboto Condensed"/>
                <a:sym typeface="Roboto Condensed"/>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35124594"/>
      </p:ext>
    </p:extLst>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722"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C6FB2D-40FD-4C94-B523-AD2C937B43E7}"/>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08C41F-9042-4108-8122-4029D9E3AB2B}"/>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D5340E-DF43-424F-ABA9-09CA5B6DE345}"/>
              </a:ext>
            </a:extLst>
          </p:cNvPr>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C1E67CCF-5117-4A42-878E-D001AB787A5D}" type="datetimeFigureOut">
              <a:rPr lang="en-US" smtClean="0"/>
              <a:t>2/21/2019</a:t>
            </a:fld>
            <a:endParaRPr lang="en-US"/>
          </a:p>
        </p:txBody>
      </p:sp>
      <p:sp>
        <p:nvSpPr>
          <p:cNvPr id="5" name="Footer Placeholder 4">
            <a:extLst>
              <a:ext uri="{FF2B5EF4-FFF2-40B4-BE49-F238E27FC236}">
                <a16:creationId xmlns:a16="http://schemas.microsoft.com/office/drawing/2014/main" id="{82916D5B-A44E-41EC-BE9C-AF97689B4518}"/>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88B1F6-D397-41D2-9924-85DD15CCA839}"/>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313325D7-777E-4D06-9CEB-71A111BC6749}" type="slidenum">
              <a:rPr lang="en-US" smtClean="0"/>
              <a:t>‹#›</a:t>
            </a:fld>
            <a:endParaRPr lang="en-US"/>
          </a:p>
        </p:txBody>
      </p:sp>
    </p:spTree>
    <p:extLst>
      <p:ext uri="{BB962C8B-B14F-4D97-AF65-F5344CB8AC3E}">
        <p14:creationId xmlns:p14="http://schemas.microsoft.com/office/powerpoint/2010/main" val="105080876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hyperlink" Target="https://vimeo.com/261192892" TargetMode="Externa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hyperlink" Target="https://www.bls.gov/cps/cpsaat18.htm" TargetMode="Externa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1.png"/><Relationship Id="rId7" Type="http://schemas.openxmlformats.org/officeDocument/2006/relationships/diagramQuickStyle" Target="../diagrams/quickStyle1.xml"/><Relationship Id="rId2" Type="http://schemas.openxmlformats.org/officeDocument/2006/relationships/image" Target="../media/image40.png"/><Relationship Id="rId1" Type="http://schemas.openxmlformats.org/officeDocument/2006/relationships/slideLayout" Target="../slideLayouts/slideLayout1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2.png"/><Relationship Id="rId9" Type="http://schemas.microsoft.com/office/2007/relationships/diagramDrawing" Target="../diagrams/drawing1.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6.xml"/><Relationship Id="rId5" Type="http://schemas.openxmlformats.org/officeDocument/2006/relationships/image" Target="../media/image43.jpe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5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svg"/><Relationship Id="rId7" Type="http://schemas.openxmlformats.org/officeDocument/2006/relationships/image" Target="../media/image76.png"/><Relationship Id="rId12" Type="http://schemas.openxmlformats.org/officeDocument/2006/relationships/image" Target="../media/image81.png"/><Relationship Id="rId2" Type="http://schemas.openxmlformats.org/officeDocument/2006/relationships/image" Target="../media/image71.png"/><Relationship Id="rId1" Type="http://schemas.openxmlformats.org/officeDocument/2006/relationships/slideLayout" Target="../slideLayouts/slideLayout44.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5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svg"/><Relationship Id="rId3" Type="http://schemas.openxmlformats.org/officeDocument/2006/relationships/image" Target="../media/image84.svg"/><Relationship Id="rId7" Type="http://schemas.openxmlformats.org/officeDocument/2006/relationships/image" Target="../media/image88.svg"/><Relationship Id="rId12" Type="http://schemas.openxmlformats.org/officeDocument/2006/relationships/image" Target="../media/image93.png"/><Relationship Id="rId2" Type="http://schemas.openxmlformats.org/officeDocument/2006/relationships/image" Target="../media/image83.png"/><Relationship Id="rId1" Type="http://schemas.openxmlformats.org/officeDocument/2006/relationships/slideLayout" Target="../slideLayouts/slideLayout21.xml"/><Relationship Id="rId6" Type="http://schemas.openxmlformats.org/officeDocument/2006/relationships/image" Target="../media/image87.png"/><Relationship Id="rId11" Type="http://schemas.openxmlformats.org/officeDocument/2006/relationships/image" Target="../media/image92.svg"/><Relationship Id="rId5" Type="http://schemas.openxmlformats.org/officeDocument/2006/relationships/image" Target="../media/image86.sv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svg"/></Relationships>
</file>

<file path=ppt/slides/_rels/slide6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33.xml"/><Relationship Id="rId6" Type="http://schemas.openxmlformats.org/officeDocument/2006/relationships/image" Target="../media/image1.png"/><Relationship Id="rId5" Type="http://schemas.openxmlformats.org/officeDocument/2006/relationships/image" Target="../media/image100.jpeg"/><Relationship Id="rId4" Type="http://schemas.openxmlformats.org/officeDocument/2006/relationships/image" Target="../media/image99.png"/></Relationships>
</file>

<file path=ppt/slides/_rels/slide6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99.png"/><Relationship Id="rId1" Type="http://schemas.openxmlformats.org/officeDocument/2006/relationships/slideLayout" Target="../slideLayouts/slideLayout44.xml"/></Relationships>
</file>

<file path=ppt/slides/_rels/slide6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56.xml"/></Relationships>
</file>

<file path=ppt/slides/_rels/slide6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2" Type="http://schemas.openxmlformats.org/officeDocument/2006/relationships/image" Target="../media/image104.gif"/><Relationship Id="rId1" Type="http://schemas.openxmlformats.org/officeDocument/2006/relationships/slideLayout" Target="../slideLayouts/slideLayout21.xml"/></Relationships>
</file>

<file path=ppt/slides/_rels/slide6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0.jpeg"/><Relationship Id="rId1" Type="http://schemas.openxmlformats.org/officeDocument/2006/relationships/slideLayout" Target="../slideLayouts/slideLayout69.xml"/><Relationship Id="rId6" Type="http://schemas.openxmlformats.org/officeDocument/2006/relationships/image" Target="../media/image1.png"/><Relationship Id="rId5" Type="http://schemas.openxmlformats.org/officeDocument/2006/relationships/image" Target="../media/image97.jpeg"/><Relationship Id="rId4" Type="http://schemas.openxmlformats.org/officeDocument/2006/relationships/image" Target="../media/image98.jpeg"/></Relationships>
</file>

<file path=ppt/slides/_rels/slide6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99.png"/><Relationship Id="rId1" Type="http://schemas.openxmlformats.org/officeDocument/2006/relationships/slideLayout" Target="../slideLayouts/slideLayout44.xml"/></Relationships>
</file>

<file path=ppt/slides/_rels/slide6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56.xml"/></Relationships>
</file>

<file path=ppt/slides/_rels/slide69.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2" Type="http://schemas.openxmlformats.org/officeDocument/2006/relationships/image" Target="../media/image107.gif"/><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100.jpeg"/><Relationship Id="rId1" Type="http://schemas.openxmlformats.org/officeDocument/2006/relationships/slideLayout" Target="../slideLayouts/slideLayout69.xml"/><Relationship Id="rId5" Type="http://schemas.openxmlformats.org/officeDocument/2006/relationships/image" Target="../media/image98.jpeg"/><Relationship Id="rId4" Type="http://schemas.openxmlformats.org/officeDocument/2006/relationships/image" Target="../media/image99.png"/></Relationships>
</file>

<file path=ppt/slides/_rels/slide7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99.png"/><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56.xml"/></Relationships>
</file>

<file path=ppt/slides/_rels/slide74.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20.xml"/></Relationships>
</file>

<file path=ppt/slides/_rels/slide7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1.xml"/></Relationships>
</file>

<file path=ppt/slides/_rels/slide76.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69.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14.png"/><Relationship Id="rId4" Type="http://schemas.openxmlformats.org/officeDocument/2006/relationships/diagramLayout" Target="../diagrams/layout2.xml"/><Relationship Id="rId9" Type="http://schemas.openxmlformats.org/officeDocument/2006/relationships/image" Target="../media/image113.png"/></Relationships>
</file>

<file path=ppt/slides/_rels/slide7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11.png"/><Relationship Id="rId1" Type="http://schemas.openxmlformats.org/officeDocument/2006/relationships/slideLayout" Target="../slideLayouts/slideLayout46.xml"/></Relationships>
</file>

<file path=ppt/slides/_rels/slide7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56.xml"/></Relationships>
</file>

<file path=ppt/slides/_rels/slide79.xml.rels><?xml version="1.0" encoding="UTF-8" standalone="yes"?>
<Relationships xmlns="http://schemas.openxmlformats.org/package/2006/relationships"><Relationship Id="rId2" Type="http://schemas.openxmlformats.org/officeDocument/2006/relationships/image" Target="../media/image116.emf"/><Relationship Id="rId1" Type="http://schemas.openxmlformats.org/officeDocument/2006/relationships/slideLayout" Target="../slideLayouts/slideLayout20.xml"/></Relationships>
</file>

<file path=ppt/slides/_rels/slide8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1.xml"/></Relationships>
</file>

<file path=ppt/slides/_rels/slide8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100.jpeg"/><Relationship Id="rId1" Type="http://schemas.openxmlformats.org/officeDocument/2006/relationships/slideLayout" Target="../slideLayouts/slideLayout69.xml"/><Relationship Id="rId6" Type="http://schemas.openxmlformats.org/officeDocument/2006/relationships/image" Target="../media/image1.png"/><Relationship Id="rId5" Type="http://schemas.openxmlformats.org/officeDocument/2006/relationships/image" Target="../media/image99.png"/><Relationship Id="rId4" Type="http://schemas.openxmlformats.org/officeDocument/2006/relationships/image" Target="../media/image97.jpeg"/></Relationships>
</file>

<file path=ppt/slides/_rels/slide8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99.png"/><Relationship Id="rId1" Type="http://schemas.openxmlformats.org/officeDocument/2006/relationships/slideLayout" Target="../slideLayouts/slideLayout44.xml"/></Relationships>
</file>

<file path=ppt/slides/_rels/slide83.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56.xml"/></Relationships>
</file>

<file path=ppt/slides/_rels/slide84.xml.rels><?xml version="1.0" encoding="UTF-8" standalone="yes"?>
<Relationships xmlns="http://schemas.openxmlformats.org/package/2006/relationships"><Relationship Id="rId2" Type="http://schemas.openxmlformats.org/officeDocument/2006/relationships/image" Target="../media/image119.emf"/><Relationship Id="rId1" Type="http://schemas.openxmlformats.org/officeDocument/2006/relationships/slideLayout" Target="../slideLayouts/slideLayout20.xml"/></Relationships>
</file>

<file path=ppt/slides/_rels/slide8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jpeg"/><Relationship Id="rId1" Type="http://schemas.openxmlformats.org/officeDocument/2006/relationships/slideLayout" Target="../slideLayouts/slideLayout21.xml"/></Relationships>
</file>

<file path=ppt/slides/_rels/slide8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0.xml"/></Relationships>
</file>

<file path=ppt/slides/_rels/slide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8.xml"/></Relationships>
</file>

<file path=ppt/slides/_rels/slide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8.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3.png"/><Relationship Id="rId1" Type="http://schemas.openxmlformats.org/officeDocument/2006/relationships/slideLayout" Target="../slideLayouts/slideLayout38.xml"/></Relationships>
</file>

<file path=ppt/slides/_rels/slide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8.xml"/></Relationships>
</file>

<file path=ppt/slides/_rels/slide92.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3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4.jpeg"/><Relationship Id="rId1" Type="http://schemas.openxmlformats.org/officeDocument/2006/relationships/slideLayout" Target="../slideLayouts/slideLayout3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5.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2.xml"/></Relationships>
</file>

<file path=ppt/slides/_rels/slide9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2.xml"/></Relationships>
</file>

<file path=ppt/slides/_rels/slide97.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2.xml"/></Relationships>
</file>

<file path=ppt/slides/_rels/slide98.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2.xml"/></Relationships>
</file>

<file path=ppt/slides/_rels/slide99.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22.xml"/></Relationships>
</file>

<file path=ppt/slides/_rels/slide100.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2.xml"/></Relationships>
</file>

<file path=ppt/slides/_rels/slide101.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2.xml"/></Relationships>
</file>

<file path=ppt/slides/_rels/slide102.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4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9.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hyperlink" Target="mailto:byers.18@osu.edu" TargetMode="External"/><Relationship Id="rId7" Type="http://schemas.openxmlformats.org/officeDocument/2006/relationships/image" Target="../media/image8.png"/><Relationship Id="rId2" Type="http://schemas.openxmlformats.org/officeDocument/2006/relationships/hyperlink" Target="mailto:susan.foltz@development.ohio.gov" TargetMode="External"/><Relationship Id="rId1" Type="http://schemas.openxmlformats.org/officeDocument/2006/relationships/slideLayout" Target="../slideLayouts/slideLayout45.xml"/><Relationship Id="rId6" Type="http://schemas.openxmlformats.org/officeDocument/2006/relationships/image" Target="../media/image131.png"/><Relationship Id="rId5" Type="http://schemas.openxmlformats.org/officeDocument/2006/relationships/image" Target="../media/image130.png"/><Relationship Id="rId10" Type="http://schemas.openxmlformats.org/officeDocument/2006/relationships/image" Target="../media/image134.png"/><Relationship Id="rId4" Type="http://schemas.openxmlformats.org/officeDocument/2006/relationships/image" Target="../media/image5.jpeg"/><Relationship Id="rId9" Type="http://schemas.openxmlformats.org/officeDocument/2006/relationships/image" Target="../media/image1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AD2FA0D-2DE0-45D3-80CA-51C335C39DBB}"/>
              </a:ext>
            </a:extLst>
          </p:cNvPr>
          <p:cNvSpPr>
            <a:spLocks noGrp="1"/>
          </p:cNvSpPr>
          <p:nvPr>
            <p:ph type="ctrTitle"/>
          </p:nvPr>
        </p:nvSpPr>
        <p:spPr>
          <a:xfrm>
            <a:off x="2384612" y="2740263"/>
            <a:ext cx="7422775" cy="1677450"/>
          </a:xfrm>
        </p:spPr>
        <p:txBody>
          <a:bodyPr>
            <a:normAutofit fontScale="90000"/>
          </a:bodyPr>
          <a:lstStyle/>
          <a:p>
            <a:br>
              <a:rPr lang="en-US" b="1" dirty="0"/>
            </a:br>
            <a:r>
              <a:rPr lang="en-US" b="1" dirty="0">
                <a:solidFill>
                  <a:srgbClr val="C00000"/>
                </a:solidFill>
                <a:latin typeface="Segoe Print" panose="02000600000000000000" pitchFamily="2" charset="0"/>
              </a:rPr>
              <a:t>Ohio Manufacturing,  Diversity, and Generations in the Workplace</a:t>
            </a:r>
            <a:br>
              <a:rPr lang="en-US" dirty="0"/>
            </a:br>
            <a:endParaRPr lang="en-US" dirty="0"/>
          </a:p>
        </p:txBody>
      </p:sp>
      <p:pic>
        <p:nvPicPr>
          <p:cNvPr id="6" name="Picture 5" descr="dsa logo.png">
            <a:extLst>
              <a:ext uri="{FF2B5EF4-FFF2-40B4-BE49-F238E27FC236}">
                <a16:creationId xmlns:a16="http://schemas.microsoft.com/office/drawing/2014/main" id="{D35FD6ED-CF02-404F-943B-13C9FF06D2A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203902" y="4588816"/>
            <a:ext cx="2291241" cy="449455"/>
          </a:xfrm>
          <a:prstGeom prst="rect">
            <a:avLst/>
          </a:prstGeom>
        </p:spPr>
      </p:pic>
    </p:spTree>
    <p:extLst>
      <p:ext uri="{BB962C8B-B14F-4D97-AF65-F5344CB8AC3E}">
        <p14:creationId xmlns:p14="http://schemas.microsoft.com/office/powerpoint/2010/main" val="2783971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dorinda.byers\AppData\Local\Microsoft\Windows\Temporary Internet Files\Content.Outlook\R4I4WZUI\image_0d186a0d-8c8f-4241-b320-e8ce43e8bf3f20190205_143555.jpg">
            <a:extLst>
              <a:ext uri="{FF2B5EF4-FFF2-40B4-BE49-F238E27FC236}">
                <a16:creationId xmlns:a16="http://schemas.microsoft.com/office/drawing/2014/main" id="{87B360C3-1EB0-41B6-809A-270A8CE098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6586" y="98854"/>
            <a:ext cx="9509760" cy="6140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905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9" name="Rectangle 1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3" name="Picture 2" descr="A group of people standing in front of a truck&#10;&#10;Description automatically generated">
            <a:extLst>
              <a:ext uri="{FF2B5EF4-FFF2-40B4-BE49-F238E27FC236}">
                <a16:creationId xmlns:a16="http://schemas.microsoft.com/office/drawing/2014/main" id="{28E7FF85-2AB4-4F16-B4B6-77E65B3CAB36}"/>
              </a:ext>
            </a:extLst>
          </p:cNvPr>
          <p:cNvPicPr>
            <a:picLocks noChangeAspect="1"/>
          </p:cNvPicPr>
          <p:nvPr/>
        </p:nvPicPr>
        <p:blipFill rotWithShape="1">
          <a:blip r:embed="rId2">
            <a:extLst>
              <a:ext uri="{28A0092B-C50C-407E-A947-70E740481C1C}">
                <a14:useLocalDpi xmlns:a14="http://schemas.microsoft.com/office/drawing/2010/main" val="0"/>
              </a:ext>
            </a:extLst>
          </a:blip>
          <a:srcRect t="20765" r="1" b="21695"/>
          <a:stretch/>
        </p:blipFill>
        <p:spPr>
          <a:xfrm rot="43080000">
            <a:off x="1137837" y="1003258"/>
            <a:ext cx="9916327" cy="4764396"/>
          </a:xfrm>
          <a:prstGeom prst="rect">
            <a:avLst/>
          </a:prstGeom>
        </p:spPr>
      </p:pic>
      <p:sp>
        <p:nvSpPr>
          <p:cNvPr id="6" name="Date Placeholder 2">
            <a:extLst>
              <a:ext uri="{FF2B5EF4-FFF2-40B4-BE49-F238E27FC236}">
                <a16:creationId xmlns:a16="http://schemas.microsoft.com/office/drawing/2014/main" id="{BFF7E11C-876A-42B0-8456-51CEC2943C8D}"/>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51FC355B-349D-4E05-9A67-DE014BD2F8F4}" type="datetimeFigureOut">
              <a:rPr lang="en-US" smtClean="0"/>
              <a:pPr>
                <a:spcAft>
                  <a:spcPts val="600"/>
                </a:spcAft>
              </a:pPr>
              <a:t>2/21/2019</a:t>
            </a:fld>
            <a:endParaRPr lang="en-US"/>
          </a:p>
        </p:txBody>
      </p:sp>
      <p:sp>
        <p:nvSpPr>
          <p:cNvPr id="7" name="Footer Placeholder 3">
            <a:extLst>
              <a:ext uri="{FF2B5EF4-FFF2-40B4-BE49-F238E27FC236}">
                <a16:creationId xmlns:a16="http://schemas.microsoft.com/office/drawing/2014/main" id="{C50B56D2-17F2-49E4-8942-74DC596F82A4}"/>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endParaRPr lang="en-US" sz="1200" kern="1200">
              <a:solidFill>
                <a:schemeClr val="tx1">
                  <a:tint val="75000"/>
                </a:schemeClr>
              </a:solidFill>
              <a:latin typeface="+mn-lt"/>
              <a:ea typeface="+mn-ea"/>
              <a:cs typeface="+mn-cs"/>
            </a:endParaRPr>
          </a:p>
        </p:txBody>
      </p:sp>
      <p:sp>
        <p:nvSpPr>
          <p:cNvPr id="9" name="Slide Number Placeholder 4">
            <a:extLst>
              <a:ext uri="{FF2B5EF4-FFF2-40B4-BE49-F238E27FC236}">
                <a16:creationId xmlns:a16="http://schemas.microsoft.com/office/drawing/2014/main" id="{141F3B84-167F-4891-B329-35A85A10716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0D730C18-8F8F-4206-9277-80BD47AFEEF9}" type="slidenum">
              <a:rPr lang="en-US" smtClean="0"/>
              <a:pPr>
                <a:spcAft>
                  <a:spcPts val="600"/>
                </a:spcAft>
              </a:pPr>
              <a:t>3</a:t>
            </a:fld>
            <a:endParaRPr lang="en-US"/>
          </a:p>
        </p:txBody>
      </p:sp>
      <p:sp>
        <p:nvSpPr>
          <p:cNvPr id="11" name="Rectangle 10">
            <a:extLst>
              <a:ext uri="{FF2B5EF4-FFF2-40B4-BE49-F238E27FC236}">
                <a16:creationId xmlns:a16="http://schemas.microsoft.com/office/drawing/2014/main" id="{2331C292-9416-4F3A-B479-0EBA66250115}"/>
              </a:ext>
            </a:extLst>
          </p:cNvPr>
          <p:cNvSpPr/>
          <p:nvPr/>
        </p:nvSpPr>
        <p:spPr>
          <a:xfrm>
            <a:off x="0" y="6257925"/>
            <a:ext cx="12192000" cy="600075"/>
          </a:xfrm>
          <a:prstGeom prst="rect">
            <a:avLst/>
          </a:pr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1BDF8E3-D679-45AC-9FA3-7179E6D7C606}"/>
              </a:ext>
            </a:extLst>
          </p:cNvPr>
          <p:cNvPicPr>
            <a:picLocks noChangeAspect="1"/>
          </p:cNvPicPr>
          <p:nvPr/>
        </p:nvPicPr>
        <p:blipFill>
          <a:blip r:embed="rId3"/>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1267718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9101F5-0D6D-479A-A738-8C575BB70DEE}"/>
              </a:ext>
            </a:extLst>
          </p:cNvPr>
          <p:cNvSpPr txBox="1">
            <a:spLocks/>
          </p:cNvSpPr>
          <p:nvPr/>
        </p:nvSpPr>
        <p:spPr>
          <a:xfrm>
            <a:off x="2599765" y="1446075"/>
            <a:ext cx="6992470" cy="166743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200" i="1" dirty="0">
                <a:solidFill>
                  <a:srgbClr val="C00000"/>
                </a:solidFill>
                <a:hlinkClick r:id="rId2">
                  <a:extLst>
                    <a:ext uri="{A12FA001-AC4F-418D-AE19-62706E023703}">
                      <ahyp:hlinkClr xmlns:ahyp="http://schemas.microsoft.com/office/drawing/2018/hyperlinkcolor" val="tx"/>
                    </a:ext>
                  </a:extLst>
                </a:hlinkClick>
              </a:rPr>
              <a:t>https://vimeo.com/261192892</a:t>
            </a:r>
            <a:endParaRPr lang="en-US" sz="1200" b="1" dirty="0">
              <a:solidFill>
                <a:srgbClr val="C00000"/>
              </a:solidFill>
            </a:endParaRPr>
          </a:p>
          <a:p>
            <a:pPr marL="0" indent="0">
              <a:buFont typeface="Arial" panose="020B0604020202020204" pitchFamily="34" charset="0"/>
              <a:buNone/>
            </a:pPr>
            <a:endParaRPr lang="en-US" sz="800" b="1" dirty="0"/>
          </a:p>
          <a:p>
            <a:pPr marL="0" indent="0" algn="ctr">
              <a:spcBef>
                <a:spcPts val="0"/>
              </a:spcBef>
              <a:buFont typeface="Arial" panose="020B0604020202020204" pitchFamily="34" charset="0"/>
              <a:buNone/>
            </a:pPr>
            <a:r>
              <a:rPr lang="en-US" b="1" dirty="0"/>
              <a:t>Driving productivity, growth, innovation </a:t>
            </a:r>
          </a:p>
          <a:p>
            <a:pPr marL="0" indent="0" algn="ctr">
              <a:spcBef>
                <a:spcPts val="0"/>
              </a:spcBef>
              <a:buFont typeface="Arial" panose="020B0604020202020204" pitchFamily="34" charset="0"/>
              <a:buNone/>
            </a:pPr>
            <a:r>
              <a:rPr lang="en-US" b="1" dirty="0"/>
              <a:t>and global competitiveness for </a:t>
            </a:r>
          </a:p>
          <a:p>
            <a:pPr marL="0" indent="0" algn="ctr">
              <a:spcBef>
                <a:spcPts val="0"/>
              </a:spcBef>
              <a:buFont typeface="Arial" panose="020B0604020202020204" pitchFamily="34" charset="0"/>
              <a:buNone/>
            </a:pPr>
            <a:r>
              <a:rPr lang="en-US" b="1" dirty="0"/>
              <a:t>Ohio’s manufacturers</a:t>
            </a:r>
          </a:p>
        </p:txBody>
      </p:sp>
      <p:sp>
        <p:nvSpPr>
          <p:cNvPr id="4" name="Title 1">
            <a:extLst>
              <a:ext uri="{FF2B5EF4-FFF2-40B4-BE49-F238E27FC236}">
                <a16:creationId xmlns:a16="http://schemas.microsoft.com/office/drawing/2014/main" id="{B88F422B-F624-4280-B9F5-F7C766F94B38}"/>
              </a:ext>
            </a:extLst>
          </p:cNvPr>
          <p:cNvSpPr txBox="1">
            <a:spLocks/>
          </p:cNvSpPr>
          <p:nvPr/>
        </p:nvSpPr>
        <p:spPr>
          <a:xfrm>
            <a:off x="0" y="760593"/>
            <a:ext cx="12192000" cy="731838"/>
          </a:xfrm>
          <a:prstGeom prst="rect">
            <a:avLst/>
          </a:prstGeom>
        </p:spPr>
        <p:txBody>
          <a:bodyPr vert="horz" lIns="91440" tIns="45720" rIns="91440" bIns="45720" rtlCol="0" anchor="b">
            <a:noAutofit/>
          </a:bodyPr>
          <a:lstStyle>
            <a:lvl1pPr algn="l" defTabSz="914400" rtl="0" eaLnBrk="1" latinLnBrk="0" hangingPunct="1">
              <a:spcBef>
                <a:spcPct val="0"/>
              </a:spcBef>
              <a:buNone/>
              <a:defRPr sz="2000" b="1" kern="1200">
                <a:solidFill>
                  <a:srgbClr val="73A5CC"/>
                </a:solidFill>
                <a:latin typeface="Arial"/>
                <a:ea typeface="+mj-ea"/>
                <a:cs typeface="Arial"/>
              </a:defRPr>
            </a:lvl1pPr>
          </a:lstStyle>
          <a:p>
            <a:pPr algn="ctr"/>
            <a:r>
              <a:rPr lang="en-US" sz="3200" cap="all" dirty="0">
                <a:solidFill>
                  <a:srgbClr val="C00000"/>
                </a:solidFill>
                <a:latin typeface="+mj-lt"/>
              </a:rPr>
              <a:t>Ohio Manufacturing Extension Partnership (MEP)</a:t>
            </a:r>
          </a:p>
        </p:txBody>
      </p:sp>
      <p:pic>
        <p:nvPicPr>
          <p:cNvPr id="5" name="Picture 4">
            <a:extLst>
              <a:ext uri="{FF2B5EF4-FFF2-40B4-BE49-F238E27FC236}">
                <a16:creationId xmlns:a16="http://schemas.microsoft.com/office/drawing/2014/main" id="{57B3ADC1-07AB-468C-84F4-646B62B93E9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82140" y="6291055"/>
            <a:ext cx="1204668" cy="536625"/>
          </a:xfrm>
          <a:prstGeom prst="rect">
            <a:avLst/>
          </a:prstGeom>
        </p:spPr>
      </p:pic>
      <p:pic>
        <p:nvPicPr>
          <p:cNvPr id="6" name="Picture 5">
            <a:extLst>
              <a:ext uri="{FF2B5EF4-FFF2-40B4-BE49-F238E27FC236}">
                <a16:creationId xmlns:a16="http://schemas.microsoft.com/office/drawing/2014/main" id="{E9A9C83B-D387-4F3B-A99C-39AFAB510AB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5163" y="3429001"/>
            <a:ext cx="2095921" cy="661870"/>
          </a:xfrm>
          <a:prstGeom prst="rect">
            <a:avLst/>
          </a:prstGeom>
        </p:spPr>
      </p:pic>
      <p:pic>
        <p:nvPicPr>
          <p:cNvPr id="7" name="Picture 6">
            <a:extLst>
              <a:ext uri="{FF2B5EF4-FFF2-40B4-BE49-F238E27FC236}">
                <a16:creationId xmlns:a16="http://schemas.microsoft.com/office/drawing/2014/main" id="{06FC70E3-CBCE-4C5C-A06C-2482597C6EC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872703" y="3759936"/>
            <a:ext cx="851591" cy="1121401"/>
          </a:xfrm>
          <a:prstGeom prst="rect">
            <a:avLst/>
          </a:prstGeom>
        </p:spPr>
      </p:pic>
      <p:pic>
        <p:nvPicPr>
          <p:cNvPr id="8" name="Picture 7">
            <a:extLst>
              <a:ext uri="{FF2B5EF4-FFF2-40B4-BE49-F238E27FC236}">
                <a16:creationId xmlns:a16="http://schemas.microsoft.com/office/drawing/2014/main" id="{743AAB1A-136C-4E94-AF39-108DEA30E71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15271" y="5032089"/>
            <a:ext cx="2078046" cy="1146277"/>
          </a:xfrm>
          <a:prstGeom prst="rect">
            <a:avLst/>
          </a:prstGeom>
        </p:spPr>
      </p:pic>
      <p:pic>
        <p:nvPicPr>
          <p:cNvPr id="9" name="Picture 8">
            <a:extLst>
              <a:ext uri="{FF2B5EF4-FFF2-40B4-BE49-F238E27FC236}">
                <a16:creationId xmlns:a16="http://schemas.microsoft.com/office/drawing/2014/main" id="{6256EDB9-8040-4B52-B211-00A18642C89D}"/>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3460019" y="5411925"/>
            <a:ext cx="3097237" cy="564878"/>
          </a:xfrm>
          <a:prstGeom prst="rect">
            <a:avLst/>
          </a:prstGeom>
        </p:spPr>
      </p:pic>
      <p:pic>
        <p:nvPicPr>
          <p:cNvPr id="10" name="Picture 9">
            <a:extLst>
              <a:ext uri="{FF2B5EF4-FFF2-40B4-BE49-F238E27FC236}">
                <a16:creationId xmlns:a16="http://schemas.microsoft.com/office/drawing/2014/main" id="{94932410-3E9A-427E-8336-D727FD5A5B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47506" y="3041765"/>
            <a:ext cx="4839331" cy="3199630"/>
          </a:xfrm>
          <a:prstGeom prst="rect">
            <a:avLst/>
          </a:prstGeom>
        </p:spPr>
      </p:pic>
      <p:pic>
        <p:nvPicPr>
          <p:cNvPr id="11" name="Picture 10" descr="A close up of a sign&#10;&#10;Description automatically generated">
            <a:extLst>
              <a:ext uri="{FF2B5EF4-FFF2-40B4-BE49-F238E27FC236}">
                <a16:creationId xmlns:a16="http://schemas.microsoft.com/office/drawing/2014/main" id="{8BB0BAE2-E3C1-4CDC-9039-B086CCEC9A42}"/>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573641" y="4276053"/>
            <a:ext cx="2095921" cy="570854"/>
          </a:xfrm>
          <a:prstGeom prst="rect">
            <a:avLst/>
          </a:prstGeom>
        </p:spPr>
      </p:pic>
      <p:pic>
        <p:nvPicPr>
          <p:cNvPr id="12" name="Picture 11" descr="A close up of a sign&#10;&#10;Description automatically generated">
            <a:extLst>
              <a:ext uri="{FF2B5EF4-FFF2-40B4-BE49-F238E27FC236}">
                <a16:creationId xmlns:a16="http://schemas.microsoft.com/office/drawing/2014/main" id="{5C5A6C03-2A6A-48BB-9856-90102BE5C3D7}"/>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291126" y="2525961"/>
            <a:ext cx="2864669" cy="577709"/>
          </a:xfrm>
          <a:prstGeom prst="rect">
            <a:avLst/>
          </a:prstGeom>
        </p:spPr>
      </p:pic>
    </p:spTree>
    <p:extLst>
      <p:ext uri="{BB962C8B-B14F-4D97-AF65-F5344CB8AC3E}">
        <p14:creationId xmlns:p14="http://schemas.microsoft.com/office/powerpoint/2010/main" val="2168387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DBD90EE-0D83-46DA-A7ED-85B85FF4AB6E}"/>
              </a:ext>
            </a:extLst>
          </p:cNvPr>
          <p:cNvSpPr txBox="1">
            <a:spLocks/>
          </p:cNvSpPr>
          <p:nvPr/>
        </p:nvSpPr>
        <p:spPr>
          <a:xfrm>
            <a:off x="365251" y="1608373"/>
            <a:ext cx="8229600" cy="4525963"/>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a:buChar char="•"/>
            </a:pPr>
            <a:r>
              <a:rPr lang="en-US" dirty="0">
                <a:latin typeface="Calibri"/>
                <a:cs typeface="Calibri"/>
              </a:rPr>
              <a:t>The Ohio Manufacturing Extension Partnership (MEP) works with manufacturers to help them create and retain jobs, increase profits and save time and money.</a:t>
            </a:r>
          </a:p>
          <a:p>
            <a:pPr>
              <a:buFont typeface="Arial"/>
              <a:buChar char="•"/>
            </a:pPr>
            <a:endParaRPr lang="en-US" dirty="0">
              <a:latin typeface="Calibri"/>
              <a:cs typeface="Calibri"/>
            </a:endParaRPr>
          </a:p>
          <a:p>
            <a:pPr>
              <a:buFont typeface="Arial"/>
              <a:buChar char="•"/>
            </a:pPr>
            <a:r>
              <a:rPr lang="en-US" dirty="0">
                <a:latin typeface="Calibri"/>
                <a:cs typeface="Calibri"/>
              </a:rPr>
              <a:t>Ohio MEP serves as a trusted business advisor, focused on solving challenges and identifying opportunities for growth.</a:t>
            </a:r>
          </a:p>
          <a:p>
            <a:pPr>
              <a:buFont typeface="Arial"/>
              <a:buChar char="•"/>
            </a:pPr>
            <a:endParaRPr lang="en-US" dirty="0">
              <a:latin typeface="Calibri"/>
              <a:cs typeface="Calibri"/>
            </a:endParaRPr>
          </a:p>
          <a:p>
            <a:pPr>
              <a:buFont typeface="Arial"/>
              <a:buChar char="•"/>
            </a:pPr>
            <a:r>
              <a:rPr lang="en-US" dirty="0">
                <a:latin typeface="Calibri"/>
                <a:cs typeface="Calibri"/>
              </a:rPr>
              <a:t>Ohio MEP is part of a statewide and national network. </a:t>
            </a:r>
          </a:p>
          <a:p>
            <a:pPr>
              <a:buFont typeface="Arial"/>
              <a:buChar char="•"/>
            </a:pPr>
            <a:endParaRPr lang="en-US" dirty="0">
              <a:latin typeface="Calibri"/>
              <a:cs typeface="Calibri"/>
            </a:endParaRPr>
          </a:p>
          <a:p>
            <a:pPr>
              <a:buFont typeface="Arial"/>
              <a:buChar char="•"/>
            </a:pPr>
            <a:r>
              <a:rPr lang="en-US" dirty="0">
                <a:latin typeface="Calibri"/>
                <a:cs typeface="Calibri"/>
              </a:rPr>
              <a:t>The critical areas of services are operational support and quality, workforce, advanced manufacturing, and cybersecurity.</a:t>
            </a:r>
          </a:p>
          <a:p>
            <a:endParaRPr lang="en-US" dirty="0"/>
          </a:p>
        </p:txBody>
      </p:sp>
      <p:sp>
        <p:nvSpPr>
          <p:cNvPr id="3" name="Title 1">
            <a:extLst>
              <a:ext uri="{FF2B5EF4-FFF2-40B4-BE49-F238E27FC236}">
                <a16:creationId xmlns:a16="http://schemas.microsoft.com/office/drawing/2014/main" id="{6387F873-9637-49CB-82D5-4CCAF0DF3B06}"/>
              </a:ext>
            </a:extLst>
          </p:cNvPr>
          <p:cNvSpPr txBox="1">
            <a:spLocks/>
          </p:cNvSpPr>
          <p:nvPr/>
        </p:nvSpPr>
        <p:spPr>
          <a:xfrm>
            <a:off x="365251" y="615060"/>
            <a:ext cx="6863452" cy="73183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cap="all" dirty="0">
                <a:solidFill>
                  <a:srgbClr val="C00000"/>
                </a:solidFill>
                <a:latin typeface="Segoe Print" panose="02000600000000000000" pitchFamily="2" charset="0"/>
              </a:rPr>
              <a:t>What is MEP?</a:t>
            </a:r>
          </a:p>
        </p:txBody>
      </p:sp>
      <p:pic>
        <p:nvPicPr>
          <p:cNvPr id="4" name="Picture 2" descr="Related image">
            <a:extLst>
              <a:ext uri="{FF2B5EF4-FFF2-40B4-BE49-F238E27FC236}">
                <a16:creationId xmlns:a16="http://schemas.microsoft.com/office/drawing/2014/main" id="{1A58772B-FBC8-46BD-B301-8610C3B1B9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671" t="3414" r="36563" b="70723"/>
          <a:stretch/>
        </p:blipFill>
        <p:spPr bwMode="auto">
          <a:xfrm>
            <a:off x="9637531" y="3871354"/>
            <a:ext cx="1472541" cy="13894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manufacturing icon">
            <a:extLst>
              <a:ext uri="{FF2B5EF4-FFF2-40B4-BE49-F238E27FC236}">
                <a16:creationId xmlns:a16="http://schemas.microsoft.com/office/drawing/2014/main" id="{463FF252-E30D-49A0-A7B8-DF0B3DF21F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173" t="30655" r="-312" b="42629"/>
          <a:stretch/>
        </p:blipFill>
        <p:spPr bwMode="auto">
          <a:xfrm>
            <a:off x="8250719" y="1825831"/>
            <a:ext cx="3902034" cy="1603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529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F61CB6E1-C383-464F-9E42-708573DAF0E6}"/>
              </a:ext>
            </a:extLst>
          </p:cNvPr>
          <p:cNvSpPr txBox="1">
            <a:spLocks/>
          </p:cNvSpPr>
          <p:nvPr/>
        </p:nvSpPr>
        <p:spPr>
          <a:xfrm>
            <a:off x="303744" y="1445693"/>
            <a:ext cx="4440187" cy="518911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b="1" dirty="0">
                <a:solidFill>
                  <a:srgbClr val="C00000"/>
                </a:solidFill>
              </a:rPr>
              <a:t>Operational Support and Quality </a:t>
            </a:r>
          </a:p>
          <a:p>
            <a:pPr marL="0" indent="0">
              <a:spcBef>
                <a:spcPts val="0"/>
              </a:spcBef>
              <a:buFont typeface="Arial" panose="020B0604020202020204" pitchFamily="34" charset="0"/>
              <a:buNone/>
            </a:pPr>
            <a:r>
              <a:rPr lang="en-US" sz="1400" dirty="0"/>
              <a:t>• Kaizen</a:t>
            </a:r>
          </a:p>
          <a:p>
            <a:pPr marL="0" indent="0">
              <a:spcBef>
                <a:spcPts val="0"/>
              </a:spcBef>
              <a:buNone/>
            </a:pPr>
            <a:r>
              <a:rPr lang="en-US" sz="1400" dirty="0"/>
              <a:t>• Kanban</a:t>
            </a:r>
          </a:p>
          <a:p>
            <a:pPr marL="0" indent="0">
              <a:spcBef>
                <a:spcPts val="0"/>
              </a:spcBef>
              <a:buFont typeface="Arial" panose="020B0604020202020204" pitchFamily="34" charset="0"/>
              <a:buNone/>
            </a:pPr>
            <a:r>
              <a:rPr lang="en-US" sz="1400" dirty="0"/>
              <a:t>• Project Management</a:t>
            </a:r>
          </a:p>
          <a:p>
            <a:pPr marL="0" indent="0">
              <a:spcBef>
                <a:spcPts val="0"/>
              </a:spcBef>
              <a:buFont typeface="Arial" panose="020B0604020202020204" pitchFamily="34" charset="0"/>
              <a:buNone/>
            </a:pPr>
            <a:r>
              <a:rPr lang="en-US" sz="1400" dirty="0"/>
              <a:t>• Lean Coaching, Leadership and Enterprise</a:t>
            </a:r>
          </a:p>
          <a:p>
            <a:pPr marL="0" indent="0">
              <a:spcBef>
                <a:spcPts val="0"/>
              </a:spcBef>
              <a:buFont typeface="Arial" panose="020B0604020202020204" pitchFamily="34" charset="0"/>
              <a:buNone/>
            </a:pPr>
            <a:r>
              <a:rPr lang="en-US" sz="1400" dirty="0"/>
              <a:t>• Standard Operating Procedures</a:t>
            </a:r>
          </a:p>
          <a:p>
            <a:pPr marL="0" indent="0">
              <a:spcBef>
                <a:spcPts val="0"/>
              </a:spcBef>
              <a:buFont typeface="Arial" panose="020B0604020202020204" pitchFamily="34" charset="0"/>
              <a:buNone/>
            </a:pPr>
            <a:r>
              <a:rPr lang="en-US" sz="1400" dirty="0"/>
              <a:t>• Green/Yellow/Black Belt</a:t>
            </a:r>
          </a:p>
          <a:p>
            <a:pPr marL="0" indent="0">
              <a:spcBef>
                <a:spcPts val="0"/>
              </a:spcBef>
              <a:buFont typeface="Arial" panose="020B0604020202020204" pitchFamily="34" charset="0"/>
              <a:buNone/>
            </a:pPr>
            <a:r>
              <a:rPr lang="en-US" sz="1400" dirty="0"/>
              <a:t>• Process Mapping</a:t>
            </a:r>
          </a:p>
          <a:p>
            <a:pPr marL="0" indent="0">
              <a:spcBef>
                <a:spcPts val="0"/>
              </a:spcBef>
              <a:buFont typeface="Arial" panose="020B0604020202020204" pitchFamily="34" charset="0"/>
              <a:buNone/>
            </a:pPr>
            <a:r>
              <a:rPr lang="en-US" sz="1400" dirty="0"/>
              <a:t>• Set up Reduction/ SMED</a:t>
            </a:r>
          </a:p>
          <a:p>
            <a:pPr marL="0" indent="0">
              <a:spcBef>
                <a:spcPts val="0"/>
              </a:spcBef>
              <a:buFont typeface="Arial" panose="020B0604020202020204" pitchFamily="34" charset="0"/>
              <a:buNone/>
            </a:pPr>
            <a:r>
              <a:rPr lang="en-US" sz="1400" dirty="0"/>
              <a:t>• Waste Reduction</a:t>
            </a:r>
          </a:p>
          <a:p>
            <a:pPr marL="0" indent="0">
              <a:spcBef>
                <a:spcPts val="0"/>
              </a:spcBef>
              <a:buFont typeface="Arial" panose="020B0604020202020204" pitchFamily="34" charset="0"/>
              <a:buNone/>
            </a:pPr>
            <a:r>
              <a:rPr lang="en-US" sz="1400" dirty="0"/>
              <a:t>• Six Sigma/Lean &amp; 5S</a:t>
            </a:r>
          </a:p>
          <a:p>
            <a:pPr marL="0" indent="0">
              <a:spcBef>
                <a:spcPts val="0"/>
              </a:spcBef>
              <a:buFont typeface="Arial" panose="020B0604020202020204" pitchFamily="34" charset="0"/>
              <a:buNone/>
            </a:pPr>
            <a:r>
              <a:rPr lang="en-US" sz="1400" dirty="0"/>
              <a:t>• Supply Chain Development</a:t>
            </a:r>
          </a:p>
          <a:p>
            <a:pPr marL="0" indent="0">
              <a:spcBef>
                <a:spcPts val="0"/>
              </a:spcBef>
              <a:buFont typeface="Arial" panose="020B0604020202020204" pitchFamily="34" charset="0"/>
              <a:buNone/>
            </a:pPr>
            <a:r>
              <a:rPr lang="en-US" sz="1400" dirty="0"/>
              <a:t>• Statistical Process Control</a:t>
            </a:r>
          </a:p>
          <a:p>
            <a:pPr marL="0" indent="0">
              <a:spcBef>
                <a:spcPts val="0"/>
              </a:spcBef>
              <a:buFont typeface="Arial" panose="020B0604020202020204" pitchFamily="34" charset="0"/>
              <a:buNone/>
            </a:pPr>
            <a:r>
              <a:rPr lang="en-US" sz="1400" dirty="0"/>
              <a:t>• Root Cause Analysis</a:t>
            </a:r>
          </a:p>
          <a:p>
            <a:pPr marL="0" indent="0">
              <a:spcBef>
                <a:spcPts val="0"/>
              </a:spcBef>
              <a:buFont typeface="Arial" panose="020B0604020202020204" pitchFamily="34" charset="0"/>
              <a:buNone/>
            </a:pPr>
            <a:r>
              <a:rPr lang="en-US" sz="1400" dirty="0"/>
              <a:t>• Value Stream Mapping</a:t>
            </a:r>
          </a:p>
          <a:p>
            <a:pPr marL="0" indent="0">
              <a:spcBef>
                <a:spcPts val="0"/>
              </a:spcBef>
              <a:buNone/>
            </a:pPr>
            <a:r>
              <a:rPr lang="en-US" sz="1400" dirty="0"/>
              <a:t>• ISO 9001, 14001, 17025, 18001, 22001,</a:t>
            </a:r>
          </a:p>
          <a:p>
            <a:pPr marL="0" indent="0">
              <a:spcBef>
                <a:spcPts val="0"/>
              </a:spcBef>
              <a:buNone/>
            </a:pPr>
            <a:r>
              <a:rPr lang="en-US" sz="1400" dirty="0"/>
              <a:t>29001, 50001</a:t>
            </a:r>
          </a:p>
          <a:p>
            <a:pPr marL="0" indent="0">
              <a:spcBef>
                <a:spcPts val="0"/>
              </a:spcBef>
              <a:buNone/>
            </a:pPr>
            <a:r>
              <a:rPr lang="en-US" sz="1400" dirty="0"/>
              <a:t>• AS 9100, ASME, API, TS16949</a:t>
            </a:r>
          </a:p>
          <a:p>
            <a:pPr marL="0" indent="0">
              <a:spcBef>
                <a:spcPts val="0"/>
              </a:spcBef>
              <a:buNone/>
            </a:pPr>
            <a:r>
              <a:rPr lang="en-US" sz="1400" dirty="0"/>
              <a:t>• FMEA</a:t>
            </a:r>
          </a:p>
          <a:p>
            <a:pPr marL="0" indent="0">
              <a:spcBef>
                <a:spcPts val="0"/>
              </a:spcBef>
              <a:buNone/>
            </a:pPr>
            <a:r>
              <a:rPr lang="en-US" sz="1400" dirty="0"/>
              <a:t>• ISO and Quality Compliance, Consulting and Policy/Procedure Development</a:t>
            </a:r>
          </a:p>
          <a:p>
            <a:pPr marL="0" indent="0">
              <a:spcBef>
                <a:spcPts val="0"/>
              </a:spcBef>
              <a:buNone/>
            </a:pPr>
            <a:r>
              <a:rPr lang="en-US" sz="1400" dirty="0"/>
              <a:t>• Safety Compliance, Training, Consulting</a:t>
            </a:r>
          </a:p>
          <a:p>
            <a:pPr marL="0" indent="0">
              <a:spcBef>
                <a:spcPts val="0"/>
              </a:spcBef>
              <a:buNone/>
            </a:pPr>
            <a:r>
              <a:rPr lang="en-US" sz="1400" dirty="0"/>
              <a:t>Policy/Procedure Development </a:t>
            </a:r>
          </a:p>
          <a:p>
            <a:pPr marL="0" indent="0">
              <a:spcBef>
                <a:spcPts val="0"/>
              </a:spcBef>
              <a:buNone/>
            </a:pPr>
            <a:r>
              <a:rPr lang="en-US" sz="1400" dirty="0"/>
              <a:t>• OSHA Mock Audit</a:t>
            </a:r>
          </a:p>
          <a:p>
            <a:pPr marL="0" indent="0">
              <a:spcBef>
                <a:spcPts val="0"/>
              </a:spcBef>
              <a:buFont typeface="Arial" panose="020B0604020202020204" pitchFamily="34" charset="0"/>
              <a:buNone/>
            </a:pPr>
            <a:endParaRPr lang="en-US" sz="1400" dirty="0"/>
          </a:p>
          <a:p>
            <a:pPr marL="0" indent="0">
              <a:spcBef>
                <a:spcPts val="0"/>
              </a:spcBef>
              <a:buFont typeface="Arial" panose="020B0604020202020204" pitchFamily="34" charset="0"/>
              <a:buNone/>
            </a:pPr>
            <a:endParaRPr lang="en-US" sz="1600" dirty="0"/>
          </a:p>
        </p:txBody>
      </p:sp>
      <p:sp>
        <p:nvSpPr>
          <p:cNvPr id="3" name="Rectangle 2">
            <a:extLst>
              <a:ext uri="{FF2B5EF4-FFF2-40B4-BE49-F238E27FC236}">
                <a16:creationId xmlns:a16="http://schemas.microsoft.com/office/drawing/2014/main" id="{EF39A7E5-6A01-40D3-BF52-5956B5C0F122}"/>
              </a:ext>
            </a:extLst>
          </p:cNvPr>
          <p:cNvSpPr/>
          <p:nvPr/>
        </p:nvSpPr>
        <p:spPr>
          <a:xfrm>
            <a:off x="4743931" y="1445693"/>
            <a:ext cx="3675330" cy="4401205"/>
          </a:xfrm>
          <a:prstGeom prst="rect">
            <a:avLst/>
          </a:prstGeom>
        </p:spPr>
        <p:txBody>
          <a:bodyPr wrap="square">
            <a:spAutoFit/>
          </a:bodyPr>
          <a:lstStyle/>
          <a:p>
            <a:r>
              <a:rPr lang="en-US" sz="1600" b="1" dirty="0">
                <a:solidFill>
                  <a:srgbClr val="C00000"/>
                </a:solidFill>
              </a:rPr>
              <a:t>Workforce</a:t>
            </a:r>
            <a:endParaRPr lang="en-US" sz="1600" dirty="0">
              <a:solidFill>
                <a:srgbClr val="C00000"/>
              </a:solidFill>
            </a:endParaRPr>
          </a:p>
          <a:p>
            <a:r>
              <a:rPr lang="en-US" sz="1400" dirty="0"/>
              <a:t>•  Leadership Development</a:t>
            </a:r>
          </a:p>
          <a:p>
            <a:r>
              <a:rPr lang="en-US" sz="1400" dirty="0"/>
              <a:t>•  Five Behaviors of a Cohesive Team</a:t>
            </a:r>
          </a:p>
          <a:p>
            <a:r>
              <a:rPr lang="en-US" sz="1400" dirty="0"/>
              <a:t>•  Facilitation Skills</a:t>
            </a:r>
          </a:p>
          <a:p>
            <a:r>
              <a:rPr lang="en-US" sz="1400" dirty="0"/>
              <a:t>•  Time Management</a:t>
            </a:r>
          </a:p>
          <a:p>
            <a:r>
              <a:rPr lang="en-US" sz="1400" dirty="0"/>
              <a:t>•  Change Management</a:t>
            </a:r>
          </a:p>
          <a:p>
            <a:r>
              <a:rPr lang="en-US" sz="1400" dirty="0"/>
              <a:t>•  Coaching</a:t>
            </a:r>
          </a:p>
          <a:p>
            <a:r>
              <a:rPr lang="en-US" sz="1400" dirty="0"/>
              <a:t>•  Leadership in a Lean Culture</a:t>
            </a:r>
          </a:p>
          <a:p>
            <a:r>
              <a:rPr lang="en-US" sz="1400" dirty="0"/>
              <a:t>•  Everything DISC</a:t>
            </a:r>
          </a:p>
          <a:p>
            <a:r>
              <a:rPr lang="en-US" sz="1400" dirty="0"/>
              <a:t>• Career paths of internship, apprenticeship and incumbent worker training</a:t>
            </a:r>
          </a:p>
          <a:p>
            <a:r>
              <a:rPr lang="en-US" sz="1400" dirty="0"/>
              <a:t>• Sexual Harassment</a:t>
            </a:r>
          </a:p>
          <a:p>
            <a:r>
              <a:rPr lang="en-US" sz="1400" dirty="0"/>
              <a:t>• HR Compliance, Consulting and   Policy/Procedure Development</a:t>
            </a:r>
          </a:p>
          <a:p>
            <a:r>
              <a:rPr lang="en-US" sz="1400" dirty="0"/>
              <a:t>• Train-the-Trainer</a:t>
            </a:r>
          </a:p>
          <a:p>
            <a:r>
              <a:rPr lang="en-US" sz="1400" dirty="0"/>
              <a:t>• Strategic Planning</a:t>
            </a:r>
          </a:p>
          <a:p>
            <a:endParaRPr lang="en-US" sz="1400" dirty="0"/>
          </a:p>
          <a:p>
            <a:endParaRPr lang="en-US" sz="1400" dirty="0"/>
          </a:p>
          <a:p>
            <a:endParaRPr lang="en-US" sz="1400" dirty="0"/>
          </a:p>
          <a:p>
            <a:endParaRPr lang="en-US" sz="1200" dirty="0"/>
          </a:p>
        </p:txBody>
      </p:sp>
      <p:sp>
        <p:nvSpPr>
          <p:cNvPr id="4" name="Rectangle 3">
            <a:extLst>
              <a:ext uri="{FF2B5EF4-FFF2-40B4-BE49-F238E27FC236}">
                <a16:creationId xmlns:a16="http://schemas.microsoft.com/office/drawing/2014/main" id="{8F44DC24-774C-4C64-96D4-AEFCA4A3E33C}"/>
              </a:ext>
            </a:extLst>
          </p:cNvPr>
          <p:cNvSpPr/>
          <p:nvPr/>
        </p:nvSpPr>
        <p:spPr>
          <a:xfrm>
            <a:off x="8419261" y="1214280"/>
            <a:ext cx="3675330" cy="1908215"/>
          </a:xfrm>
          <a:prstGeom prst="rect">
            <a:avLst/>
          </a:prstGeom>
        </p:spPr>
        <p:txBody>
          <a:bodyPr wrap="square">
            <a:spAutoFit/>
          </a:bodyPr>
          <a:lstStyle/>
          <a:p>
            <a:endParaRPr lang="pt-BR" sz="1400" dirty="0"/>
          </a:p>
          <a:p>
            <a:r>
              <a:rPr lang="pt-BR" sz="1600" b="1" dirty="0">
                <a:solidFill>
                  <a:srgbClr val="C00000"/>
                </a:solidFill>
              </a:rPr>
              <a:t>Cybersecurity</a:t>
            </a:r>
          </a:p>
          <a:p>
            <a:r>
              <a:rPr lang="pt-BR" sz="1600" dirty="0"/>
              <a:t>•</a:t>
            </a:r>
            <a:r>
              <a:rPr lang="en-US" sz="1600" dirty="0"/>
              <a:t> </a:t>
            </a:r>
            <a:r>
              <a:rPr lang="en-US" sz="1400" dirty="0"/>
              <a:t>Evaluate Cybersecurity Risks</a:t>
            </a:r>
          </a:p>
          <a:p>
            <a:r>
              <a:rPr lang="pt-BR" sz="1400" dirty="0"/>
              <a:t>•</a:t>
            </a:r>
            <a:r>
              <a:rPr lang="en-US" sz="1400" dirty="0"/>
              <a:t> Investing Cybersecurity Resources</a:t>
            </a:r>
          </a:p>
          <a:p>
            <a:r>
              <a:rPr lang="pt-BR" sz="1400" dirty="0"/>
              <a:t>• </a:t>
            </a:r>
            <a:r>
              <a:rPr lang="en-US" sz="1400" dirty="0"/>
              <a:t>Determine Areas of Vulnerability</a:t>
            </a:r>
          </a:p>
          <a:p>
            <a:r>
              <a:rPr lang="pt-BR" sz="1400" dirty="0"/>
              <a:t>• </a:t>
            </a:r>
            <a:r>
              <a:rPr lang="en-US" sz="1400" dirty="0"/>
              <a:t>Understand Organization’s Cybersecurity Risk</a:t>
            </a:r>
          </a:p>
          <a:p>
            <a:endParaRPr lang="pt-BR" sz="1400" b="1" dirty="0">
              <a:solidFill>
                <a:srgbClr val="C00000"/>
              </a:solidFill>
            </a:endParaRPr>
          </a:p>
          <a:p>
            <a:endParaRPr lang="pt-BR" sz="1600" b="1" dirty="0">
              <a:solidFill>
                <a:srgbClr val="C00000"/>
              </a:solidFill>
            </a:endParaRPr>
          </a:p>
        </p:txBody>
      </p:sp>
      <p:sp>
        <p:nvSpPr>
          <p:cNvPr id="5" name="Title 1">
            <a:extLst>
              <a:ext uri="{FF2B5EF4-FFF2-40B4-BE49-F238E27FC236}">
                <a16:creationId xmlns:a16="http://schemas.microsoft.com/office/drawing/2014/main" id="{3EAACE7F-FE9B-457E-8728-6719803356FB}"/>
              </a:ext>
            </a:extLst>
          </p:cNvPr>
          <p:cNvSpPr txBox="1">
            <a:spLocks/>
          </p:cNvSpPr>
          <p:nvPr/>
        </p:nvSpPr>
        <p:spPr>
          <a:xfrm>
            <a:off x="630056" y="459474"/>
            <a:ext cx="8227750" cy="73183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dirty="0">
                <a:solidFill>
                  <a:srgbClr val="C00000"/>
                </a:solidFill>
                <a:latin typeface="Segoe Print" panose="02000600000000000000" pitchFamily="2" charset="0"/>
              </a:rPr>
              <a:t>Ohio MEP SERVICES</a:t>
            </a:r>
          </a:p>
        </p:txBody>
      </p:sp>
      <p:sp>
        <p:nvSpPr>
          <p:cNvPr id="8" name="Rectangle 7">
            <a:extLst>
              <a:ext uri="{FF2B5EF4-FFF2-40B4-BE49-F238E27FC236}">
                <a16:creationId xmlns:a16="http://schemas.microsoft.com/office/drawing/2014/main" id="{47710192-BA84-4AC9-9E53-BB48F868B4E1}"/>
              </a:ext>
            </a:extLst>
          </p:cNvPr>
          <p:cNvSpPr/>
          <p:nvPr/>
        </p:nvSpPr>
        <p:spPr>
          <a:xfrm>
            <a:off x="8419261" y="3083466"/>
            <a:ext cx="3675330" cy="2708434"/>
          </a:xfrm>
          <a:prstGeom prst="rect">
            <a:avLst/>
          </a:prstGeom>
        </p:spPr>
        <p:txBody>
          <a:bodyPr wrap="square">
            <a:spAutoFit/>
          </a:bodyPr>
          <a:lstStyle/>
          <a:p>
            <a:pPr lvl="0"/>
            <a:r>
              <a:rPr lang="en-US" sz="1600" b="1" dirty="0">
                <a:solidFill>
                  <a:srgbClr val="C00000"/>
                </a:solidFill>
              </a:rPr>
              <a:t>Advanced Manufacturing </a:t>
            </a:r>
          </a:p>
          <a:p>
            <a:r>
              <a:rPr lang="en-US" sz="1400" dirty="0">
                <a:solidFill>
                  <a:prstClr val="black"/>
                </a:solidFill>
              </a:rPr>
              <a:t>• A</a:t>
            </a:r>
            <a:r>
              <a:rPr lang="en-US" sz="1400" dirty="0"/>
              <a:t>dditive manufacturing</a:t>
            </a:r>
          </a:p>
          <a:p>
            <a:r>
              <a:rPr lang="en-US" sz="1400" dirty="0"/>
              <a:t>• Automation</a:t>
            </a:r>
          </a:p>
          <a:p>
            <a:r>
              <a:rPr lang="en-US" sz="1400" dirty="0"/>
              <a:t>• Robotics, </a:t>
            </a:r>
          </a:p>
          <a:p>
            <a:r>
              <a:rPr lang="en-US" sz="1400" dirty="0"/>
              <a:t>• </a:t>
            </a:r>
            <a:r>
              <a:rPr lang="en-US" sz="1400" dirty="0" err="1"/>
              <a:t>IoT</a:t>
            </a:r>
            <a:r>
              <a:rPr lang="en-US" sz="1400" dirty="0"/>
              <a:t> and Industry 5.0 </a:t>
            </a:r>
          </a:p>
          <a:p>
            <a:r>
              <a:rPr lang="en-US" sz="1400" dirty="0"/>
              <a:t>• </a:t>
            </a:r>
            <a:r>
              <a:rPr lang="en-US" sz="1400" dirty="0">
                <a:solidFill>
                  <a:prstClr val="black"/>
                </a:solidFill>
              </a:rPr>
              <a:t>Product Design and Development</a:t>
            </a:r>
          </a:p>
          <a:p>
            <a:pPr lvl="0"/>
            <a:r>
              <a:rPr lang="en-US" sz="1400" dirty="0">
                <a:solidFill>
                  <a:prstClr val="black"/>
                </a:solidFill>
              </a:rPr>
              <a:t>•  Commercialization Management</a:t>
            </a:r>
          </a:p>
          <a:p>
            <a:pPr lvl="0"/>
            <a:r>
              <a:rPr lang="en-US" sz="1400" dirty="0">
                <a:solidFill>
                  <a:prstClr val="black"/>
                </a:solidFill>
              </a:rPr>
              <a:t>•  LEAN Product Development</a:t>
            </a:r>
          </a:p>
          <a:p>
            <a:pPr lvl="0"/>
            <a:r>
              <a:rPr lang="en-US" sz="1400" dirty="0">
                <a:solidFill>
                  <a:prstClr val="black"/>
                </a:solidFill>
              </a:rPr>
              <a:t>•  Growth Coaching</a:t>
            </a:r>
          </a:p>
          <a:p>
            <a:pPr lvl="0"/>
            <a:r>
              <a:rPr lang="en-US" sz="1400" dirty="0">
                <a:solidFill>
                  <a:prstClr val="black"/>
                </a:solidFill>
              </a:rPr>
              <a:t>•  Tech Transfer</a:t>
            </a:r>
          </a:p>
          <a:p>
            <a:pPr lvl="0"/>
            <a:r>
              <a:rPr lang="en-US" sz="1400" dirty="0">
                <a:solidFill>
                  <a:prstClr val="black"/>
                </a:solidFill>
              </a:rPr>
              <a:t>•  Testing and Validation</a:t>
            </a:r>
          </a:p>
          <a:p>
            <a:pPr lvl="0"/>
            <a:r>
              <a:rPr lang="en-US" sz="1400" dirty="0">
                <a:solidFill>
                  <a:prstClr val="black"/>
                </a:solidFill>
              </a:rPr>
              <a:t>•  Innovation Engineering</a:t>
            </a:r>
          </a:p>
        </p:txBody>
      </p:sp>
      <p:pic>
        <p:nvPicPr>
          <p:cNvPr id="7" name="Picture 2" descr="Flat Manufacturing And Production Icons robotics goods delivery flat icons set products shipping flat icons engineering production manufacturing">
            <a:extLst>
              <a:ext uri="{FF2B5EF4-FFF2-40B4-BE49-F238E27FC236}">
                <a16:creationId xmlns:a16="http://schemas.microsoft.com/office/drawing/2014/main" id="{E7E32CB6-032B-4DBE-81FB-2048A48361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676" t="49286" r="41905" b="27848"/>
          <a:stretch/>
        </p:blipFill>
        <p:spPr bwMode="auto">
          <a:xfrm>
            <a:off x="10693303" y="436505"/>
            <a:ext cx="1401288" cy="146363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manufacturing icon">
            <a:extLst>
              <a:ext uri="{FF2B5EF4-FFF2-40B4-BE49-F238E27FC236}">
                <a16:creationId xmlns:a16="http://schemas.microsoft.com/office/drawing/2014/main" id="{26F38353-C3CD-43E6-B633-D5ED63589F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420" t="29073" r="33827" b="41044"/>
          <a:stretch/>
        </p:blipFill>
        <p:spPr bwMode="auto">
          <a:xfrm>
            <a:off x="6880187" y="4683040"/>
            <a:ext cx="1371600" cy="1458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428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85801D-1064-4E83-80C5-C1B24D49DD72}"/>
              </a:ext>
            </a:extLst>
          </p:cNvPr>
          <p:cNvSpPr txBox="1">
            <a:spLocks/>
          </p:cNvSpPr>
          <p:nvPr/>
        </p:nvSpPr>
        <p:spPr>
          <a:xfrm>
            <a:off x="910683" y="1494979"/>
            <a:ext cx="8229600" cy="4838784"/>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3400" dirty="0"/>
              <a:t>Worked with a customer to reduce changeover time on a major product line from 16 to 11 days saving them $300,000 per day</a:t>
            </a:r>
          </a:p>
          <a:p>
            <a:pPr marL="514350" indent="-514350">
              <a:buFont typeface="+mj-lt"/>
              <a:buAutoNum type="arabicPeriod"/>
            </a:pPr>
            <a:endParaRPr lang="en-US" sz="3400" dirty="0"/>
          </a:p>
          <a:p>
            <a:pPr marL="514350" indent="-514350">
              <a:buFont typeface="+mj-lt"/>
              <a:buAutoNum type="arabicPeriod"/>
            </a:pPr>
            <a:r>
              <a:rPr lang="en-US" sz="3400" dirty="0"/>
              <a:t>Diagnosed and resolved problem with a customer in regard to           holding tolerance on a part from Caterpillar to ensure Caterpillar business maintained</a:t>
            </a:r>
          </a:p>
          <a:p>
            <a:pPr marL="514350" indent="-514350">
              <a:buFont typeface="+mj-lt"/>
              <a:buAutoNum type="arabicPeriod"/>
            </a:pPr>
            <a:endParaRPr lang="en-US" sz="3400" dirty="0"/>
          </a:p>
          <a:p>
            <a:pPr marL="514350" indent="-514350">
              <a:buFont typeface="+mj-lt"/>
              <a:buAutoNum type="arabicPeriod"/>
            </a:pPr>
            <a:r>
              <a:rPr lang="en-US" sz="3400" dirty="0"/>
              <a:t>Created standard operating procedures for a client who has had 15% of their workforce retire and is implementing new production system first in corporation</a:t>
            </a:r>
          </a:p>
          <a:p>
            <a:pPr marL="514350" indent="-514350">
              <a:buFont typeface="+mj-lt"/>
              <a:buAutoNum type="arabicPeriod"/>
            </a:pPr>
            <a:endParaRPr lang="en-US" sz="3400" dirty="0"/>
          </a:p>
          <a:p>
            <a:pPr marL="514350" indent="-514350">
              <a:buFont typeface="+mj-lt"/>
              <a:buAutoNum type="arabicPeriod"/>
            </a:pPr>
            <a:r>
              <a:rPr lang="en-US" sz="3400" dirty="0"/>
              <a:t>Helped companies earn or maintain ISO certification to meet customer requirements</a:t>
            </a:r>
          </a:p>
          <a:p>
            <a:pPr marL="514350" indent="-514350">
              <a:buFont typeface="+mj-lt"/>
              <a:buAutoNum type="arabicPeriod"/>
            </a:pPr>
            <a:endParaRPr lang="en-US" sz="3400" dirty="0"/>
          </a:p>
          <a:p>
            <a:pPr marL="514350" indent="-514350">
              <a:buFont typeface="+mj-lt"/>
              <a:buAutoNum type="arabicPeriod"/>
            </a:pPr>
            <a:r>
              <a:rPr lang="en-US" sz="3400" dirty="0"/>
              <a:t>Offered Green Belt training to create internal CI champions who drive process improvement</a:t>
            </a:r>
          </a:p>
          <a:p>
            <a:pPr marL="0" indent="0">
              <a:buNone/>
            </a:pPr>
            <a:endParaRPr lang="en-US" sz="3400" dirty="0"/>
          </a:p>
          <a:p>
            <a:endParaRPr lang="en-US" dirty="0"/>
          </a:p>
        </p:txBody>
      </p:sp>
      <p:sp>
        <p:nvSpPr>
          <p:cNvPr id="6" name="Title 1">
            <a:extLst>
              <a:ext uri="{FF2B5EF4-FFF2-40B4-BE49-F238E27FC236}">
                <a16:creationId xmlns:a16="http://schemas.microsoft.com/office/drawing/2014/main" id="{743CD0C2-21A5-490F-B5D4-AD78B3CF53EC}"/>
              </a:ext>
            </a:extLst>
          </p:cNvPr>
          <p:cNvSpPr txBox="1">
            <a:spLocks/>
          </p:cNvSpPr>
          <p:nvPr/>
        </p:nvSpPr>
        <p:spPr>
          <a:xfrm>
            <a:off x="237726" y="524237"/>
            <a:ext cx="11738684" cy="7318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00000"/>
                </a:solidFill>
                <a:latin typeface="Segoe Print" panose="02000600000000000000" pitchFamily="2" charset="0"/>
              </a:rPr>
              <a:t>EXAMPLE Ohio MEP PROJECTS</a:t>
            </a:r>
          </a:p>
        </p:txBody>
      </p:sp>
      <p:pic>
        <p:nvPicPr>
          <p:cNvPr id="4" name="Picture 2" descr="Flat Manufacturing And Production Icons robotics goods delivery flat icons set products shipping flat icons engineering production manufacturing">
            <a:extLst>
              <a:ext uri="{FF2B5EF4-FFF2-40B4-BE49-F238E27FC236}">
                <a16:creationId xmlns:a16="http://schemas.microsoft.com/office/drawing/2014/main" id="{5DE78963-DA7D-467C-A0D8-FE135CE6B4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233" r="25348"/>
          <a:stretch/>
        </p:blipFill>
        <p:spPr bwMode="auto">
          <a:xfrm>
            <a:off x="10198529" y="1256075"/>
            <a:ext cx="1280160" cy="50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443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ABADFA0-9A8F-4954-8679-1C3B599CA7DA}"/>
              </a:ext>
            </a:extLst>
          </p:cNvPr>
          <p:cNvSpPr txBox="1">
            <a:spLocks/>
          </p:cNvSpPr>
          <p:nvPr/>
        </p:nvSpPr>
        <p:spPr>
          <a:xfrm>
            <a:off x="774747" y="522530"/>
            <a:ext cx="10459843" cy="587562"/>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a:solidFill>
                  <a:srgbClr val="C00000"/>
                </a:solidFill>
                <a:latin typeface="Segoe Print" panose="02000600000000000000" pitchFamily="2" charset="0"/>
              </a:rPr>
              <a:t>OHIO MEP NEEDS ASSESSMENT SURVEY</a:t>
            </a:r>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p:txBody>
      </p:sp>
      <p:sp>
        <p:nvSpPr>
          <p:cNvPr id="4" name="TextBox 3">
            <a:extLst>
              <a:ext uri="{FF2B5EF4-FFF2-40B4-BE49-F238E27FC236}">
                <a16:creationId xmlns:a16="http://schemas.microsoft.com/office/drawing/2014/main" id="{575ABB03-5518-45A2-93B7-74EE27096CE9}"/>
              </a:ext>
            </a:extLst>
          </p:cNvPr>
          <p:cNvSpPr txBox="1"/>
          <p:nvPr/>
        </p:nvSpPr>
        <p:spPr>
          <a:xfrm>
            <a:off x="9233210" y="3803779"/>
            <a:ext cx="2501152" cy="1938787"/>
          </a:xfrm>
          <a:prstGeom prst="rect">
            <a:avLst/>
          </a:prstGeom>
          <a:noFill/>
        </p:spPr>
        <p:txBody>
          <a:bodyPr wrap="square" rtlCol="0">
            <a:spAutoFit/>
          </a:bodyPr>
          <a:lstStyle/>
          <a:p>
            <a:pPr algn="ctr"/>
            <a:r>
              <a:rPr lang="en-US" sz="2000" b="1" u="sng" dirty="0"/>
              <a:t>Size by Employee</a:t>
            </a:r>
            <a:r>
              <a:rPr lang="en-US" sz="2000" b="1" dirty="0"/>
              <a:t>:</a:t>
            </a:r>
          </a:p>
          <a:p>
            <a:pPr algn="ctr">
              <a:tabLst>
                <a:tab pos="1143000" algn="l"/>
              </a:tabLst>
            </a:pPr>
            <a:r>
              <a:rPr lang="en-US" sz="2000" b="1" dirty="0">
                <a:highlight>
                  <a:srgbClr val="FFFF00"/>
                </a:highlight>
              </a:rPr>
              <a:t>20 or less	26.7%</a:t>
            </a:r>
          </a:p>
          <a:p>
            <a:pPr algn="ctr">
              <a:tabLst>
                <a:tab pos="1143000" algn="l"/>
              </a:tabLst>
            </a:pPr>
            <a:r>
              <a:rPr lang="en-US" sz="2000" b="1" dirty="0">
                <a:highlight>
                  <a:srgbClr val="FFFF00"/>
                </a:highlight>
              </a:rPr>
              <a:t>21-50	23.9%</a:t>
            </a:r>
          </a:p>
          <a:p>
            <a:pPr algn="ctr">
              <a:tabLst>
                <a:tab pos="1143000" algn="l"/>
              </a:tabLst>
            </a:pPr>
            <a:r>
              <a:rPr lang="en-US" sz="2000" b="1" dirty="0"/>
              <a:t>51-100	18.6%</a:t>
            </a:r>
          </a:p>
          <a:p>
            <a:pPr algn="ctr">
              <a:tabLst>
                <a:tab pos="1143000" algn="l"/>
              </a:tabLst>
            </a:pPr>
            <a:r>
              <a:rPr lang="en-US" sz="2000" b="1" dirty="0"/>
              <a:t>101-250	18.6%</a:t>
            </a:r>
          </a:p>
          <a:p>
            <a:pPr algn="ctr">
              <a:tabLst>
                <a:tab pos="1143000" algn="l"/>
              </a:tabLst>
            </a:pPr>
            <a:r>
              <a:rPr lang="en-US" sz="2000" b="1" dirty="0"/>
              <a:t>251 +	12.1%</a:t>
            </a:r>
          </a:p>
        </p:txBody>
      </p:sp>
      <p:sp>
        <p:nvSpPr>
          <p:cNvPr id="5" name="TextBox 4">
            <a:extLst>
              <a:ext uri="{FF2B5EF4-FFF2-40B4-BE49-F238E27FC236}">
                <a16:creationId xmlns:a16="http://schemas.microsoft.com/office/drawing/2014/main" id="{37D2968D-2442-4FAE-BBBA-B64304658FB3}"/>
              </a:ext>
            </a:extLst>
          </p:cNvPr>
          <p:cNvSpPr txBox="1"/>
          <p:nvPr/>
        </p:nvSpPr>
        <p:spPr>
          <a:xfrm>
            <a:off x="5369824" y="2668998"/>
            <a:ext cx="2501153" cy="1631216"/>
          </a:xfrm>
          <a:prstGeom prst="rect">
            <a:avLst/>
          </a:prstGeom>
          <a:noFill/>
        </p:spPr>
        <p:txBody>
          <a:bodyPr wrap="square" rtlCol="0">
            <a:spAutoFit/>
          </a:bodyPr>
          <a:lstStyle/>
          <a:p>
            <a:pPr algn="ctr"/>
            <a:r>
              <a:rPr lang="en-US" sz="2000" b="1" u="sng" dirty="0"/>
              <a:t>Years in Operation</a:t>
            </a:r>
            <a:r>
              <a:rPr lang="en-US" sz="2000" b="1" dirty="0"/>
              <a:t>:</a:t>
            </a:r>
          </a:p>
          <a:p>
            <a:pPr>
              <a:tabLst>
                <a:tab pos="1654175" algn="l"/>
              </a:tabLst>
            </a:pPr>
            <a:r>
              <a:rPr lang="en-US" sz="2000" b="1" dirty="0"/>
              <a:t>Less than 4	4.9%</a:t>
            </a:r>
          </a:p>
          <a:p>
            <a:pPr>
              <a:tabLst>
                <a:tab pos="1654175" algn="l"/>
              </a:tabLst>
            </a:pPr>
            <a:r>
              <a:rPr lang="en-US" sz="2000" b="1" dirty="0"/>
              <a:t>4-15 Years	11.9%</a:t>
            </a:r>
          </a:p>
          <a:p>
            <a:pPr>
              <a:tabLst>
                <a:tab pos="1654175" algn="l"/>
              </a:tabLst>
            </a:pPr>
            <a:r>
              <a:rPr lang="en-US" sz="2000" b="1" dirty="0"/>
              <a:t>16 – 99 Years	74.3%</a:t>
            </a:r>
          </a:p>
          <a:p>
            <a:pPr>
              <a:tabLst>
                <a:tab pos="1654175" algn="l"/>
              </a:tabLst>
            </a:pPr>
            <a:r>
              <a:rPr lang="en-US" sz="2000" b="1" dirty="0"/>
              <a:t>100 + Years	8.9%</a:t>
            </a:r>
          </a:p>
        </p:txBody>
      </p:sp>
      <p:pic>
        <p:nvPicPr>
          <p:cNvPr id="6" name="Picture 2" descr="Image result for manufacturing icon">
            <a:extLst>
              <a:ext uri="{FF2B5EF4-FFF2-40B4-BE49-F238E27FC236}">
                <a16:creationId xmlns:a16="http://schemas.microsoft.com/office/drawing/2014/main" id="{ABB7CC42-F817-4696-BA74-964A36FD0B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2" t="2892" r="85382" b="73880"/>
          <a:stretch/>
        </p:blipFill>
        <p:spPr bwMode="auto">
          <a:xfrm>
            <a:off x="3548508" y="2473734"/>
            <a:ext cx="1176330" cy="11055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manufacturing icon">
            <a:extLst>
              <a:ext uri="{FF2B5EF4-FFF2-40B4-BE49-F238E27FC236}">
                <a16:creationId xmlns:a16="http://schemas.microsoft.com/office/drawing/2014/main" id="{C119231D-0462-4B97-9E25-CE27D0B94F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2" t="31324" r="85382" b="44518"/>
          <a:stretch/>
        </p:blipFill>
        <p:spPr bwMode="auto">
          <a:xfrm>
            <a:off x="8347802" y="2393354"/>
            <a:ext cx="1228418" cy="120070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1AE32ED-72AD-4831-BC12-0150113154AF}"/>
              </a:ext>
            </a:extLst>
          </p:cNvPr>
          <p:cNvSpPr txBox="1"/>
          <p:nvPr/>
        </p:nvSpPr>
        <p:spPr>
          <a:xfrm>
            <a:off x="406757" y="1645731"/>
            <a:ext cx="7164922" cy="707886"/>
          </a:xfrm>
          <a:prstGeom prst="rect">
            <a:avLst/>
          </a:prstGeom>
          <a:noFill/>
        </p:spPr>
        <p:txBody>
          <a:bodyPr wrap="square" rtlCol="0">
            <a:spAutoFit/>
          </a:bodyPr>
          <a:lstStyle/>
          <a:p>
            <a:r>
              <a:rPr lang="en-US" sz="4000" b="1" dirty="0"/>
              <a:t>497</a:t>
            </a:r>
            <a:r>
              <a:rPr lang="en-US" sz="2800" b="1" dirty="0"/>
              <a:t> verified responses from all around Ohio</a:t>
            </a:r>
          </a:p>
        </p:txBody>
      </p:sp>
      <p:sp>
        <p:nvSpPr>
          <p:cNvPr id="9" name="TextBox 8">
            <a:extLst>
              <a:ext uri="{FF2B5EF4-FFF2-40B4-BE49-F238E27FC236}">
                <a16:creationId xmlns:a16="http://schemas.microsoft.com/office/drawing/2014/main" id="{786FAC3E-F8B4-4A9F-97A1-505DDC635F5A}"/>
              </a:ext>
            </a:extLst>
          </p:cNvPr>
          <p:cNvSpPr txBox="1"/>
          <p:nvPr/>
        </p:nvSpPr>
        <p:spPr>
          <a:xfrm>
            <a:off x="774747" y="3809178"/>
            <a:ext cx="3504043" cy="1938992"/>
          </a:xfrm>
          <a:prstGeom prst="rect">
            <a:avLst/>
          </a:prstGeom>
          <a:noFill/>
        </p:spPr>
        <p:txBody>
          <a:bodyPr wrap="square" rtlCol="0">
            <a:spAutoFit/>
          </a:bodyPr>
          <a:lstStyle/>
          <a:p>
            <a:pPr algn="ctr"/>
            <a:r>
              <a:rPr lang="en-US" sz="2000" b="1" u="sng" dirty="0"/>
              <a:t>Top 5 Sectors</a:t>
            </a:r>
            <a:r>
              <a:rPr lang="en-US" sz="2000" b="1" dirty="0"/>
              <a:t>:</a:t>
            </a:r>
          </a:p>
          <a:p>
            <a:pPr>
              <a:tabLst>
                <a:tab pos="1654175" algn="l"/>
              </a:tabLst>
            </a:pPr>
            <a:r>
              <a:rPr lang="en-US" sz="2000" b="1" dirty="0"/>
              <a:t>Fabricated Metal		28%</a:t>
            </a:r>
          </a:p>
          <a:p>
            <a:pPr>
              <a:tabLst>
                <a:tab pos="2743200" algn="l"/>
              </a:tabLst>
            </a:pPr>
            <a:r>
              <a:rPr lang="en-US" sz="2000" b="1" dirty="0"/>
              <a:t>Machinery	14%</a:t>
            </a:r>
          </a:p>
          <a:p>
            <a:pPr>
              <a:tabLst>
                <a:tab pos="2743200" algn="l"/>
              </a:tabLst>
            </a:pPr>
            <a:r>
              <a:rPr lang="en-US" sz="2000" b="1" dirty="0"/>
              <a:t>Plastics &amp; Rubber	10%</a:t>
            </a:r>
          </a:p>
          <a:p>
            <a:pPr>
              <a:tabLst>
                <a:tab pos="1654175" algn="l"/>
              </a:tabLst>
            </a:pPr>
            <a:r>
              <a:rPr lang="en-US" sz="2000" b="1" dirty="0"/>
              <a:t>Chemical &amp; Coatings	8%</a:t>
            </a:r>
          </a:p>
          <a:p>
            <a:pPr>
              <a:tabLst>
                <a:tab pos="1654175" algn="l"/>
              </a:tabLst>
            </a:pPr>
            <a:r>
              <a:rPr lang="en-US" sz="2000" b="1" dirty="0"/>
              <a:t>Transportation Equip	7%</a:t>
            </a:r>
          </a:p>
        </p:txBody>
      </p:sp>
    </p:spTree>
    <p:extLst>
      <p:ext uri="{BB962C8B-B14F-4D97-AF65-F5344CB8AC3E}">
        <p14:creationId xmlns:p14="http://schemas.microsoft.com/office/powerpoint/2010/main" val="1198057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ABADFA0-9A8F-4954-8679-1C3B599CA7DA}"/>
              </a:ext>
            </a:extLst>
          </p:cNvPr>
          <p:cNvSpPr txBox="1">
            <a:spLocks/>
          </p:cNvSpPr>
          <p:nvPr/>
        </p:nvSpPr>
        <p:spPr>
          <a:xfrm>
            <a:off x="774747" y="522530"/>
            <a:ext cx="10459843" cy="587562"/>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a:solidFill>
                  <a:srgbClr val="C00000"/>
                </a:solidFill>
                <a:latin typeface="Segoe Print" panose="02000600000000000000" pitchFamily="2" charset="0"/>
              </a:rPr>
              <a:t>OHIO MEP NEEDS ASSESSMENT SURVEY</a:t>
            </a:r>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p:txBody>
      </p:sp>
      <p:sp>
        <p:nvSpPr>
          <p:cNvPr id="8" name="TextBox 7">
            <a:extLst>
              <a:ext uri="{FF2B5EF4-FFF2-40B4-BE49-F238E27FC236}">
                <a16:creationId xmlns:a16="http://schemas.microsoft.com/office/drawing/2014/main" id="{C1AE32ED-72AD-4831-BC12-0150113154AF}"/>
              </a:ext>
            </a:extLst>
          </p:cNvPr>
          <p:cNvSpPr txBox="1"/>
          <p:nvPr/>
        </p:nvSpPr>
        <p:spPr>
          <a:xfrm>
            <a:off x="238316" y="1110092"/>
            <a:ext cx="11280894" cy="4801314"/>
          </a:xfrm>
          <a:prstGeom prst="rect">
            <a:avLst/>
          </a:prstGeom>
          <a:noFill/>
        </p:spPr>
        <p:txBody>
          <a:bodyPr wrap="square" rtlCol="0">
            <a:spAutoFit/>
          </a:bodyPr>
          <a:lstStyle/>
          <a:p>
            <a:r>
              <a:rPr lang="en-US" sz="2800" b="1" dirty="0"/>
              <a:t>Key Take-aways from Data Collected</a:t>
            </a:r>
          </a:p>
          <a:p>
            <a:endParaRPr lang="en-US" sz="1100" b="1" dirty="0"/>
          </a:p>
          <a:p>
            <a:pPr marL="457200" indent="-457200">
              <a:spcAft>
                <a:spcPts val="600"/>
              </a:spcAft>
              <a:buFont typeface="Arial" panose="020B0604020202020204" pitchFamily="34" charset="0"/>
              <a:buChar char="•"/>
            </a:pPr>
            <a:r>
              <a:rPr lang="en-US" sz="2800" b="1" dirty="0"/>
              <a:t>Growth in manufacturing was strong last year and is anticipated to be strong again next year although optimism about the overall economy is decreasing</a:t>
            </a:r>
          </a:p>
          <a:p>
            <a:pPr marL="457200" indent="-457200">
              <a:spcAft>
                <a:spcPts val="600"/>
              </a:spcAft>
              <a:buFont typeface="Arial" panose="020B0604020202020204" pitchFamily="34" charset="0"/>
              <a:buChar char="•"/>
            </a:pPr>
            <a:r>
              <a:rPr lang="en-US" sz="2800" b="1" dirty="0"/>
              <a:t>Except for basic automation, adoption of new technologies by manufacturers, especially small manufacturers, is very slow</a:t>
            </a:r>
          </a:p>
          <a:p>
            <a:pPr marL="457200" indent="-457200">
              <a:spcAft>
                <a:spcPts val="600"/>
              </a:spcAft>
              <a:buFont typeface="Arial" panose="020B0604020202020204" pitchFamily="34" charset="0"/>
              <a:buChar char="•"/>
            </a:pPr>
            <a:r>
              <a:rPr lang="en-US" sz="2800" b="1" dirty="0"/>
              <a:t>Shortage of Talent continues to hamper growth with no end in sight</a:t>
            </a:r>
          </a:p>
          <a:p>
            <a:pPr marL="457200" indent="-457200">
              <a:spcAft>
                <a:spcPts val="600"/>
              </a:spcAft>
              <a:buFont typeface="Arial" panose="020B0604020202020204" pitchFamily="34" charset="0"/>
              <a:buChar char="•"/>
            </a:pPr>
            <a:r>
              <a:rPr lang="en-US" sz="2800" b="1" dirty="0"/>
              <a:t>Governmental regulation concerns have decreased while shifting heavily to the negative impacts of tariffs on the majority of those surveyed</a:t>
            </a:r>
          </a:p>
        </p:txBody>
      </p:sp>
    </p:spTree>
    <p:extLst>
      <p:ext uri="{BB962C8B-B14F-4D97-AF65-F5344CB8AC3E}">
        <p14:creationId xmlns:p14="http://schemas.microsoft.com/office/powerpoint/2010/main" val="1808096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C67890-4290-47BD-904E-625E9FA84896}"/>
              </a:ext>
            </a:extLst>
          </p:cNvPr>
          <p:cNvPicPr>
            <a:picLocks noChangeAspect="1"/>
          </p:cNvPicPr>
          <p:nvPr/>
        </p:nvPicPr>
        <p:blipFill>
          <a:blip r:embed="rId2"/>
          <a:stretch>
            <a:fillRect/>
          </a:stretch>
        </p:blipFill>
        <p:spPr>
          <a:xfrm>
            <a:off x="6339838" y="2856882"/>
            <a:ext cx="5852162" cy="3291840"/>
          </a:xfrm>
          <a:prstGeom prst="rect">
            <a:avLst/>
          </a:prstGeom>
        </p:spPr>
      </p:pic>
      <p:pic>
        <p:nvPicPr>
          <p:cNvPr id="4" name="Picture 3">
            <a:extLst>
              <a:ext uri="{FF2B5EF4-FFF2-40B4-BE49-F238E27FC236}">
                <a16:creationId xmlns:a16="http://schemas.microsoft.com/office/drawing/2014/main" id="{28E49EBF-F0DA-423C-9CCA-679380474D00}"/>
              </a:ext>
            </a:extLst>
          </p:cNvPr>
          <p:cNvPicPr>
            <a:picLocks noChangeAspect="1"/>
          </p:cNvPicPr>
          <p:nvPr/>
        </p:nvPicPr>
        <p:blipFill>
          <a:blip r:embed="rId3"/>
          <a:stretch>
            <a:fillRect/>
          </a:stretch>
        </p:blipFill>
        <p:spPr>
          <a:xfrm>
            <a:off x="131542" y="3022130"/>
            <a:ext cx="6208296" cy="3200400"/>
          </a:xfrm>
          <a:prstGeom prst="rect">
            <a:avLst/>
          </a:prstGeom>
        </p:spPr>
      </p:pic>
      <p:sp>
        <p:nvSpPr>
          <p:cNvPr id="5" name="Rectangle 4">
            <a:extLst>
              <a:ext uri="{FF2B5EF4-FFF2-40B4-BE49-F238E27FC236}">
                <a16:creationId xmlns:a16="http://schemas.microsoft.com/office/drawing/2014/main" id="{F95F8C74-C649-44D5-BD0F-CCE55E5F8430}"/>
              </a:ext>
            </a:extLst>
          </p:cNvPr>
          <p:cNvSpPr/>
          <p:nvPr/>
        </p:nvSpPr>
        <p:spPr>
          <a:xfrm>
            <a:off x="387203" y="319648"/>
            <a:ext cx="11417594" cy="830997"/>
          </a:xfrm>
          <a:prstGeom prst="rect">
            <a:avLst/>
          </a:prstGeom>
        </p:spPr>
        <p:txBody>
          <a:bodyPr wrap="square">
            <a:spAutoFit/>
          </a:bodyPr>
          <a:lstStyle/>
          <a:p>
            <a:pPr algn="ctr"/>
            <a:r>
              <a:rPr lang="en-US" sz="2400" b="1" dirty="0">
                <a:solidFill>
                  <a:srgbClr val="C00000"/>
                </a:solidFill>
                <a:latin typeface="Segoe Print" panose="02000600000000000000" pitchFamily="2" charset="0"/>
              </a:rPr>
              <a:t>NAM MANUFACTURERS’ OUTLOOK SURVEY FOURTH QUARTER 2018 DECEMBER 20, 201</a:t>
            </a:r>
            <a:r>
              <a:rPr lang="en-US" sz="2400" b="1" dirty="0">
                <a:solidFill>
                  <a:srgbClr val="C00000"/>
                </a:solidFill>
              </a:rPr>
              <a:t>8</a:t>
            </a:r>
          </a:p>
        </p:txBody>
      </p:sp>
      <p:sp>
        <p:nvSpPr>
          <p:cNvPr id="6" name="Rectangle 5">
            <a:extLst>
              <a:ext uri="{FF2B5EF4-FFF2-40B4-BE49-F238E27FC236}">
                <a16:creationId xmlns:a16="http://schemas.microsoft.com/office/drawing/2014/main" id="{E37B9A22-6995-443E-8F15-BF604D6B1340}"/>
              </a:ext>
            </a:extLst>
          </p:cNvPr>
          <p:cNvSpPr/>
          <p:nvPr/>
        </p:nvSpPr>
        <p:spPr>
          <a:xfrm>
            <a:off x="3048000" y="1268856"/>
            <a:ext cx="6096000" cy="1477328"/>
          </a:xfrm>
          <a:prstGeom prst="rect">
            <a:avLst/>
          </a:prstGeom>
        </p:spPr>
        <p:txBody>
          <a:bodyPr>
            <a:spAutoFit/>
          </a:bodyPr>
          <a:lstStyle/>
          <a:p>
            <a:pPr algn="ctr"/>
            <a:r>
              <a:rPr lang="en-US" dirty="0"/>
              <a:t>Overall Facts About the Survey Number of Responses: </a:t>
            </a:r>
            <a:r>
              <a:rPr lang="en-US" dirty="0">
                <a:solidFill>
                  <a:srgbClr val="C00000"/>
                </a:solidFill>
              </a:rPr>
              <a:t>539</a:t>
            </a:r>
          </a:p>
          <a:p>
            <a:pPr algn="ctr"/>
            <a:r>
              <a:rPr lang="en-US" dirty="0"/>
              <a:t>In the Field: November 28 to December 12, 2018</a:t>
            </a:r>
          </a:p>
          <a:p>
            <a:pPr algn="ctr"/>
            <a:r>
              <a:rPr lang="en-US" dirty="0"/>
              <a:t>Small Manufacturers: </a:t>
            </a:r>
            <a:r>
              <a:rPr lang="en-US" dirty="0">
                <a:solidFill>
                  <a:srgbClr val="C00000"/>
                </a:solidFill>
              </a:rPr>
              <a:t>114 responses </a:t>
            </a:r>
          </a:p>
          <a:p>
            <a:pPr algn="ctr"/>
            <a:r>
              <a:rPr lang="en-US" dirty="0"/>
              <a:t>Medium-Sized Manufacturers: </a:t>
            </a:r>
            <a:r>
              <a:rPr lang="en-US" dirty="0">
                <a:solidFill>
                  <a:srgbClr val="C00000"/>
                </a:solidFill>
              </a:rPr>
              <a:t>265 responses </a:t>
            </a:r>
          </a:p>
          <a:p>
            <a:pPr algn="ctr"/>
            <a:r>
              <a:rPr lang="en-US" dirty="0"/>
              <a:t>Large Manufacturers: </a:t>
            </a:r>
            <a:r>
              <a:rPr lang="en-US" dirty="0">
                <a:solidFill>
                  <a:srgbClr val="C00000"/>
                </a:solidFill>
              </a:rPr>
              <a:t>160 responses</a:t>
            </a:r>
          </a:p>
        </p:txBody>
      </p:sp>
      <p:pic>
        <p:nvPicPr>
          <p:cNvPr id="8" name="Picture 2" descr="Related image">
            <a:extLst>
              <a:ext uri="{FF2B5EF4-FFF2-40B4-BE49-F238E27FC236}">
                <a16:creationId xmlns:a16="http://schemas.microsoft.com/office/drawing/2014/main" id="{939B2D4B-A3CC-4AB0-A797-83F2378A89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t="37376" r="27922" b="37481"/>
          <a:stretch/>
        </p:blipFill>
        <p:spPr bwMode="auto">
          <a:xfrm>
            <a:off x="587298" y="1124764"/>
            <a:ext cx="1682338" cy="14369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lated image">
            <a:extLst>
              <a:ext uri="{FF2B5EF4-FFF2-40B4-BE49-F238E27FC236}">
                <a16:creationId xmlns:a16="http://schemas.microsoft.com/office/drawing/2014/main" id="{905B80B5-261B-4041-AE28-4F6A4C8C6B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6442" t="67091" r="4857" b="6520"/>
          <a:stretch/>
        </p:blipFill>
        <p:spPr bwMode="auto">
          <a:xfrm>
            <a:off x="10135903" y="1065981"/>
            <a:ext cx="1468799"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135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A583798-6B6A-44AA-AFA5-D787C575D0D9}"/>
              </a:ext>
            </a:extLst>
          </p:cNvPr>
          <p:cNvSpPr/>
          <p:nvPr/>
        </p:nvSpPr>
        <p:spPr>
          <a:xfrm>
            <a:off x="-103978" y="403879"/>
            <a:ext cx="4833374" cy="1754326"/>
          </a:xfrm>
          <a:prstGeom prst="rect">
            <a:avLst/>
          </a:prstGeom>
        </p:spPr>
        <p:txBody>
          <a:bodyPr wrap="none">
            <a:spAutoFit/>
          </a:bodyPr>
          <a:lstStyle/>
          <a:p>
            <a:pPr algn="ctr"/>
            <a:r>
              <a:rPr lang="en-US" sz="5400" b="1" dirty="0">
                <a:solidFill>
                  <a:srgbClr val="C00000"/>
                </a:solidFill>
                <a:latin typeface="Segoe Print" panose="02000600000000000000" pitchFamily="2" charset="0"/>
              </a:rPr>
              <a:t>SURVEY</a:t>
            </a:r>
          </a:p>
          <a:p>
            <a:pPr algn="ctr"/>
            <a:r>
              <a:rPr lang="en-US" sz="5400" b="1" dirty="0">
                <a:solidFill>
                  <a:srgbClr val="C00000"/>
                </a:solidFill>
                <a:latin typeface="Segoe Print" panose="02000600000000000000" pitchFamily="2" charset="0"/>
              </a:rPr>
              <a:t> RESPONSES</a:t>
            </a:r>
          </a:p>
        </p:txBody>
      </p:sp>
      <p:sp>
        <p:nvSpPr>
          <p:cNvPr id="7" name="Rectangle 6">
            <a:extLst>
              <a:ext uri="{FF2B5EF4-FFF2-40B4-BE49-F238E27FC236}">
                <a16:creationId xmlns:a16="http://schemas.microsoft.com/office/drawing/2014/main" id="{5FAC8411-B843-4C74-A6D2-98410A2EA323}"/>
              </a:ext>
            </a:extLst>
          </p:cNvPr>
          <p:cNvSpPr/>
          <p:nvPr/>
        </p:nvSpPr>
        <p:spPr>
          <a:xfrm>
            <a:off x="5429513" y="778789"/>
            <a:ext cx="6375947" cy="3046988"/>
          </a:xfrm>
          <a:prstGeom prst="rect">
            <a:avLst/>
          </a:prstGeom>
        </p:spPr>
        <p:txBody>
          <a:bodyPr wrap="square">
            <a:spAutoFit/>
          </a:bodyPr>
          <a:lstStyle/>
          <a:p>
            <a:r>
              <a:rPr lang="en-US" sz="1600" b="1" dirty="0"/>
              <a:t>If you answered “yes” to the previous question, how are you addressing the skills shortage? (Check all that apply.)</a:t>
            </a:r>
          </a:p>
          <a:p>
            <a:r>
              <a:rPr lang="en-US" sz="1600" dirty="0"/>
              <a:t>a. Working existing workforce more – 70.3%</a:t>
            </a:r>
          </a:p>
          <a:p>
            <a:r>
              <a:rPr lang="en-US" sz="1600" dirty="0"/>
              <a:t>b. Creating or expanding internal training programs – 65.5%</a:t>
            </a:r>
          </a:p>
          <a:p>
            <a:r>
              <a:rPr lang="en-US" sz="1600" dirty="0"/>
              <a:t>c. Encouraging possible retirees to stay longer in their roles – 30.7%</a:t>
            </a:r>
          </a:p>
          <a:p>
            <a:r>
              <a:rPr lang="en-US" sz="1600" dirty="0"/>
              <a:t>d. Collaborating with educational institutions on skills certification programs – 55.6%</a:t>
            </a:r>
          </a:p>
          <a:p>
            <a:r>
              <a:rPr lang="en-US" sz="1600" dirty="0"/>
              <a:t>e. Utilizing temporary staffing services – 57.7%</a:t>
            </a:r>
          </a:p>
          <a:p>
            <a:r>
              <a:rPr lang="en-US" sz="1600" dirty="0"/>
              <a:t>f. Working with local employment office – 32.1%</a:t>
            </a:r>
          </a:p>
          <a:p>
            <a:r>
              <a:rPr lang="en-US" sz="1600" dirty="0"/>
              <a:t>g. Considering moving operations to another location – 13.5%</a:t>
            </a:r>
          </a:p>
          <a:p>
            <a:r>
              <a:rPr lang="en-US" sz="1600" dirty="0"/>
              <a:t>h. Other – 10.4%</a:t>
            </a:r>
          </a:p>
          <a:p>
            <a:r>
              <a:rPr lang="en-US" sz="1600" dirty="0" err="1"/>
              <a:t>i</a:t>
            </a:r>
            <a:r>
              <a:rPr lang="en-US" sz="1600" dirty="0"/>
              <a:t>. Uncertain – 2.2%</a:t>
            </a:r>
          </a:p>
        </p:txBody>
      </p:sp>
      <p:sp>
        <p:nvSpPr>
          <p:cNvPr id="9" name="Rectangle 8">
            <a:extLst>
              <a:ext uri="{FF2B5EF4-FFF2-40B4-BE49-F238E27FC236}">
                <a16:creationId xmlns:a16="http://schemas.microsoft.com/office/drawing/2014/main" id="{0111B9BE-80BD-40A2-A0D4-34093251289C}"/>
              </a:ext>
            </a:extLst>
          </p:cNvPr>
          <p:cNvSpPr/>
          <p:nvPr/>
        </p:nvSpPr>
        <p:spPr>
          <a:xfrm>
            <a:off x="538038" y="2302283"/>
            <a:ext cx="4055326" cy="1569660"/>
          </a:xfrm>
          <a:prstGeom prst="rect">
            <a:avLst/>
          </a:prstGeom>
        </p:spPr>
        <p:txBody>
          <a:bodyPr wrap="square">
            <a:spAutoFit/>
          </a:bodyPr>
          <a:lstStyle/>
          <a:p>
            <a:r>
              <a:rPr lang="en-US" sz="1600" b="1" dirty="0"/>
              <a:t>Do you have unfilled positions within your company for which you are struggling to find qualified applicants?</a:t>
            </a:r>
          </a:p>
          <a:p>
            <a:r>
              <a:rPr lang="en-US" sz="1600" dirty="0"/>
              <a:t>a. Yes – 76.6%</a:t>
            </a:r>
          </a:p>
          <a:p>
            <a:r>
              <a:rPr lang="en-US" sz="1600" dirty="0"/>
              <a:t>b. No – 20.4%</a:t>
            </a:r>
          </a:p>
          <a:p>
            <a:r>
              <a:rPr lang="en-US" sz="1600" dirty="0"/>
              <a:t>c. Uncertain – 3.0%</a:t>
            </a:r>
          </a:p>
        </p:txBody>
      </p:sp>
      <p:sp>
        <p:nvSpPr>
          <p:cNvPr id="12" name="Rectangle 11">
            <a:extLst>
              <a:ext uri="{FF2B5EF4-FFF2-40B4-BE49-F238E27FC236}">
                <a16:creationId xmlns:a16="http://schemas.microsoft.com/office/drawing/2014/main" id="{90CF1270-0688-47FA-BD84-8F0CEC599C9D}"/>
              </a:ext>
            </a:extLst>
          </p:cNvPr>
          <p:cNvSpPr/>
          <p:nvPr/>
        </p:nvSpPr>
        <p:spPr>
          <a:xfrm>
            <a:off x="5429513" y="4017108"/>
            <a:ext cx="4695794" cy="1569660"/>
          </a:xfrm>
          <a:prstGeom prst="rect">
            <a:avLst/>
          </a:prstGeom>
        </p:spPr>
        <p:txBody>
          <a:bodyPr wrap="square">
            <a:spAutoFit/>
          </a:bodyPr>
          <a:lstStyle/>
          <a:p>
            <a:r>
              <a:rPr lang="en-US" sz="1600" b="1" dirty="0"/>
              <a:t>Because of my company’s inability to attract and retain workers, we have been unable to take on new</a:t>
            </a:r>
          </a:p>
          <a:p>
            <a:r>
              <a:rPr lang="en-US" sz="1600" b="1" dirty="0"/>
              <a:t>business and have lost revenue opportunities.</a:t>
            </a:r>
          </a:p>
          <a:p>
            <a:r>
              <a:rPr lang="en-US" sz="1600" dirty="0"/>
              <a:t>a. True – 28.8%</a:t>
            </a:r>
          </a:p>
          <a:p>
            <a:r>
              <a:rPr lang="en-US" sz="1600" dirty="0"/>
              <a:t>b. False – 56.9%</a:t>
            </a:r>
          </a:p>
          <a:p>
            <a:r>
              <a:rPr lang="en-US" sz="1600" dirty="0"/>
              <a:t>c. Uncertain – 14.3%</a:t>
            </a:r>
          </a:p>
        </p:txBody>
      </p:sp>
      <p:sp>
        <p:nvSpPr>
          <p:cNvPr id="15" name="Oval 14">
            <a:extLst>
              <a:ext uri="{FF2B5EF4-FFF2-40B4-BE49-F238E27FC236}">
                <a16:creationId xmlns:a16="http://schemas.microsoft.com/office/drawing/2014/main" id="{87F2CA2A-BA10-454F-B6BB-4C3D71DA7F88}"/>
              </a:ext>
            </a:extLst>
          </p:cNvPr>
          <p:cNvSpPr/>
          <p:nvPr/>
        </p:nvSpPr>
        <p:spPr>
          <a:xfrm>
            <a:off x="272240" y="2419815"/>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27223435-D2A4-4483-AB2C-86FAE8EBAE35}"/>
              </a:ext>
            </a:extLst>
          </p:cNvPr>
          <p:cNvSpPr/>
          <p:nvPr/>
        </p:nvSpPr>
        <p:spPr>
          <a:xfrm>
            <a:off x="5160954" y="803994"/>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6F1C2F4-37BE-4422-AE5D-C480B2CDCCB0}"/>
              </a:ext>
            </a:extLst>
          </p:cNvPr>
          <p:cNvSpPr/>
          <p:nvPr/>
        </p:nvSpPr>
        <p:spPr>
          <a:xfrm>
            <a:off x="5160954" y="4101585"/>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Related image">
            <a:extLst>
              <a:ext uri="{FF2B5EF4-FFF2-40B4-BE49-F238E27FC236}">
                <a16:creationId xmlns:a16="http://schemas.microsoft.com/office/drawing/2014/main" id="{2684AFAE-B8A0-45F2-A125-A3116416B3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351" t="6207" r="3766" b="37689"/>
          <a:stretch/>
        </p:blipFill>
        <p:spPr bwMode="auto">
          <a:xfrm>
            <a:off x="3354288" y="2825503"/>
            <a:ext cx="1591295" cy="3206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142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0E13F882-990D-4DCA-88C1-6A63B3E3D07A}"/>
              </a:ext>
            </a:extLst>
          </p:cNvPr>
          <p:cNvSpPr>
            <a:spLocks noGrp="1"/>
          </p:cNvSpPr>
          <p:nvPr>
            <p:ph type="ctrTitle"/>
          </p:nvPr>
        </p:nvSpPr>
        <p:spPr>
          <a:xfrm>
            <a:off x="1524000" y="2673890"/>
            <a:ext cx="9144000" cy="2387600"/>
          </a:xfrm>
        </p:spPr>
        <p:txBody>
          <a:bodyPr>
            <a:normAutofit fontScale="90000"/>
          </a:bodyPr>
          <a:lstStyle/>
          <a:p>
            <a:r>
              <a:rPr lang="en-US" sz="5300" b="1" dirty="0"/>
              <a:t>TIME TO EXERCISE…</a:t>
            </a:r>
            <a:br>
              <a:rPr lang="en-US" sz="5300" b="1" dirty="0"/>
            </a:br>
            <a:br>
              <a:rPr lang="en-US" sz="5300" b="1" dirty="0"/>
            </a:br>
            <a:r>
              <a:rPr lang="en-US" sz="5300" b="1" dirty="0"/>
              <a:t>MANUFACTURING FACTS QUIZ</a:t>
            </a:r>
            <a:br>
              <a:rPr lang="en-US" dirty="0"/>
            </a:br>
            <a:br>
              <a:rPr lang="en-US" dirty="0"/>
            </a:br>
            <a:endParaRPr lang="en-US" dirty="0"/>
          </a:p>
        </p:txBody>
      </p:sp>
      <p:pic>
        <p:nvPicPr>
          <p:cNvPr id="5" name="Picture 2">
            <a:extLst>
              <a:ext uri="{FF2B5EF4-FFF2-40B4-BE49-F238E27FC236}">
                <a16:creationId xmlns:a16="http://schemas.microsoft.com/office/drawing/2014/main" id="{FEC30B89-8870-4546-9981-58FCF6499A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123"/>
          <a:stretch/>
        </p:blipFill>
        <p:spPr bwMode="auto">
          <a:xfrm>
            <a:off x="3830138" y="3682806"/>
            <a:ext cx="4531724" cy="2139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7369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6AF6CAB-78FF-4A33-97EE-1E2B0F444F0A}"/>
              </a:ext>
            </a:extLst>
          </p:cNvPr>
          <p:cNvGrpSpPr>
            <a:grpSpLocks noChangeAspect="1"/>
          </p:cNvGrpSpPr>
          <p:nvPr/>
        </p:nvGrpSpPr>
        <p:grpSpPr>
          <a:xfrm>
            <a:off x="3561350" y="338823"/>
            <a:ext cx="7938028" cy="5785249"/>
            <a:chOff x="950495" y="-719956"/>
            <a:chExt cx="8771020" cy="6392335"/>
          </a:xfrm>
        </p:grpSpPr>
        <p:pic>
          <p:nvPicPr>
            <p:cNvPr id="2" name="Picture 1">
              <a:extLst>
                <a:ext uri="{FF2B5EF4-FFF2-40B4-BE49-F238E27FC236}">
                  <a16:creationId xmlns:a16="http://schemas.microsoft.com/office/drawing/2014/main" id="{BD2F7AB2-E203-4F8B-B571-63E722A4F658}"/>
                </a:ext>
              </a:extLst>
            </p:cNvPr>
            <p:cNvPicPr/>
            <p:nvPr/>
          </p:nvPicPr>
          <p:blipFill rotWithShape="1">
            <a:blip r:embed="rId2"/>
            <a:srcRect l="28223" r="-3165" b="32314"/>
            <a:stretch/>
          </p:blipFill>
          <p:spPr>
            <a:xfrm>
              <a:off x="4186989" y="-719956"/>
              <a:ext cx="5534526" cy="6170261"/>
            </a:xfrm>
            <a:prstGeom prst="rect">
              <a:avLst/>
            </a:prstGeom>
          </p:spPr>
        </p:pic>
        <p:sp>
          <p:nvSpPr>
            <p:cNvPr id="8" name="Rectangle 7">
              <a:extLst>
                <a:ext uri="{FF2B5EF4-FFF2-40B4-BE49-F238E27FC236}">
                  <a16:creationId xmlns:a16="http://schemas.microsoft.com/office/drawing/2014/main" id="{7D06958A-E255-4F6D-87F8-FE0A2CABA686}"/>
                </a:ext>
              </a:extLst>
            </p:cNvPr>
            <p:cNvSpPr/>
            <p:nvPr/>
          </p:nvSpPr>
          <p:spPr>
            <a:xfrm>
              <a:off x="4186989" y="4018547"/>
              <a:ext cx="625644" cy="16538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A10B875-2718-40E8-B6D5-4B5CD2AD78EE}"/>
                </a:ext>
              </a:extLst>
            </p:cNvPr>
            <p:cNvSpPr/>
            <p:nvPr/>
          </p:nvSpPr>
          <p:spPr>
            <a:xfrm>
              <a:off x="950495" y="264695"/>
              <a:ext cx="3272589" cy="5407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C89707DB-BF23-4D5A-8BEB-9C5BD215383D}"/>
              </a:ext>
            </a:extLst>
          </p:cNvPr>
          <p:cNvSpPr txBox="1"/>
          <p:nvPr/>
        </p:nvSpPr>
        <p:spPr>
          <a:xfrm>
            <a:off x="948006" y="430909"/>
            <a:ext cx="5008906" cy="1200329"/>
          </a:xfrm>
          <a:prstGeom prst="rect">
            <a:avLst/>
          </a:prstGeom>
          <a:noFill/>
        </p:spPr>
        <p:txBody>
          <a:bodyPr wrap="square" rtlCol="0">
            <a:spAutoFit/>
          </a:bodyPr>
          <a:lstStyle/>
          <a:p>
            <a:pPr algn="ctr"/>
            <a:r>
              <a:rPr lang="en-US" sz="3600" b="1" cap="all" dirty="0">
                <a:solidFill>
                  <a:srgbClr val="C00000"/>
                </a:solidFill>
                <a:latin typeface="+mj-lt"/>
              </a:rPr>
              <a:t>Manufacturing </a:t>
            </a:r>
          </a:p>
          <a:p>
            <a:pPr algn="ctr"/>
            <a:r>
              <a:rPr lang="en-US" sz="3600" b="1" cap="all" dirty="0">
                <a:solidFill>
                  <a:srgbClr val="C00000"/>
                </a:solidFill>
                <a:latin typeface="+mj-lt"/>
              </a:rPr>
              <a:t>Facts</a:t>
            </a:r>
          </a:p>
        </p:txBody>
      </p:sp>
      <p:sp>
        <p:nvSpPr>
          <p:cNvPr id="11" name="Rectangle 10">
            <a:extLst>
              <a:ext uri="{FF2B5EF4-FFF2-40B4-BE49-F238E27FC236}">
                <a16:creationId xmlns:a16="http://schemas.microsoft.com/office/drawing/2014/main" id="{C0B9794E-4996-4C50-934A-AA827FB90F6F}"/>
              </a:ext>
            </a:extLst>
          </p:cNvPr>
          <p:cNvSpPr/>
          <p:nvPr/>
        </p:nvSpPr>
        <p:spPr>
          <a:xfrm>
            <a:off x="1279201" y="2376889"/>
            <a:ext cx="3497180" cy="1200329"/>
          </a:xfrm>
          <a:prstGeom prst="rect">
            <a:avLst/>
          </a:prstGeom>
        </p:spPr>
        <p:txBody>
          <a:bodyPr wrap="square">
            <a:spAutoFit/>
          </a:bodyPr>
          <a:lstStyle/>
          <a:p>
            <a:r>
              <a:rPr lang="en-US" dirty="0">
                <a:solidFill>
                  <a:srgbClr val="C00000"/>
                </a:solidFill>
              </a:rPr>
              <a:t>FACT</a:t>
            </a:r>
            <a:r>
              <a:rPr lang="en-US" dirty="0"/>
              <a:t>: Ohio ranked second nationally in the number of new site selections in the past 5 years, bested only by Texas. </a:t>
            </a:r>
          </a:p>
        </p:txBody>
      </p:sp>
      <p:sp>
        <p:nvSpPr>
          <p:cNvPr id="12" name="Rectangle 11">
            <a:extLst>
              <a:ext uri="{FF2B5EF4-FFF2-40B4-BE49-F238E27FC236}">
                <a16:creationId xmlns:a16="http://schemas.microsoft.com/office/drawing/2014/main" id="{9252A260-F328-415B-B034-54030410F160}"/>
              </a:ext>
            </a:extLst>
          </p:cNvPr>
          <p:cNvSpPr/>
          <p:nvPr/>
        </p:nvSpPr>
        <p:spPr>
          <a:xfrm>
            <a:off x="1279201" y="3868191"/>
            <a:ext cx="3162415" cy="1200329"/>
          </a:xfrm>
          <a:prstGeom prst="rect">
            <a:avLst/>
          </a:prstGeom>
        </p:spPr>
        <p:txBody>
          <a:bodyPr wrap="square">
            <a:spAutoFit/>
          </a:bodyPr>
          <a:lstStyle/>
          <a:p>
            <a:r>
              <a:rPr lang="en-US" dirty="0">
                <a:solidFill>
                  <a:srgbClr val="C00000"/>
                </a:solidFill>
              </a:rPr>
              <a:t>FACT</a:t>
            </a:r>
            <a:r>
              <a:rPr lang="en-US" dirty="0"/>
              <a:t>: Typically about one-half of Ohio’s new site selection projects are manufacturing projects</a:t>
            </a:r>
          </a:p>
        </p:txBody>
      </p:sp>
    </p:spTree>
    <p:extLst>
      <p:ext uri="{BB962C8B-B14F-4D97-AF65-F5344CB8AC3E}">
        <p14:creationId xmlns:p14="http://schemas.microsoft.com/office/powerpoint/2010/main" val="3935034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7FACF1-8757-43E4-9A50-794B144B22D2}"/>
              </a:ext>
            </a:extLst>
          </p:cNvPr>
          <p:cNvPicPr>
            <a:picLocks noChangeAspect="1"/>
          </p:cNvPicPr>
          <p:nvPr/>
        </p:nvPicPr>
        <p:blipFill rotWithShape="1">
          <a:blip r:embed="rId2"/>
          <a:srcRect l="37131" b="13750"/>
          <a:stretch/>
        </p:blipFill>
        <p:spPr>
          <a:xfrm>
            <a:off x="1211025" y="640080"/>
            <a:ext cx="3417275" cy="5577840"/>
          </a:xfrm>
          <a:prstGeom prst="rect">
            <a:avLst/>
          </a:prstGeom>
        </p:spPr>
      </p:pic>
      <p:sp>
        <p:nvSpPr>
          <p:cNvPr id="5" name="Rectangle 4">
            <a:extLst>
              <a:ext uri="{FF2B5EF4-FFF2-40B4-BE49-F238E27FC236}">
                <a16:creationId xmlns:a16="http://schemas.microsoft.com/office/drawing/2014/main" id="{6B061FDE-F3F0-4FA3-89E0-F53371573B27}"/>
              </a:ext>
            </a:extLst>
          </p:cNvPr>
          <p:cNvSpPr/>
          <p:nvPr/>
        </p:nvSpPr>
        <p:spPr>
          <a:xfrm>
            <a:off x="90501" y="94419"/>
            <a:ext cx="5658325" cy="646331"/>
          </a:xfrm>
          <a:prstGeom prst="rect">
            <a:avLst/>
          </a:prstGeom>
        </p:spPr>
        <p:txBody>
          <a:bodyPr wrap="square">
            <a:spAutoFit/>
          </a:bodyPr>
          <a:lstStyle/>
          <a:p>
            <a:pPr algn="ctr"/>
            <a:r>
              <a:rPr lang="en-US" b="1" dirty="0">
                <a:solidFill>
                  <a:srgbClr val="C00000"/>
                </a:solidFill>
                <a:latin typeface="+mj-lt"/>
              </a:rPr>
              <a:t>OHIO’S LEADING MANUFACTURING EMPLOYERS</a:t>
            </a:r>
          </a:p>
        </p:txBody>
      </p:sp>
      <p:pic>
        <p:nvPicPr>
          <p:cNvPr id="6" name="Picture 5">
            <a:extLst>
              <a:ext uri="{FF2B5EF4-FFF2-40B4-BE49-F238E27FC236}">
                <a16:creationId xmlns:a16="http://schemas.microsoft.com/office/drawing/2014/main" id="{DA3E5A69-95B8-4D88-B4A3-483B7A0DBD69}"/>
              </a:ext>
            </a:extLst>
          </p:cNvPr>
          <p:cNvPicPr>
            <a:picLocks noChangeAspect="1"/>
          </p:cNvPicPr>
          <p:nvPr/>
        </p:nvPicPr>
        <p:blipFill>
          <a:blip r:embed="rId3"/>
          <a:stretch>
            <a:fillRect/>
          </a:stretch>
        </p:blipFill>
        <p:spPr>
          <a:xfrm>
            <a:off x="7502189" y="971456"/>
            <a:ext cx="3840480" cy="5078203"/>
          </a:xfrm>
          <a:prstGeom prst="rect">
            <a:avLst/>
          </a:prstGeom>
        </p:spPr>
      </p:pic>
      <p:sp>
        <p:nvSpPr>
          <p:cNvPr id="7" name="Rectangle 6">
            <a:extLst>
              <a:ext uri="{FF2B5EF4-FFF2-40B4-BE49-F238E27FC236}">
                <a16:creationId xmlns:a16="http://schemas.microsoft.com/office/drawing/2014/main" id="{090C2E8E-A28C-423B-BB54-9334ECE67E15}"/>
              </a:ext>
            </a:extLst>
          </p:cNvPr>
          <p:cNvSpPr/>
          <p:nvPr/>
        </p:nvSpPr>
        <p:spPr>
          <a:xfrm>
            <a:off x="6570746" y="94419"/>
            <a:ext cx="5416558" cy="923330"/>
          </a:xfrm>
          <a:prstGeom prst="rect">
            <a:avLst/>
          </a:prstGeom>
        </p:spPr>
        <p:txBody>
          <a:bodyPr wrap="square">
            <a:spAutoFit/>
          </a:bodyPr>
          <a:lstStyle/>
          <a:p>
            <a:pPr algn="ctr"/>
            <a:r>
              <a:rPr lang="en-US" b="1" dirty="0">
                <a:solidFill>
                  <a:srgbClr val="C00000"/>
                </a:solidFill>
                <a:latin typeface="+mj-lt"/>
              </a:rPr>
              <a:t>TRADITIONAL INDUSTRIES CONTINUE TO BE OHIO’S MANUFACTURING JOB PRODUCERS</a:t>
            </a:r>
          </a:p>
        </p:txBody>
      </p:sp>
    </p:spTree>
    <p:extLst>
      <p:ext uri="{BB962C8B-B14F-4D97-AF65-F5344CB8AC3E}">
        <p14:creationId xmlns:p14="http://schemas.microsoft.com/office/powerpoint/2010/main" val="2653696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D785A9-FFA6-4A8A-905A-67EC2A31FF56}"/>
              </a:ext>
            </a:extLst>
          </p:cNvPr>
          <p:cNvPicPr/>
          <p:nvPr/>
        </p:nvPicPr>
        <p:blipFill rotWithShape="1">
          <a:blip r:embed="rId2"/>
          <a:srcRect l="38377" t="-874" r="2247" b="61198"/>
          <a:stretch/>
        </p:blipFill>
        <p:spPr>
          <a:xfrm>
            <a:off x="1640305" y="2531947"/>
            <a:ext cx="4343400" cy="3471812"/>
          </a:xfrm>
          <a:prstGeom prst="rect">
            <a:avLst/>
          </a:prstGeom>
        </p:spPr>
      </p:pic>
      <p:pic>
        <p:nvPicPr>
          <p:cNvPr id="4" name="Picture 3">
            <a:extLst>
              <a:ext uri="{FF2B5EF4-FFF2-40B4-BE49-F238E27FC236}">
                <a16:creationId xmlns:a16="http://schemas.microsoft.com/office/drawing/2014/main" id="{04189AFB-AE05-4CD6-B350-6D6CF2B14E0A}"/>
              </a:ext>
            </a:extLst>
          </p:cNvPr>
          <p:cNvPicPr/>
          <p:nvPr/>
        </p:nvPicPr>
        <p:blipFill rotWithShape="1">
          <a:blip r:embed="rId2"/>
          <a:srcRect l="37062" t="46011" r="2248" b="11138"/>
          <a:stretch/>
        </p:blipFill>
        <p:spPr>
          <a:xfrm>
            <a:off x="6743698" y="2393099"/>
            <a:ext cx="4439652" cy="3749508"/>
          </a:xfrm>
          <a:prstGeom prst="rect">
            <a:avLst/>
          </a:prstGeom>
        </p:spPr>
      </p:pic>
      <p:sp>
        <p:nvSpPr>
          <p:cNvPr id="5" name="Rectangle 4">
            <a:extLst>
              <a:ext uri="{FF2B5EF4-FFF2-40B4-BE49-F238E27FC236}">
                <a16:creationId xmlns:a16="http://schemas.microsoft.com/office/drawing/2014/main" id="{1751B01A-A06A-496C-9E2F-8C43A36DD3D6}"/>
              </a:ext>
            </a:extLst>
          </p:cNvPr>
          <p:cNvSpPr/>
          <p:nvPr/>
        </p:nvSpPr>
        <p:spPr>
          <a:xfrm>
            <a:off x="1446823" y="222950"/>
            <a:ext cx="9073763" cy="984885"/>
          </a:xfrm>
          <a:prstGeom prst="rect">
            <a:avLst/>
          </a:prstGeom>
        </p:spPr>
        <p:txBody>
          <a:bodyPr wrap="square">
            <a:spAutoFit/>
          </a:bodyPr>
          <a:lstStyle/>
          <a:p>
            <a:pPr algn="ctr"/>
            <a:r>
              <a:rPr lang="en-US" sz="4000" b="1" dirty="0">
                <a:solidFill>
                  <a:srgbClr val="C00000"/>
                </a:solidFill>
                <a:latin typeface="+mj-lt"/>
              </a:rPr>
              <a:t>OHIO MANUFACTURING &amp; JOBS</a:t>
            </a:r>
          </a:p>
          <a:p>
            <a:pPr algn="ctr"/>
            <a:r>
              <a:rPr lang="en-US" dirty="0">
                <a:solidFill>
                  <a:srgbClr val="000000"/>
                </a:solidFill>
                <a:latin typeface="+mj-lt"/>
              </a:rPr>
              <a:t>MANUFACTURING MEANS LARGE AND SMALL BUSINESSES IN OHIO</a:t>
            </a:r>
            <a:endParaRPr lang="en-US" dirty="0">
              <a:latin typeface="+mj-lt"/>
            </a:endParaRPr>
          </a:p>
        </p:txBody>
      </p:sp>
      <p:sp>
        <p:nvSpPr>
          <p:cNvPr id="6" name="Rectangle 5">
            <a:extLst>
              <a:ext uri="{FF2B5EF4-FFF2-40B4-BE49-F238E27FC236}">
                <a16:creationId xmlns:a16="http://schemas.microsoft.com/office/drawing/2014/main" id="{DE7AA8AE-B756-4798-B4A5-4543A4A0C822}"/>
              </a:ext>
            </a:extLst>
          </p:cNvPr>
          <p:cNvSpPr/>
          <p:nvPr/>
        </p:nvSpPr>
        <p:spPr>
          <a:xfrm>
            <a:off x="1674398" y="1885616"/>
            <a:ext cx="4114800" cy="646331"/>
          </a:xfrm>
          <a:prstGeom prst="rect">
            <a:avLst/>
          </a:prstGeom>
        </p:spPr>
        <p:txBody>
          <a:bodyPr wrap="square">
            <a:spAutoFit/>
          </a:bodyPr>
          <a:lstStyle/>
          <a:p>
            <a:pPr algn="ctr"/>
            <a:r>
              <a:rPr lang="en-US" dirty="0"/>
              <a:t>Number of Ohio manufacturing firms by</a:t>
            </a:r>
          </a:p>
          <a:p>
            <a:pPr algn="ctr"/>
            <a:r>
              <a:rPr lang="en-US" dirty="0"/>
              <a:t>number of employees</a:t>
            </a:r>
          </a:p>
        </p:txBody>
      </p:sp>
      <p:sp>
        <p:nvSpPr>
          <p:cNvPr id="7" name="Rectangle 6">
            <a:extLst>
              <a:ext uri="{FF2B5EF4-FFF2-40B4-BE49-F238E27FC236}">
                <a16:creationId xmlns:a16="http://schemas.microsoft.com/office/drawing/2014/main" id="{BD9393BF-8CC6-48BF-ADD3-B5325A725D91}"/>
              </a:ext>
            </a:extLst>
          </p:cNvPr>
          <p:cNvSpPr/>
          <p:nvPr/>
        </p:nvSpPr>
        <p:spPr>
          <a:xfrm>
            <a:off x="6402803" y="1746768"/>
            <a:ext cx="5121442" cy="646331"/>
          </a:xfrm>
          <a:prstGeom prst="rect">
            <a:avLst/>
          </a:prstGeom>
        </p:spPr>
        <p:txBody>
          <a:bodyPr wrap="square">
            <a:spAutoFit/>
          </a:bodyPr>
          <a:lstStyle/>
          <a:p>
            <a:pPr algn="ctr"/>
            <a:r>
              <a:rPr lang="en-US" dirty="0"/>
              <a:t>Distribution of Ohio manufacturing firms by</a:t>
            </a:r>
          </a:p>
          <a:p>
            <a:pPr algn="ctr"/>
            <a:r>
              <a:rPr lang="en-US" dirty="0"/>
              <a:t>number of employees (2015</a:t>
            </a:r>
            <a:r>
              <a:rPr lang="en-US" i="1" dirty="0">
                <a:solidFill>
                  <a:srgbClr val="949699"/>
                </a:solidFill>
                <a:latin typeface="Swiss721BT-Italic"/>
              </a:rPr>
              <a:t>)</a:t>
            </a:r>
            <a:endParaRPr lang="en-US" dirty="0"/>
          </a:p>
        </p:txBody>
      </p:sp>
    </p:spTree>
    <p:extLst>
      <p:ext uri="{BB962C8B-B14F-4D97-AF65-F5344CB8AC3E}">
        <p14:creationId xmlns:p14="http://schemas.microsoft.com/office/powerpoint/2010/main" val="2596135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464FC94-C68B-4067-AA01-C0E0B7572783}"/>
              </a:ext>
            </a:extLst>
          </p:cNvPr>
          <p:cNvGrpSpPr>
            <a:grpSpLocks noChangeAspect="1"/>
          </p:cNvGrpSpPr>
          <p:nvPr/>
        </p:nvGrpSpPr>
        <p:grpSpPr>
          <a:xfrm>
            <a:off x="6096000" y="537627"/>
            <a:ext cx="4738201" cy="5577839"/>
            <a:chOff x="5696465" y="-124435"/>
            <a:chExt cx="5126577" cy="6035040"/>
          </a:xfrm>
        </p:grpSpPr>
        <p:pic>
          <p:nvPicPr>
            <p:cNvPr id="2" name="Picture 1">
              <a:extLst>
                <a:ext uri="{FF2B5EF4-FFF2-40B4-BE49-F238E27FC236}">
                  <a16:creationId xmlns:a16="http://schemas.microsoft.com/office/drawing/2014/main" id="{A7B5624A-4D22-4F27-B502-2BE4F2435EF3}"/>
                </a:ext>
              </a:extLst>
            </p:cNvPr>
            <p:cNvPicPr>
              <a:picLocks noChangeAspect="1"/>
            </p:cNvPicPr>
            <p:nvPr/>
          </p:nvPicPr>
          <p:blipFill rotWithShape="1">
            <a:blip r:embed="rId2"/>
            <a:srcRect l="24433" r="-4842" b="24685"/>
            <a:stretch/>
          </p:blipFill>
          <p:spPr>
            <a:xfrm>
              <a:off x="5813096" y="-124435"/>
              <a:ext cx="5009946" cy="6035040"/>
            </a:xfrm>
            <a:prstGeom prst="rect">
              <a:avLst/>
            </a:prstGeom>
          </p:spPr>
        </p:pic>
        <p:sp>
          <p:nvSpPr>
            <p:cNvPr id="3" name="Rectangle 2">
              <a:extLst>
                <a:ext uri="{FF2B5EF4-FFF2-40B4-BE49-F238E27FC236}">
                  <a16:creationId xmlns:a16="http://schemas.microsoft.com/office/drawing/2014/main" id="{4B4B3016-0B7D-4B94-87F7-ACF371A5C289}"/>
                </a:ext>
              </a:extLst>
            </p:cNvPr>
            <p:cNvSpPr/>
            <p:nvPr/>
          </p:nvSpPr>
          <p:spPr>
            <a:xfrm>
              <a:off x="5696465" y="3892378"/>
              <a:ext cx="506627" cy="2018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59BB16B-B327-490E-84DD-F78D0625D0DD}"/>
                </a:ext>
              </a:extLst>
            </p:cNvPr>
            <p:cNvSpPr/>
            <p:nvPr/>
          </p:nvSpPr>
          <p:spPr>
            <a:xfrm>
              <a:off x="6066409" y="4279556"/>
              <a:ext cx="506627" cy="16310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23D3918-E022-400B-AF56-E0955BE35F1F}"/>
                </a:ext>
              </a:extLst>
            </p:cNvPr>
            <p:cNvSpPr/>
            <p:nvPr/>
          </p:nvSpPr>
          <p:spPr>
            <a:xfrm>
              <a:off x="5813096" y="3927130"/>
              <a:ext cx="506627" cy="3176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4DACBD4-E2A9-40B8-A51E-237B72B279DD}"/>
                </a:ext>
              </a:extLst>
            </p:cNvPr>
            <p:cNvSpPr/>
            <p:nvPr/>
          </p:nvSpPr>
          <p:spPr>
            <a:xfrm>
              <a:off x="5929727" y="4090471"/>
              <a:ext cx="506627" cy="3176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EF49C19-2408-4DDD-A964-810603FFD39D}"/>
                </a:ext>
              </a:extLst>
            </p:cNvPr>
            <p:cNvSpPr/>
            <p:nvPr/>
          </p:nvSpPr>
          <p:spPr>
            <a:xfrm>
              <a:off x="5815917" y="3892377"/>
              <a:ext cx="506627" cy="3176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D57BFF6-BEE5-4E63-BA87-9CA57D06D520}"/>
                </a:ext>
              </a:extLst>
            </p:cNvPr>
            <p:cNvSpPr/>
            <p:nvPr/>
          </p:nvSpPr>
          <p:spPr>
            <a:xfrm rot="9700003">
              <a:off x="5965496" y="4079530"/>
              <a:ext cx="506627" cy="3176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83048B45-0C8C-4C2F-9091-D5E762493FF4}"/>
              </a:ext>
            </a:extLst>
          </p:cNvPr>
          <p:cNvSpPr/>
          <p:nvPr/>
        </p:nvSpPr>
        <p:spPr>
          <a:xfrm>
            <a:off x="726114" y="647691"/>
            <a:ext cx="5262092" cy="1384995"/>
          </a:xfrm>
          <a:prstGeom prst="rect">
            <a:avLst/>
          </a:prstGeom>
        </p:spPr>
        <p:txBody>
          <a:bodyPr wrap="square">
            <a:spAutoFit/>
          </a:bodyPr>
          <a:lstStyle/>
          <a:p>
            <a:pPr algn="ctr"/>
            <a:r>
              <a:rPr lang="en-US" sz="2800" b="1" cap="all" dirty="0">
                <a:solidFill>
                  <a:srgbClr val="C00000"/>
                </a:solidFill>
                <a:latin typeface="+mj-lt"/>
              </a:rPr>
              <a:t>Manufacturing employment</a:t>
            </a:r>
          </a:p>
          <a:p>
            <a:pPr algn="ctr"/>
            <a:r>
              <a:rPr lang="en-US" sz="2800" b="1" dirty="0">
                <a:solidFill>
                  <a:srgbClr val="C00000"/>
                </a:solidFill>
                <a:latin typeface="+mj-lt"/>
              </a:rPr>
              <a:t> 715,200 (2015)</a:t>
            </a:r>
          </a:p>
        </p:txBody>
      </p:sp>
      <p:pic>
        <p:nvPicPr>
          <p:cNvPr id="2050" name="Picture 2" descr="Image result for employment">
            <a:extLst>
              <a:ext uri="{FF2B5EF4-FFF2-40B4-BE49-F238E27FC236}">
                <a16:creationId xmlns:a16="http://schemas.microsoft.com/office/drawing/2014/main" id="{1863A424-BA12-4E4A-BA1E-798063DC62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5170" y="2984283"/>
            <a:ext cx="2790909" cy="2377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387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1BEFE9-D94D-4120-AF01-6570BEE84FA9}"/>
              </a:ext>
            </a:extLst>
          </p:cNvPr>
          <p:cNvPicPr>
            <a:picLocks noChangeAspect="1"/>
          </p:cNvPicPr>
          <p:nvPr/>
        </p:nvPicPr>
        <p:blipFill>
          <a:blip r:embed="rId2"/>
          <a:stretch>
            <a:fillRect/>
          </a:stretch>
        </p:blipFill>
        <p:spPr>
          <a:xfrm>
            <a:off x="4937571" y="78058"/>
            <a:ext cx="6159449" cy="6217920"/>
          </a:xfrm>
          <a:prstGeom prst="rect">
            <a:avLst/>
          </a:prstGeom>
        </p:spPr>
      </p:pic>
      <p:sp>
        <p:nvSpPr>
          <p:cNvPr id="3" name="Rectangle 2">
            <a:extLst>
              <a:ext uri="{FF2B5EF4-FFF2-40B4-BE49-F238E27FC236}">
                <a16:creationId xmlns:a16="http://schemas.microsoft.com/office/drawing/2014/main" id="{5D6782DC-5507-4043-82DC-1B8B9EC1CF79}"/>
              </a:ext>
            </a:extLst>
          </p:cNvPr>
          <p:cNvSpPr/>
          <p:nvPr/>
        </p:nvSpPr>
        <p:spPr>
          <a:xfrm>
            <a:off x="672552" y="711139"/>
            <a:ext cx="6159448" cy="1569660"/>
          </a:xfrm>
          <a:prstGeom prst="rect">
            <a:avLst/>
          </a:prstGeom>
        </p:spPr>
        <p:txBody>
          <a:bodyPr wrap="square">
            <a:spAutoFit/>
          </a:bodyPr>
          <a:lstStyle/>
          <a:p>
            <a:pPr algn="ctr"/>
            <a:r>
              <a:rPr lang="en-US" sz="3200" b="1" dirty="0">
                <a:solidFill>
                  <a:srgbClr val="C00000"/>
                </a:solidFill>
                <a:latin typeface="+mj-lt"/>
              </a:rPr>
              <a:t>OHIO ANNUAL PAYROLL BY INDUSTRY SECTOR </a:t>
            </a:r>
          </a:p>
          <a:p>
            <a:pPr algn="ctr"/>
            <a:r>
              <a:rPr lang="en-US" sz="3200" b="1" dirty="0">
                <a:solidFill>
                  <a:srgbClr val="C00000"/>
                </a:solidFill>
                <a:latin typeface="+mj-lt"/>
              </a:rPr>
              <a:t>(2015)</a:t>
            </a:r>
          </a:p>
        </p:txBody>
      </p:sp>
      <p:pic>
        <p:nvPicPr>
          <p:cNvPr id="3076" name="Picture 4" descr="Image result for payroll">
            <a:extLst>
              <a:ext uri="{FF2B5EF4-FFF2-40B4-BE49-F238E27FC236}">
                <a16:creationId xmlns:a16="http://schemas.microsoft.com/office/drawing/2014/main" id="{45C403AB-A5A9-423E-BBB2-232C4F96C3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3088"/>
          <a:stretch/>
        </p:blipFill>
        <p:spPr bwMode="auto">
          <a:xfrm>
            <a:off x="2106356" y="2611779"/>
            <a:ext cx="3291840" cy="1965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367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manufacturing">
            <a:extLst>
              <a:ext uri="{FF2B5EF4-FFF2-40B4-BE49-F238E27FC236}">
                <a16:creationId xmlns:a16="http://schemas.microsoft.com/office/drawing/2014/main" id="{50E9F6DB-F497-4950-AC24-E8B3C830C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7653" y="2716048"/>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DFF2C01-1F34-4799-AF46-119D669AFB5A}"/>
              </a:ext>
            </a:extLst>
          </p:cNvPr>
          <p:cNvSpPr/>
          <p:nvPr/>
        </p:nvSpPr>
        <p:spPr>
          <a:xfrm>
            <a:off x="847725" y="950415"/>
            <a:ext cx="4279232" cy="1200329"/>
          </a:xfrm>
          <a:prstGeom prst="rect">
            <a:avLst/>
          </a:prstGeom>
        </p:spPr>
        <p:txBody>
          <a:bodyPr wrap="square">
            <a:spAutoFit/>
          </a:bodyPr>
          <a:lstStyle/>
          <a:p>
            <a:pPr algn="ctr"/>
            <a:r>
              <a:rPr lang="en-US" sz="2400" b="1" dirty="0">
                <a:solidFill>
                  <a:srgbClr val="C00000"/>
                </a:solidFill>
                <a:latin typeface="+mj-lt"/>
              </a:rPr>
              <a:t>OHIO MANUFACTURING </a:t>
            </a:r>
          </a:p>
          <a:p>
            <a:pPr algn="ctr"/>
            <a:r>
              <a:rPr lang="en-US" sz="2400" b="1" dirty="0">
                <a:solidFill>
                  <a:srgbClr val="C00000"/>
                </a:solidFill>
                <a:latin typeface="+mj-lt"/>
              </a:rPr>
              <a:t>COMPARED TO</a:t>
            </a:r>
          </a:p>
          <a:p>
            <a:pPr algn="ctr"/>
            <a:r>
              <a:rPr lang="en-US" sz="2400" b="1" dirty="0">
                <a:solidFill>
                  <a:srgbClr val="C00000"/>
                </a:solidFill>
                <a:latin typeface="+mj-lt"/>
              </a:rPr>
              <a:t>U.S. MANUFACTURING</a:t>
            </a:r>
          </a:p>
        </p:txBody>
      </p:sp>
      <p:pic>
        <p:nvPicPr>
          <p:cNvPr id="6" name="Picture 5">
            <a:extLst>
              <a:ext uri="{FF2B5EF4-FFF2-40B4-BE49-F238E27FC236}">
                <a16:creationId xmlns:a16="http://schemas.microsoft.com/office/drawing/2014/main" id="{B231FCBE-085A-41B6-8BD9-CF9FA63E40FA}"/>
              </a:ext>
            </a:extLst>
          </p:cNvPr>
          <p:cNvPicPr>
            <a:picLocks noChangeAspect="1"/>
          </p:cNvPicPr>
          <p:nvPr/>
        </p:nvPicPr>
        <p:blipFill rotWithShape="1">
          <a:blip r:embed="rId3"/>
          <a:srcRect t="1279"/>
          <a:stretch/>
        </p:blipFill>
        <p:spPr>
          <a:xfrm>
            <a:off x="5773155" y="0"/>
            <a:ext cx="5412041" cy="6217920"/>
          </a:xfrm>
          <a:prstGeom prst="rect">
            <a:avLst/>
          </a:prstGeom>
        </p:spPr>
      </p:pic>
    </p:spTree>
    <p:extLst>
      <p:ext uri="{BB962C8B-B14F-4D97-AF65-F5344CB8AC3E}">
        <p14:creationId xmlns:p14="http://schemas.microsoft.com/office/powerpoint/2010/main" val="4137364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manufacturing">
            <a:extLst>
              <a:ext uri="{FF2B5EF4-FFF2-40B4-BE49-F238E27FC236}">
                <a16:creationId xmlns:a16="http://schemas.microsoft.com/office/drawing/2014/main" id="{38D05F74-42E8-47CF-9E29-E048D38F78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453" y="2715164"/>
            <a:ext cx="2926080" cy="29260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496955C-E32E-4EDA-8CB4-8767E4B0A12B}"/>
              </a:ext>
            </a:extLst>
          </p:cNvPr>
          <p:cNvSpPr/>
          <p:nvPr/>
        </p:nvSpPr>
        <p:spPr>
          <a:xfrm>
            <a:off x="572744" y="622293"/>
            <a:ext cx="4182979" cy="1200329"/>
          </a:xfrm>
          <a:prstGeom prst="rect">
            <a:avLst/>
          </a:prstGeom>
        </p:spPr>
        <p:txBody>
          <a:bodyPr wrap="square">
            <a:spAutoFit/>
          </a:bodyPr>
          <a:lstStyle/>
          <a:p>
            <a:pPr algn="ctr"/>
            <a:r>
              <a:rPr lang="en-US" sz="2400" b="1" dirty="0">
                <a:solidFill>
                  <a:srgbClr val="C00000"/>
                </a:solidFill>
                <a:latin typeface="+mj-lt"/>
              </a:rPr>
              <a:t>OHIO MANUFACTURING </a:t>
            </a:r>
          </a:p>
          <a:p>
            <a:pPr algn="ctr"/>
            <a:r>
              <a:rPr lang="en-US" sz="2400" b="1" dirty="0">
                <a:solidFill>
                  <a:srgbClr val="C00000"/>
                </a:solidFill>
                <a:latin typeface="+mj-lt"/>
              </a:rPr>
              <a:t>COMPARED TO</a:t>
            </a:r>
          </a:p>
          <a:p>
            <a:pPr algn="ctr"/>
            <a:r>
              <a:rPr lang="en-US" sz="2400" b="1" dirty="0">
                <a:solidFill>
                  <a:srgbClr val="C00000"/>
                </a:solidFill>
                <a:latin typeface="+mj-lt"/>
              </a:rPr>
              <a:t>U.S. MANUFACTURING</a:t>
            </a:r>
          </a:p>
        </p:txBody>
      </p:sp>
      <p:pic>
        <p:nvPicPr>
          <p:cNvPr id="4" name="Picture 3">
            <a:extLst>
              <a:ext uri="{FF2B5EF4-FFF2-40B4-BE49-F238E27FC236}">
                <a16:creationId xmlns:a16="http://schemas.microsoft.com/office/drawing/2014/main" id="{C7A51B76-B4C0-4676-A677-AAF755B9B85D}"/>
              </a:ext>
            </a:extLst>
          </p:cNvPr>
          <p:cNvPicPr>
            <a:picLocks noChangeAspect="1"/>
          </p:cNvPicPr>
          <p:nvPr/>
        </p:nvPicPr>
        <p:blipFill rotWithShape="1">
          <a:blip r:embed="rId3"/>
          <a:srcRect t="983"/>
          <a:stretch/>
        </p:blipFill>
        <p:spPr>
          <a:xfrm>
            <a:off x="5268260" y="0"/>
            <a:ext cx="6217920" cy="6222084"/>
          </a:xfrm>
          <a:prstGeom prst="rect">
            <a:avLst/>
          </a:prstGeom>
        </p:spPr>
      </p:pic>
    </p:spTree>
    <p:extLst>
      <p:ext uri="{BB962C8B-B14F-4D97-AF65-F5344CB8AC3E}">
        <p14:creationId xmlns:p14="http://schemas.microsoft.com/office/powerpoint/2010/main" val="64213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582A91-C1C6-492A-95E6-A3FC445D0687}"/>
              </a:ext>
            </a:extLst>
          </p:cNvPr>
          <p:cNvSpPr/>
          <p:nvPr/>
        </p:nvSpPr>
        <p:spPr>
          <a:xfrm>
            <a:off x="382193" y="901300"/>
            <a:ext cx="4182979" cy="1200329"/>
          </a:xfrm>
          <a:prstGeom prst="rect">
            <a:avLst/>
          </a:prstGeom>
        </p:spPr>
        <p:txBody>
          <a:bodyPr wrap="square">
            <a:spAutoFit/>
          </a:bodyPr>
          <a:lstStyle/>
          <a:p>
            <a:pPr algn="ctr"/>
            <a:r>
              <a:rPr lang="en-US" sz="2400" b="1" dirty="0">
                <a:solidFill>
                  <a:srgbClr val="C00000"/>
                </a:solidFill>
                <a:latin typeface="+mj-lt"/>
              </a:rPr>
              <a:t>OHIO MANUFACTURING </a:t>
            </a:r>
          </a:p>
          <a:p>
            <a:pPr algn="ctr"/>
            <a:r>
              <a:rPr lang="en-US" sz="2400" b="1" dirty="0">
                <a:solidFill>
                  <a:srgbClr val="C00000"/>
                </a:solidFill>
                <a:latin typeface="+mj-lt"/>
              </a:rPr>
              <a:t>COMPARED TO</a:t>
            </a:r>
          </a:p>
          <a:p>
            <a:pPr algn="ctr"/>
            <a:r>
              <a:rPr lang="en-US" sz="2400" b="1" dirty="0">
                <a:solidFill>
                  <a:srgbClr val="C00000"/>
                </a:solidFill>
                <a:latin typeface="+mj-lt"/>
              </a:rPr>
              <a:t>U.S. MANUFACTURING</a:t>
            </a:r>
          </a:p>
        </p:txBody>
      </p:sp>
      <p:pic>
        <p:nvPicPr>
          <p:cNvPr id="6148" name="Picture 4" descr="Image result for manufacturing">
            <a:extLst>
              <a:ext uri="{FF2B5EF4-FFF2-40B4-BE49-F238E27FC236}">
                <a16:creationId xmlns:a16="http://schemas.microsoft.com/office/drawing/2014/main" id="{2A4F28DD-84CE-4540-B3BF-F77FFD3255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828" y="3160484"/>
            <a:ext cx="3102429" cy="1737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DB2BAC3-70C0-4AC0-9BD8-C7EBFF1A2AD8}"/>
              </a:ext>
            </a:extLst>
          </p:cNvPr>
          <p:cNvPicPr>
            <a:picLocks noChangeAspect="1"/>
          </p:cNvPicPr>
          <p:nvPr/>
        </p:nvPicPr>
        <p:blipFill>
          <a:blip r:embed="rId3"/>
          <a:stretch>
            <a:fillRect/>
          </a:stretch>
        </p:blipFill>
        <p:spPr>
          <a:xfrm>
            <a:off x="4546883" y="0"/>
            <a:ext cx="6876289" cy="6217920"/>
          </a:xfrm>
          <a:prstGeom prst="rect">
            <a:avLst/>
          </a:prstGeom>
        </p:spPr>
      </p:pic>
    </p:spTree>
    <p:extLst>
      <p:ext uri="{BB962C8B-B14F-4D97-AF65-F5344CB8AC3E}">
        <p14:creationId xmlns:p14="http://schemas.microsoft.com/office/powerpoint/2010/main" val="191267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026705-4FD9-49B2-A5E0-571D0836AFCF}"/>
              </a:ext>
            </a:extLst>
          </p:cNvPr>
          <p:cNvPicPr>
            <a:picLocks noChangeAspect="1"/>
          </p:cNvPicPr>
          <p:nvPr/>
        </p:nvPicPr>
        <p:blipFill>
          <a:blip r:embed="rId2"/>
          <a:stretch>
            <a:fillRect/>
          </a:stretch>
        </p:blipFill>
        <p:spPr>
          <a:xfrm>
            <a:off x="0" y="0"/>
            <a:ext cx="7056780" cy="6858000"/>
          </a:xfrm>
          <a:prstGeom prst="rect">
            <a:avLst/>
          </a:prstGeom>
        </p:spPr>
      </p:pic>
      <p:pic>
        <p:nvPicPr>
          <p:cNvPr id="7170" name="Picture 2" descr="Image result for manufacturing">
            <a:extLst>
              <a:ext uri="{FF2B5EF4-FFF2-40B4-BE49-F238E27FC236}">
                <a16:creationId xmlns:a16="http://schemas.microsoft.com/office/drawing/2014/main" id="{56B69B7D-98EF-49E6-A43E-7A4FF23B1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2301" y="2377440"/>
            <a:ext cx="3838830" cy="2103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274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DD1CBC-4986-4467-B172-BE1542741515}"/>
              </a:ext>
            </a:extLst>
          </p:cNvPr>
          <p:cNvSpPr txBox="1">
            <a:spLocks noChangeArrowheads="1"/>
          </p:cNvSpPr>
          <p:nvPr/>
        </p:nvSpPr>
        <p:spPr>
          <a:xfrm>
            <a:off x="611859" y="1310340"/>
            <a:ext cx="5127031" cy="167660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90000"/>
              </a:lnSpc>
              <a:spcAft>
                <a:spcPts val="600"/>
              </a:spcAft>
            </a:pPr>
            <a:r>
              <a:rPr lang="en-US" altLang="en-US" sz="4400" b="1" dirty="0">
                <a:solidFill>
                  <a:schemeClr val="tx1"/>
                </a:solidFill>
              </a:rPr>
              <a:t>DIVERSITY DEFINED</a:t>
            </a:r>
          </a:p>
        </p:txBody>
      </p:sp>
      <p:sp>
        <p:nvSpPr>
          <p:cNvPr id="4" name="Text Box 4">
            <a:extLst>
              <a:ext uri="{FF2B5EF4-FFF2-40B4-BE49-F238E27FC236}">
                <a16:creationId xmlns:a16="http://schemas.microsoft.com/office/drawing/2014/main" id="{D3B56236-C375-423E-AD7C-F4DF154261F3}"/>
              </a:ext>
            </a:extLst>
          </p:cNvPr>
          <p:cNvSpPr txBox="1">
            <a:spLocks noChangeArrowheads="1"/>
          </p:cNvSpPr>
          <p:nvPr/>
        </p:nvSpPr>
        <p:spPr bwMode="auto">
          <a:xfrm>
            <a:off x="503739" y="2986943"/>
            <a:ext cx="5127029" cy="156518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50000"/>
              </a:spcBef>
            </a:pPr>
            <a:r>
              <a:rPr lang="en-US" altLang="en-US" dirty="0">
                <a:latin typeface="+mn-lt"/>
              </a:rPr>
              <a:t>Diversity is the mosaic of people who bring a variety of backgrounds, styles, perspectives, values and beliefs as assets to the groups and organizations with which they interact.</a:t>
            </a:r>
            <a:br>
              <a:rPr lang="en-US" altLang="en-US" dirty="0">
                <a:latin typeface="+mn-lt"/>
              </a:rPr>
            </a:br>
            <a:endParaRPr lang="en-US" altLang="en-US" dirty="0">
              <a:latin typeface="+mn-lt"/>
            </a:endParaRPr>
          </a:p>
        </p:txBody>
      </p:sp>
      <p:pic>
        <p:nvPicPr>
          <p:cNvPr id="5" name="Picture 4" descr="diversity[1]">
            <a:extLst>
              <a:ext uri="{FF2B5EF4-FFF2-40B4-BE49-F238E27FC236}">
                <a16:creationId xmlns:a16="http://schemas.microsoft.com/office/drawing/2014/main" id="{D1FF9B62-3111-449B-8C71-574494F06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2" r="3" b="3"/>
          <a:stretch/>
        </p:blipFill>
        <p:spPr>
          <a:xfrm>
            <a:off x="6226537" y="504157"/>
            <a:ext cx="5461724" cy="5577837"/>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893540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age result for building for diversiyty">
            <a:extLst>
              <a:ext uri="{FF2B5EF4-FFF2-40B4-BE49-F238E27FC236}">
                <a16:creationId xmlns:a16="http://schemas.microsoft.com/office/drawing/2014/main" id="{08A25213-61CB-4FCA-9408-16484CA9E6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2362" y="513331"/>
            <a:ext cx="6987276" cy="393192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3" name="TextBox 2">
            <a:extLst>
              <a:ext uri="{FF2B5EF4-FFF2-40B4-BE49-F238E27FC236}">
                <a16:creationId xmlns:a16="http://schemas.microsoft.com/office/drawing/2014/main" id="{F69B5D56-FBD8-46C6-B54E-D2F41B2347DA}"/>
              </a:ext>
            </a:extLst>
          </p:cNvPr>
          <p:cNvSpPr txBox="1"/>
          <p:nvPr/>
        </p:nvSpPr>
        <p:spPr>
          <a:xfrm>
            <a:off x="650449" y="4445251"/>
            <a:ext cx="10901471" cy="1350712"/>
          </a:xfrm>
          <a:prstGeom prst="rect">
            <a:avLst/>
          </a:prstGeom>
          <a:noFill/>
        </p:spPr>
        <p:txBody>
          <a:bodyPr vert="horz" lIns="91440" tIns="45720" rIns="91440" bIns="45720" rtlCol="0" anchor="b">
            <a:normAutofit/>
          </a:bodyPr>
          <a:lstStyle/>
          <a:p>
            <a:pPr algn="ctr">
              <a:lnSpc>
                <a:spcPct val="90000"/>
              </a:lnSpc>
              <a:spcBef>
                <a:spcPct val="0"/>
              </a:spcBef>
              <a:spcAft>
                <a:spcPts val="600"/>
              </a:spcAft>
            </a:pPr>
            <a:r>
              <a:rPr lang="en-US" sz="2900" b="1">
                <a:latin typeface="+mj-lt"/>
                <a:ea typeface="+mj-ea"/>
                <a:cs typeface="+mj-cs"/>
              </a:rPr>
              <a:t>DIVERSITY &amp; INCLUSION, LIKE ALL CORE VALUES,  </a:t>
            </a:r>
          </a:p>
          <a:p>
            <a:pPr algn="ctr">
              <a:lnSpc>
                <a:spcPct val="90000"/>
              </a:lnSpc>
              <a:spcBef>
                <a:spcPct val="0"/>
              </a:spcBef>
              <a:spcAft>
                <a:spcPts val="600"/>
              </a:spcAft>
            </a:pPr>
            <a:r>
              <a:rPr lang="en-US" sz="2900" b="1">
                <a:latin typeface="+mj-lt"/>
                <a:ea typeface="+mj-ea"/>
                <a:cs typeface="+mj-cs"/>
              </a:rPr>
              <a:t>MUST BE BUILT IN…NOT PASTED ON.</a:t>
            </a:r>
          </a:p>
        </p:txBody>
      </p:sp>
    </p:spTree>
    <p:extLst>
      <p:ext uri="{BB962C8B-B14F-4D97-AF65-F5344CB8AC3E}">
        <p14:creationId xmlns:p14="http://schemas.microsoft.com/office/powerpoint/2010/main" val="766808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2FBB3A5-2E7E-4240-B093-561D9A9FFC1E}"/>
              </a:ext>
            </a:extLst>
          </p:cNvPr>
          <p:cNvGrpSpPr>
            <a:grpSpLocks noChangeAspect="1"/>
          </p:cNvGrpSpPr>
          <p:nvPr/>
        </p:nvGrpSpPr>
        <p:grpSpPr>
          <a:xfrm>
            <a:off x="946343" y="635188"/>
            <a:ext cx="10758233" cy="5303520"/>
            <a:chOff x="0" y="0"/>
            <a:chExt cx="9753600" cy="4851400"/>
          </a:xfrm>
        </p:grpSpPr>
        <p:sp>
          <p:nvSpPr>
            <p:cNvPr id="3" name="Shape 20069">
              <a:extLst>
                <a:ext uri="{FF2B5EF4-FFF2-40B4-BE49-F238E27FC236}">
                  <a16:creationId xmlns:a16="http://schemas.microsoft.com/office/drawing/2014/main" id="{8DDF455D-AF57-4886-B5CC-5BE026A67B2B}"/>
                </a:ext>
              </a:extLst>
            </p:cNvPr>
            <p:cNvSpPr/>
            <p:nvPr/>
          </p:nvSpPr>
          <p:spPr>
            <a:xfrm>
              <a:off x="0" y="0"/>
              <a:ext cx="9753600" cy="4851400"/>
            </a:xfrm>
            <a:prstGeom prst="snip2DiagRect">
              <a:avLst/>
            </a:prstGeom>
            <a:solidFill>
              <a:schemeClr val="bg1">
                <a:lumMod val="95000"/>
              </a:schemeClr>
            </a:solidFill>
            <a:ln w="0" cap="flat">
              <a:miter lim="127000"/>
            </a:ln>
          </p:spPr>
          <p:style>
            <a:lnRef idx="0">
              <a:srgbClr val="000000">
                <a:alpha val="0"/>
              </a:srgbClr>
            </a:lnRef>
            <a:fillRef idx="1">
              <a:srgbClr val="F1F1F1"/>
            </a:fillRef>
            <a:effectRef idx="0">
              <a:scrgbClr r="0" g="0" b="0"/>
            </a:effectRef>
            <a:fontRef idx="none"/>
          </p:style>
          <p:txBody>
            <a:bodyPr/>
            <a:lstStyle/>
            <a:p>
              <a:endParaRPr lang="en-US" dirty="0"/>
            </a:p>
          </p:txBody>
        </p:sp>
        <p:sp>
          <p:nvSpPr>
            <p:cNvPr id="4" name="Rectangle 3">
              <a:extLst>
                <a:ext uri="{FF2B5EF4-FFF2-40B4-BE49-F238E27FC236}">
                  <a16:creationId xmlns:a16="http://schemas.microsoft.com/office/drawing/2014/main" id="{99D7BB5F-5B67-4C99-8F56-23D6018D47D9}"/>
                </a:ext>
              </a:extLst>
            </p:cNvPr>
            <p:cNvSpPr/>
            <p:nvPr/>
          </p:nvSpPr>
          <p:spPr>
            <a:xfrm>
              <a:off x="749301" y="723899"/>
              <a:ext cx="7157526"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dirty="0">
                  <a:solidFill>
                    <a:srgbClr val="E0301E"/>
                  </a:solidFill>
                  <a:effectLst/>
                  <a:latin typeface="Times New Roman" panose="02020603050405020304" pitchFamily="18" charset="0"/>
                  <a:ea typeface="Times New Roman" panose="02020603050405020304" pitchFamily="18" charset="0"/>
                </a:rPr>
                <a:t>Younger</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workers</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see</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lack</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of</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diversity</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as</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a</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barrier</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to</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progress</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5" name="Rectangle 4">
              <a:extLst>
                <a:ext uri="{FF2B5EF4-FFF2-40B4-BE49-F238E27FC236}">
                  <a16:creationId xmlns:a16="http://schemas.microsoft.com/office/drawing/2014/main" id="{BCAFAF21-7E6E-4B8C-B225-A542C33B92CB}"/>
                </a:ext>
              </a:extLst>
            </p:cNvPr>
            <p:cNvSpPr/>
            <p:nvPr/>
          </p:nvSpPr>
          <p:spPr>
            <a:xfrm>
              <a:off x="799195" y="1244890"/>
              <a:ext cx="7823771" cy="320794"/>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600" dirty="0">
                  <a:solidFill>
                    <a:srgbClr val="181717"/>
                  </a:solidFill>
                  <a:effectLst/>
                  <a:latin typeface="Arial" panose="020B0604020202020204" pitchFamily="34" charset="0"/>
                  <a:ea typeface="Arial" panose="020B0604020202020204" pitchFamily="34" charset="0"/>
                </a:rPr>
                <a:t>In a recent PwC survey, across all industries, respondents agreed or strongly agreed </a:t>
              </a:r>
            </a:p>
          </p:txBody>
        </p:sp>
        <p:sp>
          <p:nvSpPr>
            <p:cNvPr id="6" name="Rectangle 5">
              <a:extLst>
                <a:ext uri="{FF2B5EF4-FFF2-40B4-BE49-F238E27FC236}">
                  <a16:creationId xmlns:a16="http://schemas.microsoft.com/office/drawing/2014/main" id="{EE97230E-511E-44E6-807D-8721D5A00CF4}"/>
                </a:ext>
              </a:extLst>
            </p:cNvPr>
            <p:cNvSpPr/>
            <p:nvPr/>
          </p:nvSpPr>
          <p:spPr>
            <a:xfrm>
              <a:off x="799195" y="1498890"/>
              <a:ext cx="8020414" cy="320794"/>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600" dirty="0">
                  <a:solidFill>
                    <a:srgbClr val="181717"/>
                  </a:solidFill>
                  <a:effectLst/>
                  <a:latin typeface="Arial" panose="020B0604020202020204" pitchFamily="34" charset="0"/>
                  <a:ea typeface="Arial" panose="020B0604020202020204" pitchFamily="34" charset="0"/>
                </a:rPr>
                <a:t>that lack of diversity is a barrier to progression in their organization</a:t>
              </a:r>
            </a:p>
          </p:txBody>
        </p:sp>
        <p:sp>
          <p:nvSpPr>
            <p:cNvPr id="7" name="Rectangle 6">
              <a:extLst>
                <a:ext uri="{FF2B5EF4-FFF2-40B4-BE49-F238E27FC236}">
                  <a16:creationId xmlns:a16="http://schemas.microsoft.com/office/drawing/2014/main" id="{619D8760-183C-479C-8255-BC9B22CB415E}"/>
                </a:ext>
              </a:extLst>
            </p:cNvPr>
            <p:cNvSpPr/>
            <p:nvPr/>
          </p:nvSpPr>
          <p:spPr>
            <a:xfrm>
              <a:off x="797049" y="2265008"/>
              <a:ext cx="1570863" cy="40099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D83C2C"/>
                  </a:solidFill>
                  <a:effectLst/>
                  <a:latin typeface="Arial" panose="020B0604020202020204" pitchFamily="34" charset="0"/>
                  <a:ea typeface="Arial" panose="020B0604020202020204" pitchFamily="34" charset="0"/>
                </a:rPr>
                <a:t>Age 30-39</a:t>
              </a:r>
              <a:endParaRPr lang="en-US" sz="1600">
                <a:solidFill>
                  <a:srgbClr val="181717"/>
                </a:solidFill>
                <a:effectLst/>
                <a:latin typeface="Arial" panose="020B0604020202020204" pitchFamily="34" charset="0"/>
                <a:ea typeface="Arial" panose="020B0604020202020204" pitchFamily="34" charset="0"/>
              </a:endParaRPr>
            </a:p>
          </p:txBody>
        </p:sp>
        <p:sp>
          <p:nvSpPr>
            <p:cNvPr id="8" name="Rectangle 7">
              <a:extLst>
                <a:ext uri="{FF2B5EF4-FFF2-40B4-BE49-F238E27FC236}">
                  <a16:creationId xmlns:a16="http://schemas.microsoft.com/office/drawing/2014/main" id="{911D2146-739C-49ED-B85E-4B4C94421D60}"/>
                </a:ext>
              </a:extLst>
            </p:cNvPr>
            <p:cNvSpPr/>
            <p:nvPr/>
          </p:nvSpPr>
          <p:spPr>
            <a:xfrm>
              <a:off x="797049" y="3281008"/>
              <a:ext cx="1266487" cy="40099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D65463"/>
                  </a:solidFill>
                  <a:effectLst/>
                  <a:latin typeface="Arial" panose="020B0604020202020204" pitchFamily="34" charset="0"/>
                  <a:ea typeface="Arial" panose="020B0604020202020204" pitchFamily="34" charset="0"/>
                </a:rPr>
                <a:t>Age 60+</a:t>
              </a:r>
              <a:endParaRPr lang="en-US" sz="1600">
                <a:solidFill>
                  <a:srgbClr val="181717"/>
                </a:solidFill>
                <a:effectLst/>
                <a:latin typeface="Arial" panose="020B0604020202020204" pitchFamily="34" charset="0"/>
                <a:ea typeface="Arial" panose="020B0604020202020204" pitchFamily="34" charset="0"/>
              </a:endParaRPr>
            </a:p>
          </p:txBody>
        </p:sp>
        <p:sp>
          <p:nvSpPr>
            <p:cNvPr id="9" name="Rectangle 8">
              <a:extLst>
                <a:ext uri="{FF2B5EF4-FFF2-40B4-BE49-F238E27FC236}">
                  <a16:creationId xmlns:a16="http://schemas.microsoft.com/office/drawing/2014/main" id="{C118AF8F-DB7C-4513-998C-3C1A520ADE00}"/>
                </a:ext>
              </a:extLst>
            </p:cNvPr>
            <p:cNvSpPr/>
            <p:nvPr/>
          </p:nvSpPr>
          <p:spPr>
            <a:xfrm>
              <a:off x="3609162" y="3256173"/>
              <a:ext cx="777121" cy="601387"/>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3600" b="1" i="1">
                  <a:solidFill>
                    <a:srgbClr val="D65463"/>
                  </a:solidFill>
                  <a:effectLst/>
                  <a:latin typeface="Times New Roman" panose="02020603050405020304" pitchFamily="18" charset="0"/>
                  <a:ea typeface="Times New Roman" panose="02020603050405020304" pitchFamily="18" charset="0"/>
                </a:rPr>
                <a:t>20</a:t>
              </a:r>
              <a:endParaRPr lang="en-US" sz="1600">
                <a:solidFill>
                  <a:srgbClr val="181717"/>
                </a:solidFill>
                <a:effectLst/>
                <a:latin typeface="Arial" panose="020B0604020202020204" pitchFamily="34" charset="0"/>
                <a:ea typeface="Arial" panose="020B0604020202020204" pitchFamily="34" charset="0"/>
              </a:endParaRPr>
            </a:p>
          </p:txBody>
        </p:sp>
        <p:sp>
          <p:nvSpPr>
            <p:cNvPr id="10" name="Rectangle 9">
              <a:extLst>
                <a:ext uri="{FF2B5EF4-FFF2-40B4-BE49-F238E27FC236}">
                  <a16:creationId xmlns:a16="http://schemas.microsoft.com/office/drawing/2014/main" id="{62E030EF-FBCF-493B-B0DC-837D6FDECB74}"/>
                </a:ext>
              </a:extLst>
            </p:cNvPr>
            <p:cNvSpPr/>
            <p:nvPr/>
          </p:nvSpPr>
          <p:spPr>
            <a:xfrm>
              <a:off x="4193464" y="3256173"/>
              <a:ext cx="596523" cy="601387"/>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3600" b="1" i="1">
                  <a:solidFill>
                    <a:srgbClr val="D65463"/>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sp>
          <p:nvSpPr>
            <p:cNvPr id="11" name="Shape 1185">
              <a:extLst>
                <a:ext uri="{FF2B5EF4-FFF2-40B4-BE49-F238E27FC236}">
                  <a16:creationId xmlns:a16="http://schemas.microsoft.com/office/drawing/2014/main" id="{F5641BB2-73F9-4D87-B93A-9A4470C5B501}"/>
                </a:ext>
              </a:extLst>
            </p:cNvPr>
            <p:cNvSpPr/>
            <p:nvPr/>
          </p:nvSpPr>
          <p:spPr>
            <a:xfrm>
              <a:off x="2140524" y="2122597"/>
              <a:ext cx="571525" cy="640080"/>
            </a:xfrm>
            <a:custGeom>
              <a:avLst/>
              <a:gdLst/>
              <a:ahLst/>
              <a:cxnLst/>
              <a:rect l="0" t="0" r="0" b="0"/>
              <a:pathLst>
                <a:path w="571525" h="640080">
                  <a:moveTo>
                    <a:pt x="276758" y="0"/>
                  </a:moveTo>
                  <a:lnTo>
                    <a:pt x="294767" y="0"/>
                  </a:lnTo>
                  <a:cubicBezTo>
                    <a:pt x="309232" y="0"/>
                    <a:pt x="321691" y="10236"/>
                    <a:pt x="324485" y="24435"/>
                  </a:cubicBezTo>
                  <a:lnTo>
                    <a:pt x="438772" y="538632"/>
                  </a:lnTo>
                  <a:lnTo>
                    <a:pt x="518185" y="538632"/>
                  </a:lnTo>
                  <a:cubicBezTo>
                    <a:pt x="529743" y="538632"/>
                    <a:pt x="540169" y="545529"/>
                    <a:pt x="544716" y="556158"/>
                  </a:cubicBezTo>
                  <a:lnTo>
                    <a:pt x="563397" y="599910"/>
                  </a:lnTo>
                  <a:cubicBezTo>
                    <a:pt x="571525" y="618935"/>
                    <a:pt x="557568" y="640080"/>
                    <a:pt x="536867" y="640080"/>
                  </a:cubicBezTo>
                  <a:lnTo>
                    <a:pt x="34646" y="640080"/>
                  </a:lnTo>
                  <a:cubicBezTo>
                    <a:pt x="13957" y="640080"/>
                    <a:pt x="0" y="618935"/>
                    <a:pt x="8128" y="599910"/>
                  </a:cubicBezTo>
                  <a:lnTo>
                    <a:pt x="26810" y="556158"/>
                  </a:lnTo>
                  <a:cubicBezTo>
                    <a:pt x="31344" y="545529"/>
                    <a:pt x="41783" y="538632"/>
                    <a:pt x="53327" y="538632"/>
                  </a:cubicBezTo>
                  <a:lnTo>
                    <a:pt x="132740" y="538632"/>
                  </a:lnTo>
                  <a:lnTo>
                    <a:pt x="247040" y="24435"/>
                  </a:lnTo>
                  <a:cubicBezTo>
                    <a:pt x="249834" y="10236"/>
                    <a:pt x="262281" y="0"/>
                    <a:pt x="276758" y="0"/>
                  </a:cubicBezTo>
                  <a:close/>
                </a:path>
              </a:pathLst>
            </a:custGeom>
            <a:ln w="0" cap="flat">
              <a:miter lim="127000"/>
            </a:ln>
          </p:spPr>
          <p:style>
            <a:lnRef idx="0">
              <a:srgbClr val="000000">
                <a:alpha val="0"/>
              </a:srgbClr>
            </a:lnRef>
            <a:fillRef idx="1">
              <a:srgbClr val="D83C2C"/>
            </a:fillRef>
            <a:effectRef idx="0">
              <a:scrgbClr r="0" g="0" b="0"/>
            </a:effectRef>
            <a:fontRef idx="none"/>
          </p:style>
          <p:txBody>
            <a:bodyPr/>
            <a:lstStyle/>
            <a:p>
              <a:endParaRPr lang="en-US"/>
            </a:p>
          </p:txBody>
        </p:sp>
        <p:sp>
          <p:nvSpPr>
            <p:cNvPr id="12" name="Shape 1186">
              <a:extLst>
                <a:ext uri="{FF2B5EF4-FFF2-40B4-BE49-F238E27FC236}">
                  <a16:creationId xmlns:a16="http://schemas.microsoft.com/office/drawing/2014/main" id="{FA543840-EB8C-441A-929C-39F5752BA7C7}"/>
                </a:ext>
              </a:extLst>
            </p:cNvPr>
            <p:cNvSpPr/>
            <p:nvPr/>
          </p:nvSpPr>
          <p:spPr>
            <a:xfrm>
              <a:off x="2348686" y="2220800"/>
              <a:ext cx="155194" cy="112535"/>
            </a:xfrm>
            <a:custGeom>
              <a:avLst/>
              <a:gdLst/>
              <a:ahLst/>
              <a:cxnLst/>
              <a:rect l="0" t="0" r="0" b="0"/>
              <a:pathLst>
                <a:path w="155194" h="112535">
                  <a:moveTo>
                    <a:pt x="22479" y="0"/>
                  </a:moveTo>
                  <a:cubicBezTo>
                    <a:pt x="28143" y="3708"/>
                    <a:pt x="47815" y="10668"/>
                    <a:pt x="77597" y="10668"/>
                  </a:cubicBezTo>
                  <a:cubicBezTo>
                    <a:pt x="107391" y="10668"/>
                    <a:pt x="127051" y="3708"/>
                    <a:pt x="132715" y="0"/>
                  </a:cubicBezTo>
                  <a:lnTo>
                    <a:pt x="155194" y="101143"/>
                  </a:lnTo>
                  <a:cubicBezTo>
                    <a:pt x="133185" y="108471"/>
                    <a:pt x="107010" y="112535"/>
                    <a:pt x="77597" y="112535"/>
                  </a:cubicBezTo>
                  <a:cubicBezTo>
                    <a:pt x="48184" y="112535"/>
                    <a:pt x="22022" y="108471"/>
                    <a:pt x="0" y="101143"/>
                  </a:cubicBezTo>
                  <a:lnTo>
                    <a:pt x="22479"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13" name="Shape 1187">
              <a:extLst>
                <a:ext uri="{FF2B5EF4-FFF2-40B4-BE49-F238E27FC236}">
                  <a16:creationId xmlns:a16="http://schemas.microsoft.com/office/drawing/2014/main" id="{BE91D917-2AEA-4CC3-AE2D-A84D6BF9E4A8}"/>
                </a:ext>
              </a:extLst>
            </p:cNvPr>
            <p:cNvSpPr/>
            <p:nvPr/>
          </p:nvSpPr>
          <p:spPr>
            <a:xfrm>
              <a:off x="2310243" y="2376269"/>
              <a:ext cx="232080" cy="133414"/>
            </a:xfrm>
            <a:custGeom>
              <a:avLst/>
              <a:gdLst/>
              <a:ahLst/>
              <a:cxnLst/>
              <a:rect l="0" t="0" r="0" b="0"/>
              <a:pathLst>
                <a:path w="232080" h="133414">
                  <a:moveTo>
                    <a:pt x="26365" y="0"/>
                  </a:moveTo>
                  <a:cubicBezTo>
                    <a:pt x="38798" y="5004"/>
                    <a:pt x="70193" y="12484"/>
                    <a:pt x="116040" y="12484"/>
                  </a:cubicBezTo>
                  <a:cubicBezTo>
                    <a:pt x="161887" y="12484"/>
                    <a:pt x="193281" y="5004"/>
                    <a:pt x="205715" y="0"/>
                  </a:cubicBezTo>
                  <a:lnTo>
                    <a:pt x="232080" y="118618"/>
                  </a:lnTo>
                  <a:cubicBezTo>
                    <a:pt x="200914" y="128245"/>
                    <a:pt x="161899" y="133414"/>
                    <a:pt x="116040" y="133414"/>
                  </a:cubicBezTo>
                  <a:cubicBezTo>
                    <a:pt x="70180" y="133414"/>
                    <a:pt x="31166" y="128245"/>
                    <a:pt x="0" y="118618"/>
                  </a:cubicBezTo>
                  <a:lnTo>
                    <a:pt x="26365"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14" name="Shape 1188">
              <a:extLst>
                <a:ext uri="{FF2B5EF4-FFF2-40B4-BE49-F238E27FC236}">
                  <a16:creationId xmlns:a16="http://schemas.microsoft.com/office/drawing/2014/main" id="{C53F9D60-CE26-4201-BA35-076B6AE9A453}"/>
                </a:ext>
              </a:extLst>
            </p:cNvPr>
            <p:cNvSpPr/>
            <p:nvPr/>
          </p:nvSpPr>
          <p:spPr>
            <a:xfrm>
              <a:off x="2820681" y="2122597"/>
              <a:ext cx="571526" cy="640080"/>
            </a:xfrm>
            <a:custGeom>
              <a:avLst/>
              <a:gdLst/>
              <a:ahLst/>
              <a:cxnLst/>
              <a:rect l="0" t="0" r="0" b="0"/>
              <a:pathLst>
                <a:path w="571526" h="640080">
                  <a:moveTo>
                    <a:pt x="276758" y="0"/>
                  </a:moveTo>
                  <a:lnTo>
                    <a:pt x="294767" y="0"/>
                  </a:lnTo>
                  <a:cubicBezTo>
                    <a:pt x="309232" y="0"/>
                    <a:pt x="321691" y="10236"/>
                    <a:pt x="324485" y="24435"/>
                  </a:cubicBezTo>
                  <a:lnTo>
                    <a:pt x="438772" y="538632"/>
                  </a:lnTo>
                  <a:lnTo>
                    <a:pt x="518185" y="538632"/>
                  </a:lnTo>
                  <a:cubicBezTo>
                    <a:pt x="529743" y="538632"/>
                    <a:pt x="540169" y="545529"/>
                    <a:pt x="544716" y="556158"/>
                  </a:cubicBezTo>
                  <a:lnTo>
                    <a:pt x="563397" y="599910"/>
                  </a:lnTo>
                  <a:cubicBezTo>
                    <a:pt x="571526" y="618935"/>
                    <a:pt x="557568" y="640080"/>
                    <a:pt x="536867" y="640080"/>
                  </a:cubicBezTo>
                  <a:lnTo>
                    <a:pt x="34646" y="640080"/>
                  </a:lnTo>
                  <a:cubicBezTo>
                    <a:pt x="13957" y="640080"/>
                    <a:pt x="0" y="618935"/>
                    <a:pt x="8115" y="599910"/>
                  </a:cubicBezTo>
                  <a:lnTo>
                    <a:pt x="26810" y="556158"/>
                  </a:lnTo>
                  <a:cubicBezTo>
                    <a:pt x="31344" y="545529"/>
                    <a:pt x="41783" y="538632"/>
                    <a:pt x="53327" y="538632"/>
                  </a:cubicBezTo>
                  <a:lnTo>
                    <a:pt x="132740" y="538632"/>
                  </a:lnTo>
                  <a:lnTo>
                    <a:pt x="247040" y="24435"/>
                  </a:lnTo>
                  <a:cubicBezTo>
                    <a:pt x="249834" y="10236"/>
                    <a:pt x="262281" y="0"/>
                    <a:pt x="276758" y="0"/>
                  </a:cubicBezTo>
                  <a:close/>
                </a:path>
              </a:pathLst>
            </a:custGeom>
            <a:ln w="0" cap="flat">
              <a:miter lim="127000"/>
            </a:ln>
          </p:spPr>
          <p:style>
            <a:lnRef idx="0">
              <a:srgbClr val="000000">
                <a:alpha val="0"/>
              </a:srgbClr>
            </a:lnRef>
            <a:fillRef idx="1">
              <a:srgbClr val="D83C2C"/>
            </a:fillRef>
            <a:effectRef idx="0">
              <a:scrgbClr r="0" g="0" b="0"/>
            </a:effectRef>
            <a:fontRef idx="none"/>
          </p:style>
          <p:txBody>
            <a:bodyPr/>
            <a:lstStyle/>
            <a:p>
              <a:endParaRPr lang="en-US"/>
            </a:p>
          </p:txBody>
        </p:sp>
        <p:sp>
          <p:nvSpPr>
            <p:cNvPr id="15" name="Shape 1189">
              <a:extLst>
                <a:ext uri="{FF2B5EF4-FFF2-40B4-BE49-F238E27FC236}">
                  <a16:creationId xmlns:a16="http://schemas.microsoft.com/office/drawing/2014/main" id="{94745B28-7C63-4048-AC21-A7C38ABF2B54}"/>
                </a:ext>
              </a:extLst>
            </p:cNvPr>
            <p:cNvSpPr/>
            <p:nvPr/>
          </p:nvSpPr>
          <p:spPr>
            <a:xfrm>
              <a:off x="3028843" y="2220800"/>
              <a:ext cx="155194" cy="112535"/>
            </a:xfrm>
            <a:custGeom>
              <a:avLst/>
              <a:gdLst/>
              <a:ahLst/>
              <a:cxnLst/>
              <a:rect l="0" t="0" r="0" b="0"/>
              <a:pathLst>
                <a:path w="155194" h="112535">
                  <a:moveTo>
                    <a:pt x="22479" y="0"/>
                  </a:moveTo>
                  <a:cubicBezTo>
                    <a:pt x="28143" y="3708"/>
                    <a:pt x="47803" y="10668"/>
                    <a:pt x="77597" y="10668"/>
                  </a:cubicBezTo>
                  <a:cubicBezTo>
                    <a:pt x="107391" y="10668"/>
                    <a:pt x="127051" y="3708"/>
                    <a:pt x="132715" y="0"/>
                  </a:cubicBezTo>
                  <a:lnTo>
                    <a:pt x="155194" y="101143"/>
                  </a:lnTo>
                  <a:cubicBezTo>
                    <a:pt x="133185" y="108471"/>
                    <a:pt x="107010" y="112535"/>
                    <a:pt x="77597" y="112535"/>
                  </a:cubicBezTo>
                  <a:cubicBezTo>
                    <a:pt x="48184" y="112535"/>
                    <a:pt x="22009" y="108471"/>
                    <a:pt x="0" y="101143"/>
                  </a:cubicBezTo>
                  <a:lnTo>
                    <a:pt x="22479"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16" name="Shape 1190">
              <a:extLst>
                <a:ext uri="{FF2B5EF4-FFF2-40B4-BE49-F238E27FC236}">
                  <a16:creationId xmlns:a16="http://schemas.microsoft.com/office/drawing/2014/main" id="{89AD742E-C072-47FF-A675-1D852F12D04D}"/>
                </a:ext>
              </a:extLst>
            </p:cNvPr>
            <p:cNvSpPr/>
            <p:nvPr/>
          </p:nvSpPr>
          <p:spPr>
            <a:xfrm>
              <a:off x="2990401" y="2376269"/>
              <a:ext cx="232080" cy="133414"/>
            </a:xfrm>
            <a:custGeom>
              <a:avLst/>
              <a:gdLst/>
              <a:ahLst/>
              <a:cxnLst/>
              <a:rect l="0" t="0" r="0" b="0"/>
              <a:pathLst>
                <a:path w="232080" h="133414">
                  <a:moveTo>
                    <a:pt x="26365" y="0"/>
                  </a:moveTo>
                  <a:cubicBezTo>
                    <a:pt x="38798" y="5004"/>
                    <a:pt x="70193" y="12484"/>
                    <a:pt x="116040" y="12484"/>
                  </a:cubicBezTo>
                  <a:cubicBezTo>
                    <a:pt x="161887" y="12484"/>
                    <a:pt x="193268" y="5004"/>
                    <a:pt x="205715" y="0"/>
                  </a:cubicBezTo>
                  <a:lnTo>
                    <a:pt x="232080" y="118618"/>
                  </a:lnTo>
                  <a:cubicBezTo>
                    <a:pt x="200914" y="128245"/>
                    <a:pt x="161899" y="133414"/>
                    <a:pt x="116040" y="133414"/>
                  </a:cubicBezTo>
                  <a:cubicBezTo>
                    <a:pt x="70180" y="133414"/>
                    <a:pt x="31166" y="128245"/>
                    <a:pt x="0" y="118618"/>
                  </a:cubicBezTo>
                  <a:lnTo>
                    <a:pt x="26365"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17" name="Shape 1191">
              <a:extLst>
                <a:ext uri="{FF2B5EF4-FFF2-40B4-BE49-F238E27FC236}">
                  <a16:creationId xmlns:a16="http://schemas.microsoft.com/office/drawing/2014/main" id="{9B627725-1E50-4265-8963-E6B67CDB6C25}"/>
                </a:ext>
              </a:extLst>
            </p:cNvPr>
            <p:cNvSpPr/>
            <p:nvPr/>
          </p:nvSpPr>
          <p:spPr>
            <a:xfrm>
              <a:off x="2140524" y="3079332"/>
              <a:ext cx="571525" cy="640067"/>
            </a:xfrm>
            <a:custGeom>
              <a:avLst/>
              <a:gdLst/>
              <a:ahLst/>
              <a:cxnLst/>
              <a:rect l="0" t="0" r="0" b="0"/>
              <a:pathLst>
                <a:path w="571525" h="640067">
                  <a:moveTo>
                    <a:pt x="276758" y="0"/>
                  </a:moveTo>
                  <a:lnTo>
                    <a:pt x="294767" y="0"/>
                  </a:lnTo>
                  <a:cubicBezTo>
                    <a:pt x="309232" y="0"/>
                    <a:pt x="321691" y="10236"/>
                    <a:pt x="324485" y="24435"/>
                  </a:cubicBezTo>
                  <a:lnTo>
                    <a:pt x="438772" y="538632"/>
                  </a:lnTo>
                  <a:lnTo>
                    <a:pt x="518185" y="538632"/>
                  </a:lnTo>
                  <a:cubicBezTo>
                    <a:pt x="529743" y="538632"/>
                    <a:pt x="540169" y="545528"/>
                    <a:pt x="544716" y="556158"/>
                  </a:cubicBezTo>
                  <a:lnTo>
                    <a:pt x="563397" y="599910"/>
                  </a:lnTo>
                  <a:cubicBezTo>
                    <a:pt x="571525" y="618934"/>
                    <a:pt x="557568" y="640067"/>
                    <a:pt x="536867" y="640067"/>
                  </a:cubicBezTo>
                  <a:lnTo>
                    <a:pt x="34646" y="640067"/>
                  </a:lnTo>
                  <a:cubicBezTo>
                    <a:pt x="13957" y="640067"/>
                    <a:pt x="0" y="618934"/>
                    <a:pt x="8128" y="599910"/>
                  </a:cubicBezTo>
                  <a:lnTo>
                    <a:pt x="26810" y="556158"/>
                  </a:lnTo>
                  <a:cubicBezTo>
                    <a:pt x="31344" y="545528"/>
                    <a:pt x="41783" y="538632"/>
                    <a:pt x="53327" y="538632"/>
                  </a:cubicBezTo>
                  <a:lnTo>
                    <a:pt x="132740" y="538632"/>
                  </a:lnTo>
                  <a:lnTo>
                    <a:pt x="247040" y="24435"/>
                  </a:lnTo>
                  <a:cubicBezTo>
                    <a:pt x="249834" y="10236"/>
                    <a:pt x="262281" y="0"/>
                    <a:pt x="276758" y="0"/>
                  </a:cubicBezTo>
                  <a:close/>
                </a:path>
              </a:pathLst>
            </a:custGeom>
            <a:ln w="0" cap="flat">
              <a:miter lim="127000"/>
            </a:ln>
          </p:spPr>
          <p:style>
            <a:lnRef idx="0">
              <a:srgbClr val="000000">
                <a:alpha val="0"/>
              </a:srgbClr>
            </a:lnRef>
            <a:fillRef idx="1">
              <a:srgbClr val="D65463"/>
            </a:fillRef>
            <a:effectRef idx="0">
              <a:scrgbClr r="0" g="0" b="0"/>
            </a:effectRef>
            <a:fontRef idx="none"/>
          </p:style>
          <p:txBody>
            <a:bodyPr/>
            <a:lstStyle/>
            <a:p>
              <a:endParaRPr lang="en-US"/>
            </a:p>
          </p:txBody>
        </p:sp>
        <p:sp>
          <p:nvSpPr>
            <p:cNvPr id="18" name="Shape 1192">
              <a:extLst>
                <a:ext uri="{FF2B5EF4-FFF2-40B4-BE49-F238E27FC236}">
                  <a16:creationId xmlns:a16="http://schemas.microsoft.com/office/drawing/2014/main" id="{72E240DA-666F-46F8-9AA2-A47A0643B4E3}"/>
                </a:ext>
              </a:extLst>
            </p:cNvPr>
            <p:cNvSpPr/>
            <p:nvPr/>
          </p:nvSpPr>
          <p:spPr>
            <a:xfrm>
              <a:off x="2348686" y="3177529"/>
              <a:ext cx="155194" cy="112535"/>
            </a:xfrm>
            <a:custGeom>
              <a:avLst/>
              <a:gdLst/>
              <a:ahLst/>
              <a:cxnLst/>
              <a:rect l="0" t="0" r="0" b="0"/>
              <a:pathLst>
                <a:path w="155194" h="112535">
                  <a:moveTo>
                    <a:pt x="22479" y="0"/>
                  </a:moveTo>
                  <a:cubicBezTo>
                    <a:pt x="28143" y="3708"/>
                    <a:pt x="47815" y="10668"/>
                    <a:pt x="77597" y="10668"/>
                  </a:cubicBezTo>
                  <a:cubicBezTo>
                    <a:pt x="107391" y="10668"/>
                    <a:pt x="127051" y="3708"/>
                    <a:pt x="132715" y="0"/>
                  </a:cubicBezTo>
                  <a:lnTo>
                    <a:pt x="155194" y="101143"/>
                  </a:lnTo>
                  <a:cubicBezTo>
                    <a:pt x="133185" y="108471"/>
                    <a:pt x="107010" y="112535"/>
                    <a:pt x="77597" y="112535"/>
                  </a:cubicBezTo>
                  <a:cubicBezTo>
                    <a:pt x="48184" y="112535"/>
                    <a:pt x="22022" y="108471"/>
                    <a:pt x="0" y="101143"/>
                  </a:cubicBezTo>
                  <a:lnTo>
                    <a:pt x="22479"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19" name="Shape 1193">
              <a:extLst>
                <a:ext uri="{FF2B5EF4-FFF2-40B4-BE49-F238E27FC236}">
                  <a16:creationId xmlns:a16="http://schemas.microsoft.com/office/drawing/2014/main" id="{B887101A-5CF3-489E-8C5F-06F034C2FDC9}"/>
                </a:ext>
              </a:extLst>
            </p:cNvPr>
            <p:cNvSpPr/>
            <p:nvPr/>
          </p:nvSpPr>
          <p:spPr>
            <a:xfrm>
              <a:off x="2310243" y="3332992"/>
              <a:ext cx="232080" cy="133426"/>
            </a:xfrm>
            <a:custGeom>
              <a:avLst/>
              <a:gdLst/>
              <a:ahLst/>
              <a:cxnLst/>
              <a:rect l="0" t="0" r="0" b="0"/>
              <a:pathLst>
                <a:path w="232080" h="133426">
                  <a:moveTo>
                    <a:pt x="26365" y="0"/>
                  </a:moveTo>
                  <a:cubicBezTo>
                    <a:pt x="38798" y="5017"/>
                    <a:pt x="70193" y="12497"/>
                    <a:pt x="116040" y="12497"/>
                  </a:cubicBezTo>
                  <a:cubicBezTo>
                    <a:pt x="161887" y="12497"/>
                    <a:pt x="193281" y="5017"/>
                    <a:pt x="205715" y="0"/>
                  </a:cubicBezTo>
                  <a:lnTo>
                    <a:pt x="232080" y="118644"/>
                  </a:lnTo>
                  <a:cubicBezTo>
                    <a:pt x="200914" y="128257"/>
                    <a:pt x="161899" y="133426"/>
                    <a:pt x="116040" y="133426"/>
                  </a:cubicBezTo>
                  <a:cubicBezTo>
                    <a:pt x="70180" y="133426"/>
                    <a:pt x="31166" y="128257"/>
                    <a:pt x="0" y="118644"/>
                  </a:cubicBezTo>
                  <a:lnTo>
                    <a:pt x="26365"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20" name="Shape 1194">
              <a:extLst>
                <a:ext uri="{FF2B5EF4-FFF2-40B4-BE49-F238E27FC236}">
                  <a16:creationId xmlns:a16="http://schemas.microsoft.com/office/drawing/2014/main" id="{E99827D8-47A2-4B21-BAE6-B4D1740401EB}"/>
                </a:ext>
              </a:extLst>
            </p:cNvPr>
            <p:cNvSpPr/>
            <p:nvPr/>
          </p:nvSpPr>
          <p:spPr>
            <a:xfrm>
              <a:off x="2820681" y="3079332"/>
              <a:ext cx="571526" cy="640067"/>
            </a:xfrm>
            <a:custGeom>
              <a:avLst/>
              <a:gdLst/>
              <a:ahLst/>
              <a:cxnLst/>
              <a:rect l="0" t="0" r="0" b="0"/>
              <a:pathLst>
                <a:path w="571526" h="640067">
                  <a:moveTo>
                    <a:pt x="276758" y="0"/>
                  </a:moveTo>
                  <a:lnTo>
                    <a:pt x="294767" y="0"/>
                  </a:lnTo>
                  <a:cubicBezTo>
                    <a:pt x="309245" y="0"/>
                    <a:pt x="321691" y="10236"/>
                    <a:pt x="324485" y="24435"/>
                  </a:cubicBezTo>
                  <a:lnTo>
                    <a:pt x="438772" y="538632"/>
                  </a:lnTo>
                  <a:lnTo>
                    <a:pt x="518185" y="538632"/>
                  </a:lnTo>
                  <a:cubicBezTo>
                    <a:pt x="529743" y="538632"/>
                    <a:pt x="540182" y="545528"/>
                    <a:pt x="544716" y="556158"/>
                  </a:cubicBezTo>
                  <a:lnTo>
                    <a:pt x="563397" y="599910"/>
                  </a:lnTo>
                  <a:cubicBezTo>
                    <a:pt x="571526" y="618934"/>
                    <a:pt x="557568" y="640067"/>
                    <a:pt x="536880" y="640067"/>
                  </a:cubicBezTo>
                  <a:lnTo>
                    <a:pt x="34658" y="640067"/>
                  </a:lnTo>
                  <a:cubicBezTo>
                    <a:pt x="13957" y="640067"/>
                    <a:pt x="0" y="618934"/>
                    <a:pt x="8128" y="599910"/>
                  </a:cubicBezTo>
                  <a:lnTo>
                    <a:pt x="26810" y="556158"/>
                  </a:lnTo>
                  <a:cubicBezTo>
                    <a:pt x="31344" y="545528"/>
                    <a:pt x="41783" y="538632"/>
                    <a:pt x="53340" y="538632"/>
                  </a:cubicBezTo>
                  <a:lnTo>
                    <a:pt x="132753" y="538632"/>
                  </a:lnTo>
                  <a:lnTo>
                    <a:pt x="247040" y="24435"/>
                  </a:lnTo>
                  <a:cubicBezTo>
                    <a:pt x="249834" y="10236"/>
                    <a:pt x="262293" y="0"/>
                    <a:pt x="276758" y="0"/>
                  </a:cubicBezTo>
                  <a:close/>
                </a:path>
              </a:pathLst>
            </a:custGeom>
            <a:ln w="0" cap="flat">
              <a:miter lim="127000"/>
            </a:ln>
          </p:spPr>
          <p:style>
            <a:lnRef idx="0">
              <a:srgbClr val="000000">
                <a:alpha val="0"/>
              </a:srgbClr>
            </a:lnRef>
            <a:fillRef idx="1">
              <a:srgbClr val="D65463"/>
            </a:fillRef>
            <a:effectRef idx="0">
              <a:scrgbClr r="0" g="0" b="0"/>
            </a:effectRef>
            <a:fontRef idx="none"/>
          </p:style>
          <p:txBody>
            <a:bodyPr/>
            <a:lstStyle/>
            <a:p>
              <a:endParaRPr lang="en-US"/>
            </a:p>
          </p:txBody>
        </p:sp>
        <p:sp>
          <p:nvSpPr>
            <p:cNvPr id="21" name="Shape 1195">
              <a:extLst>
                <a:ext uri="{FF2B5EF4-FFF2-40B4-BE49-F238E27FC236}">
                  <a16:creationId xmlns:a16="http://schemas.microsoft.com/office/drawing/2014/main" id="{BA48AC86-5E33-4C94-8365-3D7D0EF03B5E}"/>
                </a:ext>
              </a:extLst>
            </p:cNvPr>
            <p:cNvSpPr/>
            <p:nvPr/>
          </p:nvSpPr>
          <p:spPr>
            <a:xfrm>
              <a:off x="3028850" y="3177529"/>
              <a:ext cx="155194" cy="112535"/>
            </a:xfrm>
            <a:custGeom>
              <a:avLst/>
              <a:gdLst/>
              <a:ahLst/>
              <a:cxnLst/>
              <a:rect l="0" t="0" r="0" b="0"/>
              <a:pathLst>
                <a:path w="155194" h="112535">
                  <a:moveTo>
                    <a:pt x="22479" y="0"/>
                  </a:moveTo>
                  <a:cubicBezTo>
                    <a:pt x="28143" y="3708"/>
                    <a:pt x="47803" y="10668"/>
                    <a:pt x="77597" y="10668"/>
                  </a:cubicBezTo>
                  <a:cubicBezTo>
                    <a:pt x="107391" y="10668"/>
                    <a:pt x="127051" y="3708"/>
                    <a:pt x="132715" y="0"/>
                  </a:cubicBezTo>
                  <a:lnTo>
                    <a:pt x="155194" y="101143"/>
                  </a:lnTo>
                  <a:cubicBezTo>
                    <a:pt x="133172" y="108471"/>
                    <a:pt x="107010" y="112535"/>
                    <a:pt x="77597" y="112535"/>
                  </a:cubicBezTo>
                  <a:cubicBezTo>
                    <a:pt x="48184" y="112535"/>
                    <a:pt x="22009" y="108471"/>
                    <a:pt x="0" y="101143"/>
                  </a:cubicBezTo>
                  <a:lnTo>
                    <a:pt x="22479"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22" name="Shape 1196">
              <a:extLst>
                <a:ext uri="{FF2B5EF4-FFF2-40B4-BE49-F238E27FC236}">
                  <a16:creationId xmlns:a16="http://schemas.microsoft.com/office/drawing/2014/main" id="{77E4AF6C-6884-47A9-9AD2-5E61CA1E0577}"/>
                </a:ext>
              </a:extLst>
            </p:cNvPr>
            <p:cNvSpPr/>
            <p:nvPr/>
          </p:nvSpPr>
          <p:spPr>
            <a:xfrm>
              <a:off x="2990407" y="3332992"/>
              <a:ext cx="232080" cy="133426"/>
            </a:xfrm>
            <a:custGeom>
              <a:avLst/>
              <a:gdLst/>
              <a:ahLst/>
              <a:cxnLst/>
              <a:rect l="0" t="0" r="0" b="0"/>
              <a:pathLst>
                <a:path w="232080" h="133426">
                  <a:moveTo>
                    <a:pt x="26365" y="0"/>
                  </a:moveTo>
                  <a:cubicBezTo>
                    <a:pt x="38798" y="5017"/>
                    <a:pt x="70193" y="12497"/>
                    <a:pt x="116040" y="12497"/>
                  </a:cubicBezTo>
                  <a:cubicBezTo>
                    <a:pt x="161887" y="12497"/>
                    <a:pt x="193268" y="5017"/>
                    <a:pt x="205715" y="0"/>
                  </a:cubicBezTo>
                  <a:lnTo>
                    <a:pt x="232080" y="118644"/>
                  </a:lnTo>
                  <a:cubicBezTo>
                    <a:pt x="200914" y="128257"/>
                    <a:pt x="161900" y="133426"/>
                    <a:pt x="116040" y="133426"/>
                  </a:cubicBezTo>
                  <a:cubicBezTo>
                    <a:pt x="70180" y="133426"/>
                    <a:pt x="31166" y="128257"/>
                    <a:pt x="0" y="118644"/>
                  </a:cubicBezTo>
                  <a:lnTo>
                    <a:pt x="26365"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23" name="Shape 1197">
              <a:extLst>
                <a:ext uri="{FF2B5EF4-FFF2-40B4-BE49-F238E27FC236}">
                  <a16:creationId xmlns:a16="http://schemas.microsoft.com/office/drawing/2014/main" id="{E31E97F6-9940-446B-973C-3EB1427B8BC6}"/>
                </a:ext>
              </a:extLst>
            </p:cNvPr>
            <p:cNvSpPr/>
            <p:nvPr/>
          </p:nvSpPr>
          <p:spPr>
            <a:xfrm>
              <a:off x="3500833" y="2122597"/>
              <a:ext cx="571526" cy="640080"/>
            </a:xfrm>
            <a:custGeom>
              <a:avLst/>
              <a:gdLst/>
              <a:ahLst/>
              <a:cxnLst/>
              <a:rect l="0" t="0" r="0" b="0"/>
              <a:pathLst>
                <a:path w="571526" h="640080">
                  <a:moveTo>
                    <a:pt x="276758" y="0"/>
                  </a:moveTo>
                  <a:lnTo>
                    <a:pt x="294767" y="0"/>
                  </a:lnTo>
                  <a:cubicBezTo>
                    <a:pt x="309245" y="0"/>
                    <a:pt x="321691" y="10236"/>
                    <a:pt x="324485" y="24435"/>
                  </a:cubicBezTo>
                  <a:lnTo>
                    <a:pt x="438772" y="538632"/>
                  </a:lnTo>
                  <a:lnTo>
                    <a:pt x="518185" y="538632"/>
                  </a:lnTo>
                  <a:cubicBezTo>
                    <a:pt x="529743" y="538632"/>
                    <a:pt x="540182" y="545529"/>
                    <a:pt x="544716" y="556158"/>
                  </a:cubicBezTo>
                  <a:lnTo>
                    <a:pt x="563397" y="599910"/>
                  </a:lnTo>
                  <a:cubicBezTo>
                    <a:pt x="571526" y="618935"/>
                    <a:pt x="557568" y="640080"/>
                    <a:pt x="536880" y="640080"/>
                  </a:cubicBezTo>
                  <a:lnTo>
                    <a:pt x="34658" y="640080"/>
                  </a:lnTo>
                  <a:cubicBezTo>
                    <a:pt x="13957" y="640080"/>
                    <a:pt x="0" y="618935"/>
                    <a:pt x="8128" y="599910"/>
                  </a:cubicBezTo>
                  <a:lnTo>
                    <a:pt x="26810" y="556158"/>
                  </a:lnTo>
                  <a:cubicBezTo>
                    <a:pt x="31343" y="545529"/>
                    <a:pt x="41783" y="538632"/>
                    <a:pt x="53340" y="538632"/>
                  </a:cubicBezTo>
                  <a:lnTo>
                    <a:pt x="132753" y="538632"/>
                  </a:lnTo>
                  <a:lnTo>
                    <a:pt x="247040" y="24435"/>
                  </a:lnTo>
                  <a:cubicBezTo>
                    <a:pt x="249834" y="10236"/>
                    <a:pt x="262281" y="0"/>
                    <a:pt x="276758" y="0"/>
                  </a:cubicBezTo>
                  <a:close/>
                </a:path>
              </a:pathLst>
            </a:custGeom>
            <a:ln w="0" cap="flat">
              <a:miter lim="127000"/>
            </a:ln>
          </p:spPr>
          <p:style>
            <a:lnRef idx="0">
              <a:srgbClr val="000000">
                <a:alpha val="0"/>
              </a:srgbClr>
            </a:lnRef>
            <a:fillRef idx="1">
              <a:srgbClr val="D83C2C"/>
            </a:fillRef>
            <a:effectRef idx="0">
              <a:scrgbClr r="0" g="0" b="0"/>
            </a:effectRef>
            <a:fontRef idx="none"/>
          </p:style>
          <p:txBody>
            <a:bodyPr/>
            <a:lstStyle/>
            <a:p>
              <a:endParaRPr lang="en-US"/>
            </a:p>
          </p:txBody>
        </p:sp>
        <p:sp>
          <p:nvSpPr>
            <p:cNvPr id="24" name="Shape 1198">
              <a:extLst>
                <a:ext uri="{FF2B5EF4-FFF2-40B4-BE49-F238E27FC236}">
                  <a16:creationId xmlns:a16="http://schemas.microsoft.com/office/drawing/2014/main" id="{F7496135-A055-45A6-B9C5-714E82D3BCAC}"/>
                </a:ext>
              </a:extLst>
            </p:cNvPr>
            <p:cNvSpPr/>
            <p:nvPr/>
          </p:nvSpPr>
          <p:spPr>
            <a:xfrm>
              <a:off x="3709000" y="2220800"/>
              <a:ext cx="155194" cy="112535"/>
            </a:xfrm>
            <a:custGeom>
              <a:avLst/>
              <a:gdLst/>
              <a:ahLst/>
              <a:cxnLst/>
              <a:rect l="0" t="0" r="0" b="0"/>
              <a:pathLst>
                <a:path w="155194" h="112535">
                  <a:moveTo>
                    <a:pt x="22479" y="0"/>
                  </a:moveTo>
                  <a:cubicBezTo>
                    <a:pt x="28143" y="3708"/>
                    <a:pt x="47803" y="10668"/>
                    <a:pt x="77597" y="10668"/>
                  </a:cubicBezTo>
                  <a:cubicBezTo>
                    <a:pt x="107378" y="10668"/>
                    <a:pt x="127038" y="3708"/>
                    <a:pt x="132715" y="0"/>
                  </a:cubicBezTo>
                  <a:lnTo>
                    <a:pt x="155194" y="101143"/>
                  </a:lnTo>
                  <a:cubicBezTo>
                    <a:pt x="133172" y="108471"/>
                    <a:pt x="107010" y="112535"/>
                    <a:pt x="77597" y="112535"/>
                  </a:cubicBezTo>
                  <a:cubicBezTo>
                    <a:pt x="48183" y="112535"/>
                    <a:pt x="22009" y="108471"/>
                    <a:pt x="0" y="101143"/>
                  </a:cubicBezTo>
                  <a:lnTo>
                    <a:pt x="22479"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25" name="Shape 1199">
              <a:extLst>
                <a:ext uri="{FF2B5EF4-FFF2-40B4-BE49-F238E27FC236}">
                  <a16:creationId xmlns:a16="http://schemas.microsoft.com/office/drawing/2014/main" id="{0B16D70C-4651-4880-8D2A-CCE0FAA04F39}"/>
                </a:ext>
              </a:extLst>
            </p:cNvPr>
            <p:cNvSpPr/>
            <p:nvPr/>
          </p:nvSpPr>
          <p:spPr>
            <a:xfrm>
              <a:off x="3670557" y="2376269"/>
              <a:ext cx="232080" cy="133414"/>
            </a:xfrm>
            <a:custGeom>
              <a:avLst/>
              <a:gdLst/>
              <a:ahLst/>
              <a:cxnLst/>
              <a:rect l="0" t="0" r="0" b="0"/>
              <a:pathLst>
                <a:path w="232080" h="133414">
                  <a:moveTo>
                    <a:pt x="26365" y="0"/>
                  </a:moveTo>
                  <a:cubicBezTo>
                    <a:pt x="38798" y="5004"/>
                    <a:pt x="70193" y="12484"/>
                    <a:pt x="116040" y="12484"/>
                  </a:cubicBezTo>
                  <a:cubicBezTo>
                    <a:pt x="161887" y="12484"/>
                    <a:pt x="193268" y="5004"/>
                    <a:pt x="205715" y="0"/>
                  </a:cubicBezTo>
                  <a:lnTo>
                    <a:pt x="232080" y="118618"/>
                  </a:lnTo>
                  <a:cubicBezTo>
                    <a:pt x="200914" y="128245"/>
                    <a:pt x="161899" y="133414"/>
                    <a:pt x="116040" y="133414"/>
                  </a:cubicBezTo>
                  <a:cubicBezTo>
                    <a:pt x="70180" y="133414"/>
                    <a:pt x="31166" y="128245"/>
                    <a:pt x="0" y="118618"/>
                  </a:cubicBezTo>
                  <a:lnTo>
                    <a:pt x="26365"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26" name="Shape 1200">
              <a:extLst>
                <a:ext uri="{FF2B5EF4-FFF2-40B4-BE49-F238E27FC236}">
                  <a16:creationId xmlns:a16="http://schemas.microsoft.com/office/drawing/2014/main" id="{912A8A9A-4552-4A8D-8598-297CCDF31156}"/>
                </a:ext>
              </a:extLst>
            </p:cNvPr>
            <p:cNvSpPr/>
            <p:nvPr/>
          </p:nvSpPr>
          <p:spPr>
            <a:xfrm>
              <a:off x="4180989" y="2122597"/>
              <a:ext cx="571526" cy="640080"/>
            </a:xfrm>
            <a:custGeom>
              <a:avLst/>
              <a:gdLst/>
              <a:ahLst/>
              <a:cxnLst/>
              <a:rect l="0" t="0" r="0" b="0"/>
              <a:pathLst>
                <a:path w="571526" h="640080">
                  <a:moveTo>
                    <a:pt x="276758" y="0"/>
                  </a:moveTo>
                  <a:lnTo>
                    <a:pt x="294767" y="0"/>
                  </a:lnTo>
                  <a:cubicBezTo>
                    <a:pt x="309245" y="0"/>
                    <a:pt x="321691" y="10236"/>
                    <a:pt x="324485" y="24435"/>
                  </a:cubicBezTo>
                  <a:lnTo>
                    <a:pt x="438772" y="538632"/>
                  </a:lnTo>
                  <a:lnTo>
                    <a:pt x="518185" y="538632"/>
                  </a:lnTo>
                  <a:cubicBezTo>
                    <a:pt x="529743" y="538632"/>
                    <a:pt x="540182" y="545529"/>
                    <a:pt x="544716" y="556158"/>
                  </a:cubicBezTo>
                  <a:lnTo>
                    <a:pt x="563397" y="599910"/>
                  </a:lnTo>
                  <a:cubicBezTo>
                    <a:pt x="571526" y="618935"/>
                    <a:pt x="557568" y="640080"/>
                    <a:pt x="536867" y="640080"/>
                  </a:cubicBezTo>
                  <a:lnTo>
                    <a:pt x="34646" y="640080"/>
                  </a:lnTo>
                  <a:cubicBezTo>
                    <a:pt x="13957" y="640080"/>
                    <a:pt x="0" y="618935"/>
                    <a:pt x="8128" y="599910"/>
                  </a:cubicBezTo>
                  <a:lnTo>
                    <a:pt x="26810" y="556158"/>
                  </a:lnTo>
                  <a:cubicBezTo>
                    <a:pt x="31343" y="545529"/>
                    <a:pt x="41783" y="538632"/>
                    <a:pt x="53327" y="538632"/>
                  </a:cubicBezTo>
                  <a:lnTo>
                    <a:pt x="132753" y="538632"/>
                  </a:lnTo>
                  <a:lnTo>
                    <a:pt x="247040" y="24435"/>
                  </a:lnTo>
                  <a:cubicBezTo>
                    <a:pt x="249834" y="10236"/>
                    <a:pt x="262281" y="0"/>
                    <a:pt x="276758" y="0"/>
                  </a:cubicBezTo>
                  <a:close/>
                </a:path>
              </a:pathLst>
            </a:custGeom>
            <a:ln w="0" cap="flat">
              <a:miter lim="127000"/>
            </a:ln>
          </p:spPr>
          <p:style>
            <a:lnRef idx="0">
              <a:srgbClr val="000000">
                <a:alpha val="0"/>
              </a:srgbClr>
            </a:lnRef>
            <a:fillRef idx="1">
              <a:srgbClr val="D83C2C"/>
            </a:fillRef>
            <a:effectRef idx="0">
              <a:scrgbClr r="0" g="0" b="0"/>
            </a:effectRef>
            <a:fontRef idx="none"/>
          </p:style>
          <p:txBody>
            <a:bodyPr/>
            <a:lstStyle/>
            <a:p>
              <a:endParaRPr lang="en-US"/>
            </a:p>
          </p:txBody>
        </p:sp>
        <p:sp>
          <p:nvSpPr>
            <p:cNvPr id="27" name="Shape 1201">
              <a:extLst>
                <a:ext uri="{FF2B5EF4-FFF2-40B4-BE49-F238E27FC236}">
                  <a16:creationId xmlns:a16="http://schemas.microsoft.com/office/drawing/2014/main" id="{98236DB6-862B-4004-A931-47E2978FDE1C}"/>
                </a:ext>
              </a:extLst>
            </p:cNvPr>
            <p:cNvSpPr/>
            <p:nvPr/>
          </p:nvSpPr>
          <p:spPr>
            <a:xfrm>
              <a:off x="4389151" y="2220800"/>
              <a:ext cx="155194" cy="112535"/>
            </a:xfrm>
            <a:custGeom>
              <a:avLst/>
              <a:gdLst/>
              <a:ahLst/>
              <a:cxnLst/>
              <a:rect l="0" t="0" r="0" b="0"/>
              <a:pathLst>
                <a:path w="155194" h="112535">
                  <a:moveTo>
                    <a:pt x="22479" y="0"/>
                  </a:moveTo>
                  <a:cubicBezTo>
                    <a:pt x="28156" y="3708"/>
                    <a:pt x="47815" y="10668"/>
                    <a:pt x="77597" y="10668"/>
                  </a:cubicBezTo>
                  <a:cubicBezTo>
                    <a:pt x="107391" y="10668"/>
                    <a:pt x="127051" y="3708"/>
                    <a:pt x="132715" y="0"/>
                  </a:cubicBezTo>
                  <a:lnTo>
                    <a:pt x="155194" y="101143"/>
                  </a:lnTo>
                  <a:cubicBezTo>
                    <a:pt x="133185" y="108471"/>
                    <a:pt x="107010" y="112535"/>
                    <a:pt x="77597" y="112535"/>
                  </a:cubicBezTo>
                  <a:cubicBezTo>
                    <a:pt x="48183" y="112535"/>
                    <a:pt x="22022" y="108471"/>
                    <a:pt x="0" y="101143"/>
                  </a:cubicBezTo>
                  <a:lnTo>
                    <a:pt x="22479"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28" name="Shape 1202">
              <a:extLst>
                <a:ext uri="{FF2B5EF4-FFF2-40B4-BE49-F238E27FC236}">
                  <a16:creationId xmlns:a16="http://schemas.microsoft.com/office/drawing/2014/main" id="{653C9CFC-78F4-4FBE-A092-9B94534C1101}"/>
                </a:ext>
              </a:extLst>
            </p:cNvPr>
            <p:cNvSpPr/>
            <p:nvPr/>
          </p:nvSpPr>
          <p:spPr>
            <a:xfrm>
              <a:off x="4350708" y="2376269"/>
              <a:ext cx="232080" cy="133414"/>
            </a:xfrm>
            <a:custGeom>
              <a:avLst/>
              <a:gdLst/>
              <a:ahLst/>
              <a:cxnLst/>
              <a:rect l="0" t="0" r="0" b="0"/>
              <a:pathLst>
                <a:path w="232080" h="133414">
                  <a:moveTo>
                    <a:pt x="26365" y="0"/>
                  </a:moveTo>
                  <a:cubicBezTo>
                    <a:pt x="38811" y="5004"/>
                    <a:pt x="70193" y="12484"/>
                    <a:pt x="116040" y="12484"/>
                  </a:cubicBezTo>
                  <a:cubicBezTo>
                    <a:pt x="161887" y="12484"/>
                    <a:pt x="193281" y="5004"/>
                    <a:pt x="205715" y="0"/>
                  </a:cubicBezTo>
                  <a:lnTo>
                    <a:pt x="232080" y="118618"/>
                  </a:lnTo>
                  <a:cubicBezTo>
                    <a:pt x="200914" y="128245"/>
                    <a:pt x="161899" y="133414"/>
                    <a:pt x="116040" y="133414"/>
                  </a:cubicBezTo>
                  <a:cubicBezTo>
                    <a:pt x="70180" y="133414"/>
                    <a:pt x="31166" y="128245"/>
                    <a:pt x="0" y="118618"/>
                  </a:cubicBezTo>
                  <a:lnTo>
                    <a:pt x="26365"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29" name="Shape 1203">
              <a:extLst>
                <a:ext uri="{FF2B5EF4-FFF2-40B4-BE49-F238E27FC236}">
                  <a16:creationId xmlns:a16="http://schemas.microsoft.com/office/drawing/2014/main" id="{BAD7DB7F-9907-4F6C-92D9-9F7F073E1177}"/>
                </a:ext>
              </a:extLst>
            </p:cNvPr>
            <p:cNvSpPr/>
            <p:nvPr/>
          </p:nvSpPr>
          <p:spPr>
            <a:xfrm>
              <a:off x="4854095" y="2122597"/>
              <a:ext cx="319047" cy="640080"/>
            </a:xfrm>
            <a:custGeom>
              <a:avLst/>
              <a:gdLst/>
              <a:ahLst/>
              <a:cxnLst/>
              <a:rect l="0" t="0" r="0" b="0"/>
              <a:pathLst>
                <a:path w="319047" h="640080">
                  <a:moveTo>
                    <a:pt x="276758" y="0"/>
                  </a:moveTo>
                  <a:lnTo>
                    <a:pt x="294767" y="0"/>
                  </a:lnTo>
                  <a:cubicBezTo>
                    <a:pt x="302000" y="0"/>
                    <a:pt x="308730" y="2559"/>
                    <a:pt x="314003" y="6893"/>
                  </a:cubicBezTo>
                  <a:lnTo>
                    <a:pt x="319047" y="15334"/>
                  </a:lnTo>
                  <a:lnTo>
                    <a:pt x="319047" y="640080"/>
                  </a:lnTo>
                  <a:lnTo>
                    <a:pt x="34646" y="640080"/>
                  </a:lnTo>
                  <a:cubicBezTo>
                    <a:pt x="13957" y="640080"/>
                    <a:pt x="0" y="618935"/>
                    <a:pt x="8115" y="599910"/>
                  </a:cubicBezTo>
                  <a:lnTo>
                    <a:pt x="26797" y="556158"/>
                  </a:lnTo>
                  <a:cubicBezTo>
                    <a:pt x="31331" y="545529"/>
                    <a:pt x="41783" y="538632"/>
                    <a:pt x="53327" y="538632"/>
                  </a:cubicBezTo>
                  <a:lnTo>
                    <a:pt x="132740" y="538632"/>
                  </a:lnTo>
                  <a:lnTo>
                    <a:pt x="247040" y="24435"/>
                  </a:lnTo>
                  <a:cubicBezTo>
                    <a:pt x="249834" y="10236"/>
                    <a:pt x="262281" y="0"/>
                    <a:pt x="276758" y="0"/>
                  </a:cubicBezTo>
                  <a:close/>
                </a:path>
              </a:pathLst>
            </a:custGeom>
            <a:ln w="0" cap="flat">
              <a:miter lim="127000"/>
            </a:ln>
          </p:spPr>
          <p:style>
            <a:lnRef idx="0">
              <a:srgbClr val="000000">
                <a:alpha val="0"/>
              </a:srgbClr>
            </a:lnRef>
            <a:fillRef idx="1">
              <a:srgbClr val="D83C2C"/>
            </a:fillRef>
            <a:effectRef idx="0">
              <a:scrgbClr r="0" g="0" b="0"/>
            </a:effectRef>
            <a:fontRef idx="none"/>
          </p:style>
          <p:txBody>
            <a:bodyPr/>
            <a:lstStyle/>
            <a:p>
              <a:endParaRPr lang="en-US"/>
            </a:p>
          </p:txBody>
        </p:sp>
        <p:sp>
          <p:nvSpPr>
            <p:cNvPr id="30" name="Shape 1204">
              <a:extLst>
                <a:ext uri="{FF2B5EF4-FFF2-40B4-BE49-F238E27FC236}">
                  <a16:creationId xmlns:a16="http://schemas.microsoft.com/office/drawing/2014/main" id="{1D15E55C-AD2E-45CD-B3B2-2741CE031714}"/>
                </a:ext>
              </a:extLst>
            </p:cNvPr>
            <p:cNvSpPr/>
            <p:nvPr/>
          </p:nvSpPr>
          <p:spPr>
            <a:xfrm>
              <a:off x="5062257" y="2220800"/>
              <a:ext cx="110885" cy="112535"/>
            </a:xfrm>
            <a:custGeom>
              <a:avLst/>
              <a:gdLst/>
              <a:ahLst/>
              <a:cxnLst/>
              <a:rect l="0" t="0" r="0" b="0"/>
              <a:pathLst>
                <a:path w="110885" h="112535">
                  <a:moveTo>
                    <a:pt x="22479" y="0"/>
                  </a:moveTo>
                  <a:cubicBezTo>
                    <a:pt x="28143" y="3708"/>
                    <a:pt x="47803" y="10668"/>
                    <a:pt x="77597" y="10668"/>
                  </a:cubicBezTo>
                  <a:lnTo>
                    <a:pt x="110885" y="7082"/>
                  </a:lnTo>
                  <a:lnTo>
                    <a:pt x="110885" y="110174"/>
                  </a:lnTo>
                  <a:lnTo>
                    <a:pt x="77597" y="112535"/>
                  </a:lnTo>
                  <a:cubicBezTo>
                    <a:pt x="48183" y="112535"/>
                    <a:pt x="22009" y="108471"/>
                    <a:pt x="0" y="101143"/>
                  </a:cubicBezTo>
                  <a:lnTo>
                    <a:pt x="22479"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31" name="Shape 1205">
              <a:extLst>
                <a:ext uri="{FF2B5EF4-FFF2-40B4-BE49-F238E27FC236}">
                  <a16:creationId xmlns:a16="http://schemas.microsoft.com/office/drawing/2014/main" id="{BC59A0B1-4A7C-43D9-8702-49512629461F}"/>
                </a:ext>
              </a:extLst>
            </p:cNvPr>
            <p:cNvSpPr/>
            <p:nvPr/>
          </p:nvSpPr>
          <p:spPr>
            <a:xfrm>
              <a:off x="5023801" y="2376269"/>
              <a:ext cx="149341" cy="133414"/>
            </a:xfrm>
            <a:custGeom>
              <a:avLst/>
              <a:gdLst/>
              <a:ahLst/>
              <a:cxnLst/>
              <a:rect l="0" t="0" r="0" b="0"/>
              <a:pathLst>
                <a:path w="149341" h="133414">
                  <a:moveTo>
                    <a:pt x="26365" y="0"/>
                  </a:moveTo>
                  <a:cubicBezTo>
                    <a:pt x="38811" y="5004"/>
                    <a:pt x="70206" y="12484"/>
                    <a:pt x="116053" y="12484"/>
                  </a:cubicBezTo>
                  <a:cubicBezTo>
                    <a:pt x="127511" y="12484"/>
                    <a:pt x="138067" y="12017"/>
                    <a:pt x="147650" y="11237"/>
                  </a:cubicBezTo>
                  <a:lnTo>
                    <a:pt x="149341" y="11032"/>
                  </a:lnTo>
                  <a:lnTo>
                    <a:pt x="149341" y="131429"/>
                  </a:lnTo>
                  <a:lnTo>
                    <a:pt x="116053" y="133414"/>
                  </a:lnTo>
                  <a:cubicBezTo>
                    <a:pt x="70193" y="133414"/>
                    <a:pt x="31166" y="128245"/>
                    <a:pt x="0" y="118618"/>
                  </a:cubicBezTo>
                  <a:lnTo>
                    <a:pt x="26365" y="0"/>
                  </a:lnTo>
                  <a:close/>
                </a:path>
              </a:pathLst>
            </a:custGeom>
            <a:ln w="0" cap="flat">
              <a:miter lim="127000"/>
            </a:ln>
          </p:spPr>
          <p:style>
            <a:lnRef idx="0">
              <a:srgbClr val="000000">
                <a:alpha val="0"/>
              </a:srgbClr>
            </a:lnRef>
            <a:fillRef idx="1">
              <a:srgbClr val="E0D8D4"/>
            </a:fillRef>
            <a:effectRef idx="0">
              <a:scrgbClr r="0" g="0" b="0"/>
            </a:effectRef>
            <a:fontRef idx="none"/>
          </p:style>
          <p:txBody>
            <a:bodyPr/>
            <a:lstStyle/>
            <a:p>
              <a:endParaRPr lang="en-US"/>
            </a:p>
          </p:txBody>
        </p:sp>
        <p:sp>
          <p:nvSpPr>
            <p:cNvPr id="32" name="Rectangle 31">
              <a:extLst>
                <a:ext uri="{FF2B5EF4-FFF2-40B4-BE49-F238E27FC236}">
                  <a16:creationId xmlns:a16="http://schemas.microsoft.com/office/drawing/2014/main" id="{A7DBD14E-A065-4F58-A726-D9873767D1A5}"/>
                </a:ext>
              </a:extLst>
            </p:cNvPr>
            <p:cNvSpPr/>
            <p:nvPr/>
          </p:nvSpPr>
          <p:spPr>
            <a:xfrm>
              <a:off x="5440083" y="2257109"/>
              <a:ext cx="777121" cy="601387"/>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3600" b="1" i="1">
                  <a:solidFill>
                    <a:srgbClr val="D83C2C"/>
                  </a:solidFill>
                  <a:effectLst/>
                  <a:latin typeface="Times New Roman" panose="02020603050405020304" pitchFamily="18" charset="0"/>
                  <a:ea typeface="Times New Roman" panose="02020603050405020304" pitchFamily="18" charset="0"/>
                </a:rPr>
                <a:t>46</a:t>
              </a:r>
              <a:endParaRPr lang="en-US" sz="1600">
                <a:solidFill>
                  <a:srgbClr val="181717"/>
                </a:solidFill>
                <a:effectLst/>
                <a:latin typeface="Arial" panose="020B0604020202020204" pitchFamily="34" charset="0"/>
                <a:ea typeface="Arial" panose="020B0604020202020204" pitchFamily="34" charset="0"/>
              </a:endParaRPr>
            </a:p>
          </p:txBody>
        </p:sp>
        <p:sp>
          <p:nvSpPr>
            <p:cNvPr id="33" name="Rectangle 32">
              <a:extLst>
                <a:ext uri="{FF2B5EF4-FFF2-40B4-BE49-F238E27FC236}">
                  <a16:creationId xmlns:a16="http://schemas.microsoft.com/office/drawing/2014/main" id="{7259C2CD-6273-433A-A2E1-4BA969D4DE3A}"/>
                </a:ext>
              </a:extLst>
            </p:cNvPr>
            <p:cNvSpPr/>
            <p:nvPr/>
          </p:nvSpPr>
          <p:spPr>
            <a:xfrm>
              <a:off x="6024385" y="2257109"/>
              <a:ext cx="596523" cy="601387"/>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3600" b="1" i="1" dirty="0">
                  <a:solidFill>
                    <a:srgbClr val="D83C2C"/>
                  </a:solidFill>
                  <a:effectLst/>
                  <a:latin typeface="Times New Roman" panose="02020603050405020304" pitchFamily="18" charset="0"/>
                  <a:ea typeface="Times New Roman" panose="02020603050405020304" pitchFamily="18" charset="0"/>
                </a:rPr>
                <a:t>%</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34" name="Rectangle 33">
              <a:extLst>
                <a:ext uri="{FF2B5EF4-FFF2-40B4-BE49-F238E27FC236}">
                  <a16:creationId xmlns:a16="http://schemas.microsoft.com/office/drawing/2014/main" id="{D2AEA25B-3E80-4653-A13B-7EE3C3A42762}"/>
                </a:ext>
              </a:extLst>
            </p:cNvPr>
            <p:cNvSpPr/>
            <p:nvPr/>
          </p:nvSpPr>
          <p:spPr>
            <a:xfrm>
              <a:off x="749300" y="4367427"/>
              <a:ext cx="6919014" cy="240596"/>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200">
                  <a:solidFill>
                    <a:srgbClr val="717073"/>
                  </a:solidFill>
                  <a:effectLst/>
                  <a:latin typeface="Arial" panose="020B0604020202020204" pitchFamily="34" charset="0"/>
                  <a:ea typeface="Arial" panose="020B0604020202020204" pitchFamily="34" charset="0"/>
                </a:rPr>
                <a:t>Source: Global PwC study: Diversity &amp; Inclusion Benchmarking Survey, 2017</a:t>
              </a:r>
              <a:endParaRPr lang="en-US" sz="1600">
                <a:solidFill>
                  <a:srgbClr val="181717"/>
                </a:solidFill>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2605445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52EC4173-FF57-497A-88CF-6BA6D4D64BB2}"/>
              </a:ext>
            </a:extLst>
          </p:cNvPr>
          <p:cNvGrpSpPr>
            <a:grpSpLocks noChangeAspect="1"/>
          </p:cNvGrpSpPr>
          <p:nvPr/>
        </p:nvGrpSpPr>
        <p:grpSpPr>
          <a:xfrm>
            <a:off x="912657" y="469772"/>
            <a:ext cx="10366685" cy="5669280"/>
            <a:chOff x="0" y="0"/>
            <a:chExt cx="9753600" cy="5334000"/>
          </a:xfrm>
        </p:grpSpPr>
        <p:sp>
          <p:nvSpPr>
            <p:cNvPr id="29" name="Shape 20031">
              <a:extLst>
                <a:ext uri="{FF2B5EF4-FFF2-40B4-BE49-F238E27FC236}">
                  <a16:creationId xmlns:a16="http://schemas.microsoft.com/office/drawing/2014/main" id="{20655CC7-B6B6-46AC-8BF9-CAFCEAEC97BF}"/>
                </a:ext>
              </a:extLst>
            </p:cNvPr>
            <p:cNvSpPr/>
            <p:nvPr/>
          </p:nvSpPr>
          <p:spPr>
            <a:xfrm>
              <a:off x="0" y="0"/>
              <a:ext cx="9753600" cy="5334000"/>
            </a:xfrm>
            <a:prstGeom prst="snip2DiagRect">
              <a:avLst/>
            </a:prstGeom>
            <a:solidFill>
              <a:schemeClr val="bg1">
                <a:lumMod val="95000"/>
              </a:schemeClr>
            </a:solidFill>
            <a:ln w="0" cap="flat">
              <a:miter lim="127000"/>
            </a:ln>
          </p:spPr>
          <p:style>
            <a:lnRef idx="0">
              <a:srgbClr val="000000">
                <a:alpha val="0"/>
              </a:srgbClr>
            </a:lnRef>
            <a:fillRef idx="1">
              <a:srgbClr val="F1F1F1"/>
            </a:fillRef>
            <a:effectRef idx="0">
              <a:scrgbClr r="0" g="0" b="0"/>
            </a:effectRef>
            <a:fontRef idx="none"/>
          </p:style>
          <p:txBody>
            <a:bodyPr/>
            <a:lstStyle/>
            <a:p>
              <a:endParaRPr lang="en-US" dirty="0"/>
            </a:p>
          </p:txBody>
        </p:sp>
        <p:sp>
          <p:nvSpPr>
            <p:cNvPr id="30" name="Rectangle 29">
              <a:extLst>
                <a:ext uri="{FF2B5EF4-FFF2-40B4-BE49-F238E27FC236}">
                  <a16:creationId xmlns:a16="http://schemas.microsoft.com/office/drawing/2014/main" id="{88ED951A-CA52-437D-AF80-BDFC16FEE6DB}"/>
                </a:ext>
              </a:extLst>
            </p:cNvPr>
            <p:cNvSpPr/>
            <p:nvPr/>
          </p:nvSpPr>
          <p:spPr>
            <a:xfrm>
              <a:off x="762000" y="380998"/>
              <a:ext cx="7043097" cy="334105"/>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dirty="0">
                  <a:solidFill>
                    <a:srgbClr val="E0301E"/>
                  </a:solidFill>
                  <a:effectLst/>
                  <a:latin typeface="Times New Roman" panose="02020603050405020304" pitchFamily="18" charset="0"/>
                  <a:ea typeface="Times New Roman" panose="02020603050405020304" pitchFamily="18" charset="0"/>
                </a:rPr>
                <a:t>The</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challenge</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of</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diversifying</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manufacturing</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in</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2017</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31" name="Rectangle 30">
              <a:extLst>
                <a:ext uri="{FF2B5EF4-FFF2-40B4-BE49-F238E27FC236}">
                  <a16:creationId xmlns:a16="http://schemas.microsoft.com/office/drawing/2014/main" id="{34A19D06-040D-49C5-9086-2C8654D06EBE}"/>
                </a:ext>
              </a:extLst>
            </p:cNvPr>
            <p:cNvSpPr/>
            <p:nvPr/>
          </p:nvSpPr>
          <p:spPr>
            <a:xfrm>
              <a:off x="762000" y="4913527"/>
              <a:ext cx="8056351" cy="218266"/>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200" dirty="0">
                  <a:solidFill>
                    <a:srgbClr val="717073"/>
                  </a:solidFill>
                  <a:effectLst/>
                  <a:latin typeface="Arial" panose="020B0604020202020204" pitchFamily="34" charset="0"/>
                  <a:ea typeface="Arial" panose="020B0604020202020204" pitchFamily="34" charset="0"/>
                </a:rPr>
                <a:t>Source: “Help Wanted! Results of the 2017 Plant Service Workforce Study”, </a:t>
              </a:r>
              <a:r>
                <a:rPr lang="en-US" sz="1200" dirty="0" err="1">
                  <a:solidFill>
                    <a:srgbClr val="717073"/>
                  </a:solidFill>
                  <a:effectLst/>
                  <a:latin typeface="Arial" panose="020B0604020202020204" pitchFamily="34" charset="0"/>
                  <a:ea typeface="Arial" panose="020B0604020202020204" pitchFamily="34" charset="0"/>
                </a:rPr>
                <a:t>plantservices</a:t>
              </a:r>
              <a:r>
                <a:rPr lang="en-US" sz="1200" dirty="0">
                  <a:solidFill>
                    <a:srgbClr val="717073"/>
                  </a:solidFill>
                  <a:effectLst/>
                  <a:latin typeface="Arial" panose="020B0604020202020204" pitchFamily="34" charset="0"/>
                  <a:ea typeface="Arial" panose="020B0604020202020204" pitchFamily="34" charset="0"/>
                </a:rPr>
                <a:t> .com, February 14, 2017 .</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32" name="Rectangle 31">
              <a:extLst>
                <a:ext uri="{FF2B5EF4-FFF2-40B4-BE49-F238E27FC236}">
                  <a16:creationId xmlns:a16="http://schemas.microsoft.com/office/drawing/2014/main" id="{A63AF178-3E0D-48D0-B102-E2F7133F850D}"/>
                </a:ext>
              </a:extLst>
            </p:cNvPr>
            <p:cNvSpPr/>
            <p:nvPr/>
          </p:nvSpPr>
          <p:spPr>
            <a:xfrm>
              <a:off x="1828465" y="3636725"/>
              <a:ext cx="3959791" cy="320793"/>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a:solidFill>
                    <a:srgbClr val="181717"/>
                  </a:solidFill>
                  <a:effectLst/>
                  <a:latin typeface="Arial" panose="020B0604020202020204" pitchFamily="34" charset="0"/>
                  <a:ea typeface="Arial" panose="020B0604020202020204" pitchFamily="34" charset="0"/>
                </a:rPr>
                <a:t>US manufacturers and industrial </a:t>
              </a:r>
            </a:p>
          </p:txBody>
        </p:sp>
        <p:sp>
          <p:nvSpPr>
            <p:cNvPr id="33" name="Rectangle 32">
              <a:extLst>
                <a:ext uri="{FF2B5EF4-FFF2-40B4-BE49-F238E27FC236}">
                  <a16:creationId xmlns:a16="http://schemas.microsoft.com/office/drawing/2014/main" id="{17344CD8-7E6C-471C-9E50-28B1093666B3}"/>
                </a:ext>
              </a:extLst>
            </p:cNvPr>
            <p:cNvSpPr/>
            <p:nvPr/>
          </p:nvSpPr>
          <p:spPr>
            <a:xfrm>
              <a:off x="1770350" y="3890725"/>
              <a:ext cx="4114648" cy="320793"/>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a:solidFill>
                    <a:srgbClr val="181717"/>
                  </a:solidFill>
                  <a:effectLst/>
                  <a:latin typeface="Arial" panose="020B0604020202020204" pitchFamily="34" charset="0"/>
                  <a:ea typeface="Arial" panose="020B0604020202020204" pitchFamily="34" charset="0"/>
                </a:rPr>
                <a:t>production professionals rated as </a:t>
              </a:r>
            </a:p>
          </p:txBody>
        </p:sp>
        <p:sp>
          <p:nvSpPr>
            <p:cNvPr id="34" name="Rectangle 33">
              <a:extLst>
                <a:ext uri="{FF2B5EF4-FFF2-40B4-BE49-F238E27FC236}">
                  <a16:creationId xmlns:a16="http://schemas.microsoft.com/office/drawing/2014/main" id="{00F5D8BF-5E76-4D84-AE50-DEA4E0B4EB2A}"/>
                </a:ext>
              </a:extLst>
            </p:cNvPr>
            <p:cNvSpPr/>
            <p:nvPr/>
          </p:nvSpPr>
          <p:spPr>
            <a:xfrm>
              <a:off x="1898366" y="4144725"/>
              <a:ext cx="3698994" cy="320793"/>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a:solidFill>
                    <a:srgbClr val="181717"/>
                  </a:solidFill>
                  <a:effectLst/>
                  <a:latin typeface="Arial" panose="020B0604020202020204" pitchFamily="34" charset="0"/>
                  <a:ea typeface="Arial" panose="020B0604020202020204" pitchFamily="34" charset="0"/>
                </a:rPr>
                <a:t>“very high” or “high” challenge</a:t>
              </a:r>
            </a:p>
          </p:txBody>
        </p:sp>
        <p:sp>
          <p:nvSpPr>
            <p:cNvPr id="35" name="Rectangle 34">
              <a:extLst>
                <a:ext uri="{FF2B5EF4-FFF2-40B4-BE49-F238E27FC236}">
                  <a16:creationId xmlns:a16="http://schemas.microsoft.com/office/drawing/2014/main" id="{D5A20BE0-9AFD-4A44-B114-27C3EF285C1D}"/>
                </a:ext>
              </a:extLst>
            </p:cNvPr>
            <p:cNvSpPr/>
            <p:nvPr/>
          </p:nvSpPr>
          <p:spPr>
            <a:xfrm>
              <a:off x="5494802" y="3636725"/>
              <a:ext cx="2958493" cy="320793"/>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a:solidFill>
                    <a:srgbClr val="181717"/>
                  </a:solidFill>
                  <a:effectLst/>
                  <a:latin typeface="Arial" panose="020B0604020202020204" pitchFamily="34" charset="0"/>
                  <a:ea typeface="Arial" panose="020B0604020202020204" pitchFamily="34" charset="0"/>
                </a:rPr>
                <a:t>US manufacturers rated </a:t>
              </a:r>
            </a:p>
          </p:txBody>
        </p:sp>
        <p:sp>
          <p:nvSpPr>
            <p:cNvPr id="36" name="Rectangle 35">
              <a:extLst>
                <a:ext uri="{FF2B5EF4-FFF2-40B4-BE49-F238E27FC236}">
                  <a16:creationId xmlns:a16="http://schemas.microsoft.com/office/drawing/2014/main" id="{DDF5BF90-B002-47AB-8319-732A45E7BB5D}"/>
                </a:ext>
              </a:extLst>
            </p:cNvPr>
            <p:cNvSpPr/>
            <p:nvPr/>
          </p:nvSpPr>
          <p:spPr>
            <a:xfrm>
              <a:off x="5517358" y="3890725"/>
              <a:ext cx="2898226" cy="320793"/>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a:solidFill>
                    <a:srgbClr val="181717"/>
                  </a:solidFill>
                  <a:effectLst/>
                  <a:latin typeface="Arial" panose="020B0604020202020204" pitchFamily="34" charset="0"/>
                  <a:ea typeface="Arial" panose="020B0604020202020204" pitchFamily="34" charset="0"/>
                </a:rPr>
                <a:t>as “very high” or “high” </a:t>
              </a:r>
            </a:p>
          </p:txBody>
        </p:sp>
        <p:sp>
          <p:nvSpPr>
            <p:cNvPr id="37" name="Rectangle 36">
              <a:extLst>
                <a:ext uri="{FF2B5EF4-FFF2-40B4-BE49-F238E27FC236}">
                  <a16:creationId xmlns:a16="http://schemas.microsoft.com/office/drawing/2014/main" id="{16605999-088B-49A0-97E9-F28BAFFC478E}"/>
                </a:ext>
              </a:extLst>
            </p:cNvPr>
            <p:cNvSpPr/>
            <p:nvPr/>
          </p:nvSpPr>
          <p:spPr>
            <a:xfrm>
              <a:off x="6144026" y="4144725"/>
              <a:ext cx="1156156" cy="320793"/>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a:solidFill>
                    <a:srgbClr val="181717"/>
                  </a:solidFill>
                  <a:effectLst/>
                  <a:latin typeface="Arial" panose="020B0604020202020204" pitchFamily="34" charset="0"/>
                  <a:ea typeface="Arial" panose="020B0604020202020204" pitchFamily="34" charset="0"/>
                </a:rPr>
                <a:t>challenge</a:t>
              </a:r>
            </a:p>
          </p:txBody>
        </p:sp>
        <p:sp>
          <p:nvSpPr>
            <p:cNvPr id="38" name="Shape 1011">
              <a:extLst>
                <a:ext uri="{FF2B5EF4-FFF2-40B4-BE49-F238E27FC236}">
                  <a16:creationId xmlns:a16="http://schemas.microsoft.com/office/drawing/2014/main" id="{20BBE35C-0D2F-4A98-ACDE-7A05A98CFB76}"/>
                </a:ext>
              </a:extLst>
            </p:cNvPr>
            <p:cNvSpPr/>
            <p:nvPr/>
          </p:nvSpPr>
          <p:spPr>
            <a:xfrm>
              <a:off x="2499187" y="1629829"/>
              <a:ext cx="789661" cy="952500"/>
            </a:xfrm>
            <a:prstGeom prst="snip2DiagRect">
              <a:avLst/>
            </a:prstGeom>
            <a:ln w="0" cap="flat">
              <a:miter lim="100000"/>
            </a:ln>
          </p:spPr>
          <p:style>
            <a:lnRef idx="0">
              <a:srgbClr val="000000">
                <a:alpha val="0"/>
              </a:srgbClr>
            </a:lnRef>
            <a:fillRef idx="1">
              <a:srgbClr val="E0D8D4"/>
            </a:fillRef>
            <a:effectRef idx="0">
              <a:scrgbClr r="0" g="0" b="0"/>
            </a:effectRef>
            <a:fontRef idx="none"/>
          </p:style>
          <p:txBody>
            <a:bodyPr/>
            <a:lstStyle/>
            <a:p>
              <a:endParaRPr lang="en-US"/>
            </a:p>
          </p:txBody>
        </p:sp>
        <p:sp>
          <p:nvSpPr>
            <p:cNvPr id="39" name="Shape 1012">
              <a:extLst>
                <a:ext uri="{FF2B5EF4-FFF2-40B4-BE49-F238E27FC236}">
                  <a16:creationId xmlns:a16="http://schemas.microsoft.com/office/drawing/2014/main" id="{0BEBD301-F7AC-4A9D-9FB9-4C28DA712E2D}"/>
                </a:ext>
              </a:extLst>
            </p:cNvPr>
            <p:cNvSpPr/>
            <p:nvPr/>
          </p:nvSpPr>
          <p:spPr>
            <a:xfrm>
              <a:off x="2336348" y="1629829"/>
              <a:ext cx="1905000" cy="1905000"/>
            </a:xfrm>
            <a:prstGeom prst="snip2DiagRect">
              <a:avLst/>
            </a:prstGeom>
            <a:ln w="0" cap="flat">
              <a:miter lim="100000"/>
            </a:ln>
          </p:spPr>
          <p:style>
            <a:lnRef idx="0">
              <a:srgbClr val="000000">
                <a:alpha val="0"/>
              </a:srgbClr>
            </a:lnRef>
            <a:fillRef idx="1">
              <a:srgbClr val="D83C2C"/>
            </a:fillRef>
            <a:effectRef idx="0">
              <a:scrgbClr r="0" g="0" b="0"/>
            </a:effectRef>
            <a:fontRef idx="none"/>
          </p:style>
          <p:txBody>
            <a:bodyPr/>
            <a:lstStyle/>
            <a:p>
              <a:endParaRPr lang="en-US"/>
            </a:p>
          </p:txBody>
        </p:sp>
        <p:sp>
          <p:nvSpPr>
            <p:cNvPr id="40" name="Shape 1013">
              <a:extLst>
                <a:ext uri="{FF2B5EF4-FFF2-40B4-BE49-F238E27FC236}">
                  <a16:creationId xmlns:a16="http://schemas.microsoft.com/office/drawing/2014/main" id="{F622D027-F7F0-4AAA-A6F7-AFE156555DEA}"/>
                </a:ext>
              </a:extLst>
            </p:cNvPr>
            <p:cNvSpPr/>
            <p:nvPr/>
          </p:nvSpPr>
          <p:spPr>
            <a:xfrm>
              <a:off x="5537744" y="1629894"/>
              <a:ext cx="1972551" cy="1993354"/>
            </a:xfrm>
            <a:prstGeom prst="snip2DiagRect">
              <a:avLst/>
            </a:prstGeom>
            <a:ln w="0" cap="flat">
              <a:miter lim="100000"/>
            </a:ln>
          </p:spPr>
          <p:style>
            <a:lnRef idx="0">
              <a:srgbClr val="000000">
                <a:alpha val="0"/>
              </a:srgbClr>
            </a:lnRef>
            <a:fillRef idx="1">
              <a:srgbClr val="E0D8D4"/>
            </a:fillRef>
            <a:effectRef idx="0">
              <a:scrgbClr r="0" g="0" b="0"/>
            </a:effectRef>
            <a:fontRef idx="none"/>
          </p:style>
          <p:txBody>
            <a:bodyPr/>
            <a:lstStyle/>
            <a:p>
              <a:endParaRPr lang="en-US"/>
            </a:p>
          </p:txBody>
        </p:sp>
        <p:sp>
          <p:nvSpPr>
            <p:cNvPr id="41" name="Shape 1014">
              <a:extLst>
                <a:ext uri="{FF2B5EF4-FFF2-40B4-BE49-F238E27FC236}">
                  <a16:creationId xmlns:a16="http://schemas.microsoft.com/office/drawing/2014/main" id="{A87B86CD-5CDB-4449-A734-A3853F158081}"/>
                </a:ext>
              </a:extLst>
            </p:cNvPr>
            <p:cNvSpPr/>
            <p:nvPr/>
          </p:nvSpPr>
          <p:spPr>
            <a:xfrm>
              <a:off x="6578699" y="1629894"/>
              <a:ext cx="952398" cy="1150417"/>
            </a:xfrm>
            <a:prstGeom prst="snip2DiagRect">
              <a:avLst/>
            </a:prstGeom>
            <a:ln w="0" cap="flat">
              <a:miter lim="100000"/>
            </a:ln>
          </p:spPr>
          <p:style>
            <a:lnRef idx="0">
              <a:srgbClr val="000000">
                <a:alpha val="0"/>
              </a:srgbClr>
            </a:lnRef>
            <a:fillRef idx="1">
              <a:srgbClr val="D65463"/>
            </a:fillRef>
            <a:effectRef idx="0">
              <a:scrgbClr r="0" g="0" b="0"/>
            </a:effectRef>
            <a:fontRef idx="none"/>
          </p:style>
          <p:txBody>
            <a:bodyPr/>
            <a:lstStyle/>
            <a:p>
              <a:endParaRPr lang="en-US"/>
            </a:p>
          </p:txBody>
        </p:sp>
        <p:sp>
          <p:nvSpPr>
            <p:cNvPr id="42" name="Shape 1015">
              <a:extLst>
                <a:ext uri="{FF2B5EF4-FFF2-40B4-BE49-F238E27FC236}">
                  <a16:creationId xmlns:a16="http://schemas.microsoft.com/office/drawing/2014/main" id="{E2140470-9FE2-4B70-8DB0-440890BD02A7}"/>
                </a:ext>
              </a:extLst>
            </p:cNvPr>
            <p:cNvSpPr/>
            <p:nvPr/>
          </p:nvSpPr>
          <p:spPr>
            <a:xfrm>
              <a:off x="2759683" y="2053158"/>
              <a:ext cx="1058329" cy="1058342"/>
            </a:xfrm>
            <a:prstGeom prst="snip2DiagRect">
              <a:avLst/>
            </a:prstGeom>
            <a:ln w="0" cap="flat">
              <a:miter lim="100000"/>
            </a:ln>
          </p:spPr>
          <p:style>
            <a:lnRef idx="0">
              <a:srgbClr val="000000">
                <a:alpha val="0"/>
              </a:srgbClr>
            </a:lnRef>
            <a:fillRef idx="1">
              <a:srgbClr val="F0EAE8"/>
            </a:fillRef>
            <a:effectRef idx="0">
              <a:scrgbClr r="0" g="0" b="0"/>
            </a:effectRef>
            <a:fontRef idx="none"/>
          </p:style>
          <p:txBody>
            <a:bodyPr/>
            <a:lstStyle/>
            <a:p>
              <a:endParaRPr lang="en-US"/>
            </a:p>
          </p:txBody>
        </p:sp>
        <p:sp>
          <p:nvSpPr>
            <p:cNvPr id="43" name="Shape 1016">
              <a:extLst>
                <a:ext uri="{FF2B5EF4-FFF2-40B4-BE49-F238E27FC236}">
                  <a16:creationId xmlns:a16="http://schemas.microsoft.com/office/drawing/2014/main" id="{3F6280D6-57CA-4FB5-8B7A-36909A808E57}"/>
                </a:ext>
              </a:extLst>
            </p:cNvPr>
            <p:cNvSpPr/>
            <p:nvPr/>
          </p:nvSpPr>
          <p:spPr>
            <a:xfrm>
              <a:off x="6049429" y="2053220"/>
              <a:ext cx="1058342" cy="1058329"/>
            </a:xfrm>
            <a:prstGeom prst="snip2DiagRect">
              <a:avLst/>
            </a:prstGeom>
            <a:ln w="0" cap="flat">
              <a:miter lim="100000"/>
            </a:ln>
          </p:spPr>
          <p:style>
            <a:lnRef idx="0">
              <a:srgbClr val="000000">
                <a:alpha val="0"/>
              </a:srgbClr>
            </a:lnRef>
            <a:fillRef idx="1">
              <a:srgbClr val="F0EAE8"/>
            </a:fillRef>
            <a:effectRef idx="0">
              <a:scrgbClr r="0" g="0" b="0"/>
            </a:effectRef>
            <a:fontRef idx="none"/>
          </p:style>
          <p:txBody>
            <a:bodyPr/>
            <a:lstStyle/>
            <a:p>
              <a:endParaRPr lang="en-US"/>
            </a:p>
          </p:txBody>
        </p:sp>
        <p:sp>
          <p:nvSpPr>
            <p:cNvPr id="44" name="Rectangle 43">
              <a:extLst>
                <a:ext uri="{FF2B5EF4-FFF2-40B4-BE49-F238E27FC236}">
                  <a16:creationId xmlns:a16="http://schemas.microsoft.com/office/drawing/2014/main" id="{F7BC2BA7-FF0C-4C66-B98B-8C6BC3E9345C}"/>
                </a:ext>
              </a:extLst>
            </p:cNvPr>
            <p:cNvSpPr/>
            <p:nvPr/>
          </p:nvSpPr>
          <p:spPr>
            <a:xfrm>
              <a:off x="1988940" y="963369"/>
              <a:ext cx="3567920" cy="321874"/>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b="1">
                  <a:solidFill>
                    <a:srgbClr val="D83C2C"/>
                  </a:solidFill>
                  <a:effectLst/>
                  <a:latin typeface="Arial" panose="020B0604020202020204" pitchFamily="34" charset="0"/>
                  <a:ea typeface="Arial" panose="020B0604020202020204" pitchFamily="34" charset="0"/>
                </a:rPr>
                <a:t>Attracting a diverse pool of </a:t>
              </a:r>
              <a:endParaRPr lang="en-US" sz="1600">
                <a:solidFill>
                  <a:srgbClr val="181717"/>
                </a:solidFill>
                <a:effectLst/>
                <a:latin typeface="Arial" panose="020B0604020202020204" pitchFamily="34" charset="0"/>
                <a:ea typeface="Arial" panose="020B0604020202020204" pitchFamily="34" charset="0"/>
              </a:endParaRPr>
            </a:p>
          </p:txBody>
        </p:sp>
        <p:sp>
          <p:nvSpPr>
            <p:cNvPr id="45" name="Rectangle 44">
              <a:extLst>
                <a:ext uri="{FF2B5EF4-FFF2-40B4-BE49-F238E27FC236}">
                  <a16:creationId xmlns:a16="http://schemas.microsoft.com/office/drawing/2014/main" id="{D555BC64-0EDD-4D97-821C-5390A0D1BE1A}"/>
                </a:ext>
              </a:extLst>
            </p:cNvPr>
            <p:cNvSpPr/>
            <p:nvPr/>
          </p:nvSpPr>
          <p:spPr>
            <a:xfrm>
              <a:off x="1861127" y="1217369"/>
              <a:ext cx="3832770" cy="321874"/>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b="1">
                  <a:solidFill>
                    <a:srgbClr val="D83C2C"/>
                  </a:solidFill>
                  <a:effectLst/>
                  <a:latin typeface="Arial" panose="020B0604020202020204" pitchFamily="34" charset="0"/>
                  <a:ea typeface="Arial" panose="020B0604020202020204" pitchFamily="34" charset="0"/>
                </a:rPr>
                <a:t>candidates for open positions</a:t>
              </a:r>
              <a:endParaRPr lang="en-US" sz="1600">
                <a:solidFill>
                  <a:srgbClr val="181717"/>
                </a:solidFill>
                <a:effectLst/>
                <a:latin typeface="Arial" panose="020B0604020202020204" pitchFamily="34" charset="0"/>
                <a:ea typeface="Arial" panose="020B0604020202020204" pitchFamily="34" charset="0"/>
              </a:endParaRPr>
            </a:p>
          </p:txBody>
        </p:sp>
        <p:sp>
          <p:nvSpPr>
            <p:cNvPr id="46" name="Rectangle 45">
              <a:extLst>
                <a:ext uri="{FF2B5EF4-FFF2-40B4-BE49-F238E27FC236}">
                  <a16:creationId xmlns:a16="http://schemas.microsoft.com/office/drawing/2014/main" id="{C320228A-7B61-4BF6-808E-2CAA1E2AFEBC}"/>
                </a:ext>
              </a:extLst>
            </p:cNvPr>
            <p:cNvSpPr/>
            <p:nvPr/>
          </p:nvSpPr>
          <p:spPr>
            <a:xfrm>
              <a:off x="5994215" y="963369"/>
              <a:ext cx="1636130" cy="321874"/>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b="1" dirty="0">
                  <a:solidFill>
                    <a:srgbClr val="D65463"/>
                  </a:solidFill>
                  <a:effectLst/>
                  <a:latin typeface="Arial" panose="020B0604020202020204" pitchFamily="34" charset="0"/>
                  <a:ea typeface="Arial" panose="020B0604020202020204" pitchFamily="34" charset="0"/>
                </a:rPr>
                <a:t>Intercultural </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47" name="Rectangle 46">
              <a:extLst>
                <a:ext uri="{FF2B5EF4-FFF2-40B4-BE49-F238E27FC236}">
                  <a16:creationId xmlns:a16="http://schemas.microsoft.com/office/drawing/2014/main" id="{63607D3A-5081-441D-B385-ED92BB49AA0D}"/>
                </a:ext>
              </a:extLst>
            </p:cNvPr>
            <p:cNvSpPr/>
            <p:nvPr/>
          </p:nvSpPr>
          <p:spPr>
            <a:xfrm>
              <a:off x="6001734" y="1217369"/>
              <a:ext cx="1541000" cy="321874"/>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1600" b="1">
                  <a:solidFill>
                    <a:srgbClr val="D65463"/>
                  </a:solidFill>
                  <a:effectLst/>
                  <a:latin typeface="Arial" panose="020B0604020202020204" pitchFamily="34" charset="0"/>
                  <a:ea typeface="Arial" panose="020B0604020202020204" pitchFamily="34" charset="0"/>
                </a:rPr>
                <a:t>integrations</a:t>
              </a:r>
              <a:endParaRPr lang="en-US" sz="1600">
                <a:solidFill>
                  <a:srgbClr val="181717"/>
                </a:solidFill>
                <a:effectLst/>
                <a:latin typeface="Arial" panose="020B0604020202020204" pitchFamily="34" charset="0"/>
                <a:ea typeface="Arial" panose="020B0604020202020204" pitchFamily="34" charset="0"/>
              </a:endParaRPr>
            </a:p>
          </p:txBody>
        </p:sp>
        <p:sp>
          <p:nvSpPr>
            <p:cNvPr id="48" name="Rectangle 47">
              <a:extLst>
                <a:ext uri="{FF2B5EF4-FFF2-40B4-BE49-F238E27FC236}">
                  <a16:creationId xmlns:a16="http://schemas.microsoft.com/office/drawing/2014/main" id="{80E8386D-BE76-4234-A6E7-1E893C95C26A}"/>
                </a:ext>
              </a:extLst>
            </p:cNvPr>
            <p:cNvSpPr/>
            <p:nvPr/>
          </p:nvSpPr>
          <p:spPr>
            <a:xfrm>
              <a:off x="2899836" y="2487165"/>
              <a:ext cx="756379" cy="334105"/>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D83C2C"/>
                  </a:solidFill>
                  <a:effectLst/>
                  <a:latin typeface="Times New Roman" panose="02020603050405020304" pitchFamily="18" charset="0"/>
                  <a:ea typeface="Times New Roman" panose="02020603050405020304" pitchFamily="18" charset="0"/>
                </a:rPr>
                <a:t>84.5</a:t>
              </a:r>
              <a:endParaRPr lang="en-US" sz="1600">
                <a:solidFill>
                  <a:srgbClr val="181717"/>
                </a:solidFill>
                <a:effectLst/>
                <a:latin typeface="Arial" panose="020B0604020202020204" pitchFamily="34" charset="0"/>
                <a:ea typeface="Arial" panose="020B0604020202020204" pitchFamily="34" charset="0"/>
              </a:endParaRPr>
            </a:p>
          </p:txBody>
        </p:sp>
        <p:sp>
          <p:nvSpPr>
            <p:cNvPr id="49" name="Rectangle 48">
              <a:extLst>
                <a:ext uri="{FF2B5EF4-FFF2-40B4-BE49-F238E27FC236}">
                  <a16:creationId xmlns:a16="http://schemas.microsoft.com/office/drawing/2014/main" id="{C61CF7DD-2A56-4F7E-8545-A431999B5D25}"/>
                </a:ext>
              </a:extLst>
            </p:cNvPr>
            <p:cNvSpPr/>
            <p:nvPr/>
          </p:nvSpPr>
          <p:spPr>
            <a:xfrm>
              <a:off x="3468542" y="2487165"/>
              <a:ext cx="331401" cy="334105"/>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D83C2C"/>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sp>
          <p:nvSpPr>
            <p:cNvPr id="50" name="Rectangle 49">
              <a:extLst>
                <a:ext uri="{FF2B5EF4-FFF2-40B4-BE49-F238E27FC236}">
                  <a16:creationId xmlns:a16="http://schemas.microsoft.com/office/drawing/2014/main" id="{1CF70317-2C89-4E70-A772-E07C40FC0A55}"/>
                </a:ext>
              </a:extLst>
            </p:cNvPr>
            <p:cNvSpPr/>
            <p:nvPr/>
          </p:nvSpPr>
          <p:spPr>
            <a:xfrm>
              <a:off x="6176944" y="2487165"/>
              <a:ext cx="756379" cy="334105"/>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D65463"/>
                  </a:solidFill>
                  <a:effectLst/>
                  <a:latin typeface="Times New Roman" panose="02020603050405020304" pitchFamily="18" charset="0"/>
                  <a:ea typeface="Times New Roman" panose="02020603050405020304" pitchFamily="18" charset="0"/>
                </a:rPr>
                <a:t>28.4</a:t>
              </a:r>
              <a:endParaRPr lang="en-US" sz="1600">
                <a:solidFill>
                  <a:srgbClr val="181717"/>
                </a:solidFill>
                <a:effectLst/>
                <a:latin typeface="Arial" panose="020B0604020202020204" pitchFamily="34" charset="0"/>
                <a:ea typeface="Arial" panose="020B0604020202020204" pitchFamily="34" charset="0"/>
              </a:endParaRPr>
            </a:p>
          </p:txBody>
        </p:sp>
        <p:sp>
          <p:nvSpPr>
            <p:cNvPr id="51" name="Rectangle 50">
              <a:extLst>
                <a:ext uri="{FF2B5EF4-FFF2-40B4-BE49-F238E27FC236}">
                  <a16:creationId xmlns:a16="http://schemas.microsoft.com/office/drawing/2014/main" id="{78968647-1EA1-4501-8386-54CDC201A628}"/>
                </a:ext>
              </a:extLst>
            </p:cNvPr>
            <p:cNvSpPr/>
            <p:nvPr/>
          </p:nvSpPr>
          <p:spPr>
            <a:xfrm>
              <a:off x="6745650" y="2487165"/>
              <a:ext cx="331401" cy="334105"/>
            </a:xfrm>
            <a:prstGeom prst="snip2Diag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D65463"/>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629819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4B7C425-2374-4A37-A1D7-A9AAAFF14ED4}"/>
              </a:ext>
            </a:extLst>
          </p:cNvPr>
          <p:cNvGrpSpPr>
            <a:grpSpLocks noChangeAspect="1"/>
          </p:cNvGrpSpPr>
          <p:nvPr/>
        </p:nvGrpSpPr>
        <p:grpSpPr>
          <a:xfrm>
            <a:off x="1439715" y="537046"/>
            <a:ext cx="9312569" cy="5577840"/>
            <a:chOff x="0" y="0"/>
            <a:chExt cx="9753600" cy="5842000"/>
          </a:xfrm>
        </p:grpSpPr>
        <p:sp>
          <p:nvSpPr>
            <p:cNvPr id="3" name="Shape 19961">
              <a:extLst>
                <a:ext uri="{FF2B5EF4-FFF2-40B4-BE49-F238E27FC236}">
                  <a16:creationId xmlns:a16="http://schemas.microsoft.com/office/drawing/2014/main" id="{CADB738A-7AEE-4B54-8C0F-1798177E30BA}"/>
                </a:ext>
              </a:extLst>
            </p:cNvPr>
            <p:cNvSpPr/>
            <p:nvPr/>
          </p:nvSpPr>
          <p:spPr>
            <a:xfrm>
              <a:off x="0" y="0"/>
              <a:ext cx="9753600" cy="5842000"/>
            </a:xfrm>
            <a:prstGeom prst="snip2DiagRect">
              <a:avLst/>
            </a:prstGeom>
            <a:solidFill>
              <a:schemeClr val="bg1">
                <a:lumMod val="95000"/>
              </a:schemeClr>
            </a:solidFill>
            <a:ln w="0" cap="flat">
              <a:miter lim="127000"/>
            </a:ln>
          </p:spPr>
          <p:style>
            <a:lnRef idx="0">
              <a:srgbClr val="000000">
                <a:alpha val="0"/>
              </a:srgbClr>
            </a:lnRef>
            <a:fillRef idx="1">
              <a:srgbClr val="F1F1F1"/>
            </a:fillRef>
            <a:effectRef idx="0">
              <a:scrgbClr r="0" g="0" b="0"/>
            </a:effectRef>
            <a:fontRef idx="none"/>
          </p:style>
          <p:txBody>
            <a:bodyPr/>
            <a:lstStyle/>
            <a:p>
              <a:endParaRPr lang="en-US"/>
            </a:p>
          </p:txBody>
        </p:sp>
        <p:sp>
          <p:nvSpPr>
            <p:cNvPr id="4" name="Rectangle 3">
              <a:extLst>
                <a:ext uri="{FF2B5EF4-FFF2-40B4-BE49-F238E27FC236}">
                  <a16:creationId xmlns:a16="http://schemas.microsoft.com/office/drawing/2014/main" id="{AB56C118-4D5F-4203-8300-C736C34D5C60}"/>
                </a:ext>
              </a:extLst>
            </p:cNvPr>
            <p:cNvSpPr/>
            <p:nvPr/>
          </p:nvSpPr>
          <p:spPr>
            <a:xfrm>
              <a:off x="762000" y="380998"/>
              <a:ext cx="8286221" cy="33410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dirty="0">
                  <a:solidFill>
                    <a:srgbClr val="E0301E"/>
                  </a:solidFill>
                  <a:effectLst/>
                  <a:latin typeface="Times New Roman" panose="02020603050405020304" pitchFamily="18" charset="0"/>
                  <a:ea typeface="Times New Roman" panose="02020603050405020304" pitchFamily="18" charset="0"/>
                </a:rPr>
                <a:t>Nearly</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half</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of</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consumer</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and</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industrial</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products</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companies</a:t>
              </a:r>
              <a:r>
                <a:rPr lang="en-US" sz="2000" b="1" i="1" spc="-55" dirty="0">
                  <a:solidFill>
                    <a:srgbClr val="E0301E"/>
                  </a:solidFill>
                  <a:effectLst/>
                  <a:latin typeface="Times New Roman" panose="02020603050405020304" pitchFamily="18" charset="0"/>
                  <a:ea typeface="Times New Roman" panose="02020603050405020304" pitchFamily="18" charset="0"/>
                </a:rPr>
                <a:t> </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5" name="Rectangle 4">
              <a:extLst>
                <a:ext uri="{FF2B5EF4-FFF2-40B4-BE49-F238E27FC236}">
                  <a16:creationId xmlns:a16="http://schemas.microsoft.com/office/drawing/2014/main" id="{BE8C7181-8D3A-4016-996D-819CB732BB71}"/>
                </a:ext>
              </a:extLst>
            </p:cNvPr>
            <p:cNvSpPr/>
            <p:nvPr/>
          </p:nvSpPr>
          <p:spPr>
            <a:xfrm>
              <a:off x="762000" y="685798"/>
              <a:ext cx="4773329" cy="33410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dirty="0">
                  <a:solidFill>
                    <a:srgbClr val="E0301E"/>
                  </a:solidFill>
                  <a:effectLst/>
                  <a:latin typeface="Times New Roman" panose="02020603050405020304" pitchFamily="18" charset="0"/>
                  <a:ea typeface="Times New Roman" panose="02020603050405020304" pitchFamily="18" charset="0"/>
                </a:rPr>
                <a:t>are</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rolling</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out</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D&amp;I</a:t>
              </a:r>
              <a:r>
                <a:rPr lang="en-US" sz="2000" b="1" i="1" spc="-55" dirty="0">
                  <a:solidFill>
                    <a:srgbClr val="E0301E"/>
                  </a:solidFill>
                  <a:effectLst/>
                  <a:latin typeface="Times New Roman" panose="02020603050405020304" pitchFamily="18" charset="0"/>
                  <a:ea typeface="Times New Roman" panose="02020603050405020304" pitchFamily="18" charset="0"/>
                </a:rPr>
                <a:t> </a:t>
              </a:r>
              <a:r>
                <a:rPr lang="en-US" sz="2000" b="1" i="1" dirty="0">
                  <a:solidFill>
                    <a:srgbClr val="E0301E"/>
                  </a:solidFill>
                  <a:effectLst/>
                  <a:latin typeface="Times New Roman" panose="02020603050405020304" pitchFamily="18" charset="0"/>
                  <a:ea typeface="Times New Roman" panose="02020603050405020304" pitchFamily="18" charset="0"/>
                </a:rPr>
                <a:t>training</a:t>
              </a:r>
              <a:r>
                <a:rPr lang="en-US" sz="2000" b="1" i="1" spc="-55" dirty="0">
                  <a:solidFill>
                    <a:srgbClr val="E0301E"/>
                  </a:solidFill>
                  <a:effectLst/>
                  <a:latin typeface="Times New Roman" panose="02020603050405020304" pitchFamily="18" charset="0"/>
                  <a:ea typeface="Times New Roman" panose="02020603050405020304" pitchFamily="18" charset="0"/>
                </a:rPr>
                <a:t> </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6" name="Rectangle 5">
              <a:extLst>
                <a:ext uri="{FF2B5EF4-FFF2-40B4-BE49-F238E27FC236}">
                  <a16:creationId xmlns:a16="http://schemas.microsoft.com/office/drawing/2014/main" id="{81EAEF3D-F915-44DF-BB7D-0E1BF15DF6DC}"/>
                </a:ext>
              </a:extLst>
            </p:cNvPr>
            <p:cNvSpPr/>
            <p:nvPr/>
          </p:nvSpPr>
          <p:spPr>
            <a:xfrm>
              <a:off x="762000" y="5421527"/>
              <a:ext cx="6919014" cy="240596"/>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200">
                  <a:solidFill>
                    <a:srgbClr val="717073"/>
                  </a:solidFill>
                  <a:effectLst/>
                  <a:latin typeface="Arial" panose="020B0604020202020204" pitchFamily="34" charset="0"/>
                  <a:ea typeface="Arial" panose="020B0604020202020204" pitchFamily="34" charset="0"/>
                </a:rPr>
                <a:t>Source: Global PwC study: Diversity &amp; Inclusion Benchmarking Survey, 2017</a:t>
              </a:r>
              <a:endParaRPr lang="en-US" sz="1600">
                <a:solidFill>
                  <a:srgbClr val="181717"/>
                </a:solidFill>
                <a:effectLst/>
                <a:latin typeface="Arial" panose="020B0604020202020204" pitchFamily="34" charset="0"/>
                <a:ea typeface="Arial" panose="020B0604020202020204" pitchFamily="34" charset="0"/>
              </a:endParaRPr>
            </a:p>
          </p:txBody>
        </p:sp>
        <p:sp>
          <p:nvSpPr>
            <p:cNvPr id="7" name="Shape 19990">
              <a:extLst>
                <a:ext uri="{FF2B5EF4-FFF2-40B4-BE49-F238E27FC236}">
                  <a16:creationId xmlns:a16="http://schemas.microsoft.com/office/drawing/2014/main" id="{DB4EB0B1-3B16-435C-9C3F-5F2A4529402F}"/>
                </a:ext>
              </a:extLst>
            </p:cNvPr>
            <p:cNvSpPr/>
            <p:nvPr/>
          </p:nvSpPr>
          <p:spPr>
            <a:xfrm>
              <a:off x="3461499" y="1344104"/>
              <a:ext cx="4802759" cy="3142628"/>
            </a:xfrm>
            <a:custGeom>
              <a:avLst/>
              <a:gdLst/>
              <a:ahLst/>
              <a:cxnLst/>
              <a:rect l="0" t="0" r="0" b="0"/>
              <a:pathLst>
                <a:path w="4802759" h="3142628">
                  <a:moveTo>
                    <a:pt x="0" y="0"/>
                  </a:moveTo>
                  <a:lnTo>
                    <a:pt x="4802759" y="0"/>
                  </a:lnTo>
                  <a:lnTo>
                    <a:pt x="4802759" y="3142628"/>
                  </a:lnTo>
                  <a:lnTo>
                    <a:pt x="0" y="3142628"/>
                  </a:lnTo>
                  <a:lnTo>
                    <a:pt x="0" y="0"/>
                  </a:lnTo>
                </a:path>
              </a:pathLst>
            </a:custGeom>
            <a:ln w="0" cap="flat">
              <a:miter lim="127000"/>
            </a:ln>
          </p:spPr>
          <p:style>
            <a:lnRef idx="0">
              <a:srgbClr val="000000">
                <a:alpha val="0"/>
              </a:srgbClr>
            </a:lnRef>
            <a:fillRef idx="1">
              <a:srgbClr val="F1F1F1"/>
            </a:fillRef>
            <a:effectRef idx="0">
              <a:scrgbClr r="0" g="0" b="0"/>
            </a:effectRef>
            <a:fontRef idx="none"/>
          </p:style>
          <p:txBody>
            <a:bodyPr/>
            <a:lstStyle/>
            <a:p>
              <a:endParaRPr lang="en-US"/>
            </a:p>
          </p:txBody>
        </p:sp>
        <p:sp>
          <p:nvSpPr>
            <p:cNvPr id="8" name="Shape 19991">
              <a:extLst>
                <a:ext uri="{FF2B5EF4-FFF2-40B4-BE49-F238E27FC236}">
                  <a16:creationId xmlns:a16="http://schemas.microsoft.com/office/drawing/2014/main" id="{84CB3F87-4F52-40EE-88F9-C1C637318D0A}"/>
                </a:ext>
              </a:extLst>
            </p:cNvPr>
            <p:cNvSpPr/>
            <p:nvPr/>
          </p:nvSpPr>
          <p:spPr>
            <a:xfrm>
              <a:off x="6938988" y="4358526"/>
              <a:ext cx="593916" cy="134683"/>
            </a:xfrm>
            <a:custGeom>
              <a:avLst/>
              <a:gdLst/>
              <a:ahLst/>
              <a:cxnLst/>
              <a:rect l="0" t="0" r="0" b="0"/>
              <a:pathLst>
                <a:path w="593916" h="134683">
                  <a:moveTo>
                    <a:pt x="0" y="0"/>
                  </a:moveTo>
                  <a:lnTo>
                    <a:pt x="593916" y="0"/>
                  </a:lnTo>
                  <a:lnTo>
                    <a:pt x="593916" y="134683"/>
                  </a:lnTo>
                  <a:lnTo>
                    <a:pt x="0" y="134683"/>
                  </a:lnTo>
                  <a:lnTo>
                    <a:pt x="0" y="0"/>
                  </a:lnTo>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9" name="Shape 895">
              <a:extLst>
                <a:ext uri="{FF2B5EF4-FFF2-40B4-BE49-F238E27FC236}">
                  <a16:creationId xmlns:a16="http://schemas.microsoft.com/office/drawing/2014/main" id="{E9C713B0-41E5-47BD-A40F-3D3B9DC4EAA1}"/>
                </a:ext>
              </a:extLst>
            </p:cNvPr>
            <p:cNvSpPr/>
            <p:nvPr/>
          </p:nvSpPr>
          <p:spPr>
            <a:xfrm>
              <a:off x="6117953" y="4387745"/>
              <a:ext cx="649732" cy="135560"/>
            </a:xfrm>
            <a:custGeom>
              <a:avLst/>
              <a:gdLst/>
              <a:ahLst/>
              <a:cxnLst/>
              <a:rect l="0" t="0" r="0" b="0"/>
              <a:pathLst>
                <a:path w="649732" h="135560">
                  <a:moveTo>
                    <a:pt x="467195" y="0"/>
                  </a:moveTo>
                  <a:lnTo>
                    <a:pt x="638340" y="0"/>
                  </a:lnTo>
                  <a:cubicBezTo>
                    <a:pt x="644627" y="0"/>
                    <a:pt x="649732" y="30340"/>
                    <a:pt x="649732" y="67780"/>
                  </a:cubicBezTo>
                  <a:cubicBezTo>
                    <a:pt x="649732" y="105207"/>
                    <a:pt x="644627" y="135560"/>
                    <a:pt x="638340" y="135560"/>
                  </a:cubicBezTo>
                  <a:lnTo>
                    <a:pt x="467195" y="135560"/>
                  </a:lnTo>
                  <a:cubicBezTo>
                    <a:pt x="465125" y="135560"/>
                    <a:pt x="463182" y="132207"/>
                    <a:pt x="461505" y="126441"/>
                  </a:cubicBezTo>
                  <a:lnTo>
                    <a:pt x="28067" y="126441"/>
                  </a:lnTo>
                  <a:cubicBezTo>
                    <a:pt x="25336" y="126441"/>
                    <a:pt x="22860" y="121298"/>
                    <a:pt x="20891" y="113043"/>
                  </a:cubicBezTo>
                  <a:lnTo>
                    <a:pt x="11392" y="113043"/>
                  </a:lnTo>
                  <a:cubicBezTo>
                    <a:pt x="5106" y="113043"/>
                    <a:pt x="0" y="92773"/>
                    <a:pt x="0" y="67780"/>
                  </a:cubicBezTo>
                  <a:cubicBezTo>
                    <a:pt x="0" y="42773"/>
                    <a:pt x="5106" y="22504"/>
                    <a:pt x="11392" y="22504"/>
                  </a:cubicBezTo>
                  <a:lnTo>
                    <a:pt x="20891" y="22504"/>
                  </a:lnTo>
                  <a:cubicBezTo>
                    <a:pt x="22860" y="14262"/>
                    <a:pt x="25336" y="9106"/>
                    <a:pt x="28067" y="9106"/>
                  </a:cubicBezTo>
                  <a:lnTo>
                    <a:pt x="461505" y="9106"/>
                  </a:lnTo>
                  <a:cubicBezTo>
                    <a:pt x="463182" y="3353"/>
                    <a:pt x="465125" y="0"/>
                    <a:pt x="467195"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10" name="Shape 896">
              <a:extLst>
                <a:ext uri="{FF2B5EF4-FFF2-40B4-BE49-F238E27FC236}">
                  <a16:creationId xmlns:a16="http://schemas.microsoft.com/office/drawing/2014/main" id="{E95266B9-7697-4F92-8501-84E029F2FF4C}"/>
                </a:ext>
              </a:extLst>
            </p:cNvPr>
            <p:cNvSpPr/>
            <p:nvPr/>
          </p:nvSpPr>
          <p:spPr>
            <a:xfrm>
              <a:off x="3170598" y="1206495"/>
              <a:ext cx="2692273" cy="3590989"/>
            </a:xfrm>
            <a:custGeom>
              <a:avLst/>
              <a:gdLst/>
              <a:ahLst/>
              <a:cxnLst/>
              <a:rect l="0" t="0" r="0" b="0"/>
              <a:pathLst>
                <a:path w="2692273" h="3590989">
                  <a:moveTo>
                    <a:pt x="156235" y="0"/>
                  </a:moveTo>
                  <a:lnTo>
                    <a:pt x="2692273" y="0"/>
                  </a:lnTo>
                  <a:lnTo>
                    <a:pt x="2692273" y="137605"/>
                  </a:lnTo>
                  <a:lnTo>
                    <a:pt x="290894" y="137605"/>
                  </a:lnTo>
                  <a:lnTo>
                    <a:pt x="290894" y="3280232"/>
                  </a:lnTo>
                  <a:lnTo>
                    <a:pt x="2692273" y="3280232"/>
                  </a:lnTo>
                  <a:lnTo>
                    <a:pt x="2692273" y="3590989"/>
                  </a:lnTo>
                  <a:lnTo>
                    <a:pt x="172910" y="3590989"/>
                  </a:lnTo>
                  <a:cubicBezTo>
                    <a:pt x="106350" y="3590989"/>
                    <a:pt x="48895" y="3543288"/>
                    <a:pt x="35268" y="3476714"/>
                  </a:cubicBezTo>
                  <a:lnTo>
                    <a:pt x="5270" y="3330195"/>
                  </a:lnTo>
                  <a:cubicBezTo>
                    <a:pt x="0" y="3304426"/>
                    <a:pt x="19240" y="3280232"/>
                    <a:pt x="45008" y="3280232"/>
                  </a:cubicBezTo>
                  <a:lnTo>
                    <a:pt x="156235" y="3280232"/>
                  </a:lnTo>
                  <a:lnTo>
                    <a:pt x="156235"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11" name="Shape 897">
              <a:extLst>
                <a:ext uri="{FF2B5EF4-FFF2-40B4-BE49-F238E27FC236}">
                  <a16:creationId xmlns:a16="http://schemas.microsoft.com/office/drawing/2014/main" id="{31CFF79E-B9C5-48E0-906C-8FBFDF6FB96C}"/>
                </a:ext>
              </a:extLst>
            </p:cNvPr>
            <p:cNvSpPr/>
            <p:nvPr/>
          </p:nvSpPr>
          <p:spPr>
            <a:xfrm>
              <a:off x="5862871" y="1206495"/>
              <a:ext cx="2740292" cy="3590989"/>
            </a:xfrm>
            <a:custGeom>
              <a:avLst/>
              <a:gdLst/>
              <a:ahLst/>
              <a:cxnLst/>
              <a:rect l="0" t="0" r="0" b="0"/>
              <a:pathLst>
                <a:path w="2740292" h="3590989">
                  <a:moveTo>
                    <a:pt x="0" y="0"/>
                  </a:moveTo>
                  <a:lnTo>
                    <a:pt x="2536038" y="0"/>
                  </a:lnTo>
                  <a:lnTo>
                    <a:pt x="2536038" y="3280232"/>
                  </a:lnTo>
                  <a:lnTo>
                    <a:pt x="2695296" y="3280232"/>
                  </a:lnTo>
                  <a:cubicBezTo>
                    <a:pt x="2721051" y="3280232"/>
                    <a:pt x="2740292" y="3304426"/>
                    <a:pt x="2735021" y="3330195"/>
                  </a:cubicBezTo>
                  <a:lnTo>
                    <a:pt x="2705024" y="3476714"/>
                  </a:lnTo>
                  <a:cubicBezTo>
                    <a:pt x="2691397" y="3543288"/>
                    <a:pt x="2633954" y="3590989"/>
                    <a:pt x="2567381" y="3590989"/>
                  </a:cubicBezTo>
                  <a:lnTo>
                    <a:pt x="0" y="3590989"/>
                  </a:lnTo>
                  <a:lnTo>
                    <a:pt x="0" y="3280232"/>
                  </a:lnTo>
                  <a:lnTo>
                    <a:pt x="2401380" y="3280232"/>
                  </a:lnTo>
                  <a:lnTo>
                    <a:pt x="2401380" y="137605"/>
                  </a:lnTo>
                  <a:lnTo>
                    <a:pt x="0" y="137605"/>
                  </a:lnTo>
                  <a:lnTo>
                    <a:pt x="0"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12" name="Shape 898">
              <a:extLst>
                <a:ext uri="{FF2B5EF4-FFF2-40B4-BE49-F238E27FC236}">
                  <a16:creationId xmlns:a16="http://schemas.microsoft.com/office/drawing/2014/main" id="{670095F4-2878-40E6-84C8-9232F945142E}"/>
                </a:ext>
              </a:extLst>
            </p:cNvPr>
            <p:cNvSpPr/>
            <p:nvPr/>
          </p:nvSpPr>
          <p:spPr>
            <a:xfrm>
              <a:off x="1708151" y="3199050"/>
              <a:ext cx="150863" cy="544309"/>
            </a:xfrm>
            <a:custGeom>
              <a:avLst/>
              <a:gdLst/>
              <a:ahLst/>
              <a:cxnLst/>
              <a:rect l="0" t="0" r="0" b="0"/>
              <a:pathLst>
                <a:path w="150863" h="544309">
                  <a:moveTo>
                    <a:pt x="97968" y="0"/>
                  </a:moveTo>
                  <a:cubicBezTo>
                    <a:pt x="122923" y="0"/>
                    <a:pt x="143332" y="20410"/>
                    <a:pt x="143332" y="45365"/>
                  </a:cubicBezTo>
                  <a:cubicBezTo>
                    <a:pt x="143332" y="45365"/>
                    <a:pt x="138303" y="208941"/>
                    <a:pt x="144234" y="243370"/>
                  </a:cubicBezTo>
                  <a:cubicBezTo>
                    <a:pt x="150165" y="277800"/>
                    <a:pt x="150571" y="282677"/>
                    <a:pt x="150825" y="308356"/>
                  </a:cubicBezTo>
                  <a:cubicBezTo>
                    <a:pt x="150863" y="313348"/>
                    <a:pt x="150724" y="316815"/>
                    <a:pt x="150203" y="322529"/>
                  </a:cubicBezTo>
                  <a:cubicBezTo>
                    <a:pt x="148501" y="341033"/>
                    <a:pt x="143142" y="355092"/>
                    <a:pt x="138011" y="365926"/>
                  </a:cubicBezTo>
                  <a:cubicBezTo>
                    <a:pt x="132893" y="376758"/>
                    <a:pt x="128308" y="384646"/>
                    <a:pt x="127444" y="389179"/>
                  </a:cubicBezTo>
                  <a:cubicBezTo>
                    <a:pt x="125044" y="401752"/>
                    <a:pt x="118034" y="426555"/>
                    <a:pt x="115329" y="443612"/>
                  </a:cubicBezTo>
                  <a:cubicBezTo>
                    <a:pt x="114021" y="451866"/>
                    <a:pt x="113195" y="473011"/>
                    <a:pt x="106553" y="477825"/>
                  </a:cubicBezTo>
                  <a:cubicBezTo>
                    <a:pt x="99238" y="483134"/>
                    <a:pt x="89586" y="476301"/>
                    <a:pt x="85915" y="469138"/>
                  </a:cubicBezTo>
                  <a:cubicBezTo>
                    <a:pt x="82258" y="461976"/>
                    <a:pt x="80785" y="421793"/>
                    <a:pt x="80175" y="408737"/>
                  </a:cubicBezTo>
                  <a:cubicBezTo>
                    <a:pt x="79565" y="395694"/>
                    <a:pt x="78600" y="378791"/>
                    <a:pt x="77838" y="372885"/>
                  </a:cubicBezTo>
                  <a:cubicBezTo>
                    <a:pt x="77559" y="374892"/>
                    <a:pt x="76987" y="376086"/>
                    <a:pt x="76340" y="377864"/>
                  </a:cubicBezTo>
                  <a:cubicBezTo>
                    <a:pt x="75476" y="380226"/>
                    <a:pt x="74384" y="382842"/>
                    <a:pt x="73228" y="385573"/>
                  </a:cubicBezTo>
                  <a:cubicBezTo>
                    <a:pt x="70929" y="391020"/>
                    <a:pt x="68326" y="397040"/>
                    <a:pt x="67513" y="399618"/>
                  </a:cubicBezTo>
                  <a:cubicBezTo>
                    <a:pt x="62027" y="416967"/>
                    <a:pt x="63525" y="435064"/>
                    <a:pt x="65773" y="454457"/>
                  </a:cubicBezTo>
                  <a:cubicBezTo>
                    <a:pt x="67640" y="470650"/>
                    <a:pt x="71145" y="482435"/>
                    <a:pt x="81559" y="493370"/>
                  </a:cubicBezTo>
                  <a:cubicBezTo>
                    <a:pt x="88316" y="500456"/>
                    <a:pt x="97091" y="513321"/>
                    <a:pt x="96240" y="527444"/>
                  </a:cubicBezTo>
                  <a:cubicBezTo>
                    <a:pt x="95796" y="534607"/>
                    <a:pt x="91529" y="543281"/>
                    <a:pt x="83426" y="543484"/>
                  </a:cubicBezTo>
                  <a:cubicBezTo>
                    <a:pt x="82893" y="543497"/>
                    <a:pt x="82385" y="543420"/>
                    <a:pt x="81813" y="543357"/>
                  </a:cubicBezTo>
                  <a:cubicBezTo>
                    <a:pt x="79540" y="543103"/>
                    <a:pt x="76708" y="540665"/>
                    <a:pt x="74727" y="538798"/>
                  </a:cubicBezTo>
                  <a:cubicBezTo>
                    <a:pt x="73368" y="542024"/>
                    <a:pt x="70117" y="544309"/>
                    <a:pt x="66294" y="544309"/>
                  </a:cubicBezTo>
                  <a:cubicBezTo>
                    <a:pt x="62586" y="544309"/>
                    <a:pt x="55702" y="539598"/>
                    <a:pt x="53213" y="537020"/>
                  </a:cubicBezTo>
                  <a:cubicBezTo>
                    <a:pt x="43447" y="526898"/>
                    <a:pt x="36043" y="514401"/>
                    <a:pt x="29096" y="503695"/>
                  </a:cubicBezTo>
                  <a:cubicBezTo>
                    <a:pt x="23749" y="495453"/>
                    <a:pt x="12408" y="482956"/>
                    <a:pt x="11684" y="467754"/>
                  </a:cubicBezTo>
                  <a:cubicBezTo>
                    <a:pt x="11443" y="462636"/>
                    <a:pt x="1321" y="408661"/>
                    <a:pt x="0" y="376238"/>
                  </a:cubicBezTo>
                  <a:cubicBezTo>
                    <a:pt x="2565" y="344919"/>
                    <a:pt x="47574" y="267792"/>
                    <a:pt x="48984" y="264211"/>
                  </a:cubicBezTo>
                  <a:cubicBezTo>
                    <a:pt x="51028" y="259004"/>
                    <a:pt x="51028" y="259004"/>
                    <a:pt x="52464" y="247548"/>
                  </a:cubicBezTo>
                  <a:cubicBezTo>
                    <a:pt x="53899" y="236093"/>
                    <a:pt x="52591" y="45365"/>
                    <a:pt x="52591" y="45365"/>
                  </a:cubicBezTo>
                  <a:cubicBezTo>
                    <a:pt x="52591" y="20410"/>
                    <a:pt x="73012" y="0"/>
                    <a:pt x="97968" y="0"/>
                  </a:cubicBezTo>
                  <a:close/>
                </a:path>
              </a:pathLst>
            </a:custGeom>
            <a:ln w="0" cap="flat">
              <a:miter lim="127000"/>
            </a:ln>
          </p:spPr>
          <p:style>
            <a:lnRef idx="0">
              <a:srgbClr val="000000">
                <a:alpha val="0"/>
              </a:srgbClr>
            </a:lnRef>
            <a:fillRef idx="1">
              <a:srgbClr val="717073"/>
            </a:fillRef>
            <a:effectRef idx="0">
              <a:scrgbClr r="0" g="0" b="0"/>
            </a:effectRef>
            <a:fontRef idx="none"/>
          </p:style>
          <p:txBody>
            <a:bodyPr/>
            <a:lstStyle/>
            <a:p>
              <a:endParaRPr lang="en-US"/>
            </a:p>
          </p:txBody>
        </p:sp>
        <p:sp>
          <p:nvSpPr>
            <p:cNvPr id="13" name="Shape 899">
              <a:extLst>
                <a:ext uri="{FF2B5EF4-FFF2-40B4-BE49-F238E27FC236}">
                  <a16:creationId xmlns:a16="http://schemas.microsoft.com/office/drawing/2014/main" id="{F7F0FFF2-3D89-42A5-B238-7B9F05A00A58}"/>
                </a:ext>
              </a:extLst>
            </p:cNvPr>
            <p:cNvSpPr/>
            <p:nvPr/>
          </p:nvSpPr>
          <p:spPr>
            <a:xfrm>
              <a:off x="1903179" y="1931078"/>
              <a:ext cx="756438" cy="3343619"/>
            </a:xfrm>
            <a:custGeom>
              <a:avLst/>
              <a:gdLst/>
              <a:ahLst/>
              <a:cxnLst/>
              <a:rect l="0" t="0" r="0" b="0"/>
              <a:pathLst>
                <a:path w="756438" h="3343619">
                  <a:moveTo>
                    <a:pt x="293611" y="0"/>
                  </a:moveTo>
                  <a:lnTo>
                    <a:pt x="462826" y="0"/>
                  </a:lnTo>
                  <a:lnTo>
                    <a:pt x="468211" y="60236"/>
                  </a:lnTo>
                  <a:cubicBezTo>
                    <a:pt x="472504" y="66129"/>
                    <a:pt x="476352" y="72275"/>
                    <a:pt x="479400" y="78816"/>
                  </a:cubicBezTo>
                  <a:cubicBezTo>
                    <a:pt x="479400" y="78816"/>
                    <a:pt x="488607" y="98616"/>
                    <a:pt x="501752" y="133236"/>
                  </a:cubicBezTo>
                  <a:cubicBezTo>
                    <a:pt x="508445" y="150559"/>
                    <a:pt x="515925" y="171590"/>
                    <a:pt x="524129" y="195707"/>
                  </a:cubicBezTo>
                  <a:cubicBezTo>
                    <a:pt x="532079" y="219825"/>
                    <a:pt x="541071" y="247028"/>
                    <a:pt x="549618" y="276708"/>
                  </a:cubicBezTo>
                  <a:cubicBezTo>
                    <a:pt x="553911" y="291554"/>
                    <a:pt x="558368" y="307010"/>
                    <a:pt x="562991" y="323012"/>
                  </a:cubicBezTo>
                  <a:cubicBezTo>
                    <a:pt x="567157" y="339014"/>
                    <a:pt x="571462" y="355550"/>
                    <a:pt x="575882" y="372567"/>
                  </a:cubicBezTo>
                  <a:cubicBezTo>
                    <a:pt x="585203" y="406578"/>
                    <a:pt x="592379" y="442443"/>
                    <a:pt x="601256" y="479552"/>
                  </a:cubicBezTo>
                  <a:cubicBezTo>
                    <a:pt x="617284" y="553758"/>
                    <a:pt x="631444" y="632905"/>
                    <a:pt x="642976" y="712064"/>
                  </a:cubicBezTo>
                  <a:cubicBezTo>
                    <a:pt x="654520" y="791223"/>
                    <a:pt x="655053" y="1195324"/>
                    <a:pt x="655536" y="1216368"/>
                  </a:cubicBezTo>
                  <a:cubicBezTo>
                    <a:pt x="670141" y="1238580"/>
                    <a:pt x="713524" y="1320254"/>
                    <a:pt x="714921" y="1369975"/>
                  </a:cubicBezTo>
                  <a:cubicBezTo>
                    <a:pt x="715683" y="1394829"/>
                    <a:pt x="716331" y="1425016"/>
                    <a:pt x="716153" y="1459637"/>
                  </a:cubicBezTo>
                  <a:cubicBezTo>
                    <a:pt x="716318" y="1494257"/>
                    <a:pt x="715315" y="1533322"/>
                    <a:pt x="714248" y="1575931"/>
                  </a:cubicBezTo>
                  <a:cubicBezTo>
                    <a:pt x="712508" y="1618552"/>
                    <a:pt x="710756" y="1664716"/>
                    <a:pt x="707416" y="1713535"/>
                  </a:cubicBezTo>
                  <a:cubicBezTo>
                    <a:pt x="704241" y="1762366"/>
                    <a:pt x="698957" y="1813865"/>
                    <a:pt x="693369" y="1867129"/>
                  </a:cubicBezTo>
                  <a:cubicBezTo>
                    <a:pt x="688010" y="1920393"/>
                    <a:pt x="681050" y="1975435"/>
                    <a:pt x="675831" y="2031365"/>
                  </a:cubicBezTo>
                  <a:cubicBezTo>
                    <a:pt x="670611" y="2087296"/>
                    <a:pt x="665353" y="2144116"/>
                    <a:pt x="663588" y="2200923"/>
                  </a:cubicBezTo>
                  <a:cubicBezTo>
                    <a:pt x="660781" y="2314563"/>
                    <a:pt x="660032" y="2428202"/>
                    <a:pt x="658305" y="2534730"/>
                  </a:cubicBezTo>
                  <a:cubicBezTo>
                    <a:pt x="656869" y="2641270"/>
                    <a:pt x="655523" y="2740699"/>
                    <a:pt x="654368" y="2825928"/>
                  </a:cubicBezTo>
                  <a:cubicBezTo>
                    <a:pt x="653237" y="2911145"/>
                    <a:pt x="652297" y="2982176"/>
                    <a:pt x="651637" y="3031884"/>
                  </a:cubicBezTo>
                  <a:cubicBezTo>
                    <a:pt x="651320" y="3038107"/>
                    <a:pt x="651624" y="3043987"/>
                    <a:pt x="653415" y="3049524"/>
                  </a:cubicBezTo>
                  <a:cubicBezTo>
                    <a:pt x="655028" y="3055049"/>
                    <a:pt x="656565" y="3060243"/>
                    <a:pt x="654888" y="3065069"/>
                  </a:cubicBezTo>
                  <a:cubicBezTo>
                    <a:pt x="654050" y="3067482"/>
                    <a:pt x="652729" y="3069807"/>
                    <a:pt x="650951" y="3072041"/>
                  </a:cubicBezTo>
                  <a:cubicBezTo>
                    <a:pt x="648830" y="3074264"/>
                    <a:pt x="648234" y="3076410"/>
                    <a:pt x="641515" y="3078455"/>
                  </a:cubicBezTo>
                  <a:cubicBezTo>
                    <a:pt x="631686" y="3081465"/>
                    <a:pt x="617322" y="3084284"/>
                    <a:pt x="608381" y="3086888"/>
                  </a:cubicBezTo>
                  <a:cubicBezTo>
                    <a:pt x="610324" y="3089720"/>
                    <a:pt x="612293" y="3092539"/>
                    <a:pt x="614236" y="3095372"/>
                  </a:cubicBezTo>
                  <a:cubicBezTo>
                    <a:pt x="623621" y="3109062"/>
                    <a:pt x="659003" y="3199727"/>
                    <a:pt x="680847" y="3225127"/>
                  </a:cubicBezTo>
                  <a:cubicBezTo>
                    <a:pt x="685051" y="3230017"/>
                    <a:pt x="743141" y="3260166"/>
                    <a:pt x="750189" y="3284068"/>
                  </a:cubicBezTo>
                  <a:cubicBezTo>
                    <a:pt x="756438" y="3305252"/>
                    <a:pt x="748449" y="3321088"/>
                    <a:pt x="727202" y="3326588"/>
                  </a:cubicBezTo>
                  <a:cubicBezTo>
                    <a:pt x="686892" y="3337027"/>
                    <a:pt x="645986" y="3343619"/>
                    <a:pt x="604342" y="3336341"/>
                  </a:cubicBezTo>
                  <a:cubicBezTo>
                    <a:pt x="572808" y="3330829"/>
                    <a:pt x="562915" y="3318434"/>
                    <a:pt x="556590" y="3287014"/>
                  </a:cubicBezTo>
                  <a:cubicBezTo>
                    <a:pt x="551358" y="3261069"/>
                    <a:pt x="543433" y="3235655"/>
                    <a:pt x="536537" y="3210052"/>
                  </a:cubicBezTo>
                  <a:cubicBezTo>
                    <a:pt x="535699" y="3206928"/>
                    <a:pt x="533819" y="3204096"/>
                    <a:pt x="532410" y="3201137"/>
                  </a:cubicBezTo>
                  <a:cubicBezTo>
                    <a:pt x="531660" y="3201315"/>
                    <a:pt x="530911" y="3201480"/>
                    <a:pt x="530162" y="3201657"/>
                  </a:cubicBezTo>
                  <a:lnTo>
                    <a:pt x="530162" y="3296933"/>
                  </a:lnTo>
                  <a:cubicBezTo>
                    <a:pt x="522770" y="3303524"/>
                    <a:pt x="507289" y="3303461"/>
                    <a:pt x="499732" y="3294190"/>
                  </a:cubicBezTo>
                  <a:cubicBezTo>
                    <a:pt x="492189" y="3284931"/>
                    <a:pt x="481559" y="3110637"/>
                    <a:pt x="474396" y="3097568"/>
                  </a:cubicBezTo>
                  <a:cubicBezTo>
                    <a:pt x="471894" y="3093009"/>
                    <a:pt x="470268" y="3088247"/>
                    <a:pt x="469037" y="3083420"/>
                  </a:cubicBezTo>
                  <a:cubicBezTo>
                    <a:pt x="462306" y="3081833"/>
                    <a:pt x="455206" y="3080182"/>
                    <a:pt x="449580" y="3078455"/>
                  </a:cubicBezTo>
                  <a:cubicBezTo>
                    <a:pt x="442849" y="3076410"/>
                    <a:pt x="442252" y="3074264"/>
                    <a:pt x="440144" y="3072041"/>
                  </a:cubicBezTo>
                  <a:cubicBezTo>
                    <a:pt x="438353" y="3069807"/>
                    <a:pt x="437032" y="3067482"/>
                    <a:pt x="436194" y="3065069"/>
                  </a:cubicBezTo>
                  <a:cubicBezTo>
                    <a:pt x="434531" y="3060243"/>
                    <a:pt x="436067" y="3055049"/>
                    <a:pt x="437667" y="3049524"/>
                  </a:cubicBezTo>
                  <a:cubicBezTo>
                    <a:pt x="439471" y="3043987"/>
                    <a:pt x="439776" y="3038107"/>
                    <a:pt x="439445" y="3031884"/>
                  </a:cubicBezTo>
                  <a:cubicBezTo>
                    <a:pt x="438785" y="2982176"/>
                    <a:pt x="437845" y="2911145"/>
                    <a:pt x="436728" y="2825928"/>
                  </a:cubicBezTo>
                  <a:cubicBezTo>
                    <a:pt x="435572" y="2740699"/>
                    <a:pt x="434226" y="2641270"/>
                    <a:pt x="432791" y="2534730"/>
                  </a:cubicBezTo>
                  <a:cubicBezTo>
                    <a:pt x="431063" y="2428202"/>
                    <a:pt x="430314" y="2314563"/>
                    <a:pt x="427507" y="2200923"/>
                  </a:cubicBezTo>
                  <a:cubicBezTo>
                    <a:pt x="425729" y="2144116"/>
                    <a:pt x="420484" y="2087296"/>
                    <a:pt x="415252" y="2031365"/>
                  </a:cubicBezTo>
                  <a:cubicBezTo>
                    <a:pt x="410045" y="1975435"/>
                    <a:pt x="403085" y="1920393"/>
                    <a:pt x="397713" y="1867129"/>
                  </a:cubicBezTo>
                  <a:cubicBezTo>
                    <a:pt x="392138" y="1813865"/>
                    <a:pt x="386842" y="1762366"/>
                    <a:pt x="383680" y="1713535"/>
                  </a:cubicBezTo>
                  <a:cubicBezTo>
                    <a:pt x="381203" y="1677327"/>
                    <a:pt x="379603" y="1642606"/>
                    <a:pt x="378219" y="1609687"/>
                  </a:cubicBezTo>
                  <a:cubicBezTo>
                    <a:pt x="376847" y="1642606"/>
                    <a:pt x="375247" y="1677327"/>
                    <a:pt x="372770" y="1713535"/>
                  </a:cubicBezTo>
                  <a:cubicBezTo>
                    <a:pt x="369595" y="1762366"/>
                    <a:pt x="364312" y="1813865"/>
                    <a:pt x="358724" y="1867129"/>
                  </a:cubicBezTo>
                  <a:cubicBezTo>
                    <a:pt x="353365" y="1920393"/>
                    <a:pt x="346405" y="1975435"/>
                    <a:pt x="341198" y="2031365"/>
                  </a:cubicBezTo>
                  <a:cubicBezTo>
                    <a:pt x="335966" y="2087296"/>
                    <a:pt x="330721" y="2144116"/>
                    <a:pt x="328943" y="2200923"/>
                  </a:cubicBezTo>
                  <a:cubicBezTo>
                    <a:pt x="326136" y="2314563"/>
                    <a:pt x="325387" y="2428202"/>
                    <a:pt x="323660" y="2534730"/>
                  </a:cubicBezTo>
                  <a:cubicBezTo>
                    <a:pt x="322225" y="2641270"/>
                    <a:pt x="320878" y="2740699"/>
                    <a:pt x="319723" y="2825928"/>
                  </a:cubicBezTo>
                  <a:cubicBezTo>
                    <a:pt x="318592" y="2911145"/>
                    <a:pt x="317653" y="2982176"/>
                    <a:pt x="317005" y="3031884"/>
                  </a:cubicBezTo>
                  <a:cubicBezTo>
                    <a:pt x="316675" y="3038107"/>
                    <a:pt x="316980" y="3043987"/>
                    <a:pt x="318783" y="3049524"/>
                  </a:cubicBezTo>
                  <a:cubicBezTo>
                    <a:pt x="320383" y="3055049"/>
                    <a:pt x="321920" y="3060243"/>
                    <a:pt x="320243" y="3065069"/>
                  </a:cubicBezTo>
                  <a:cubicBezTo>
                    <a:pt x="319405" y="3067482"/>
                    <a:pt x="318084" y="3069807"/>
                    <a:pt x="316306" y="3072041"/>
                  </a:cubicBezTo>
                  <a:cubicBezTo>
                    <a:pt x="314185" y="3074264"/>
                    <a:pt x="313601" y="3076410"/>
                    <a:pt x="306870" y="3078455"/>
                  </a:cubicBezTo>
                  <a:cubicBezTo>
                    <a:pt x="301244" y="3080182"/>
                    <a:pt x="294145" y="3081833"/>
                    <a:pt x="287401" y="3083420"/>
                  </a:cubicBezTo>
                  <a:cubicBezTo>
                    <a:pt x="286182" y="3088247"/>
                    <a:pt x="284556" y="3093009"/>
                    <a:pt x="282055" y="3097568"/>
                  </a:cubicBezTo>
                  <a:cubicBezTo>
                    <a:pt x="274892" y="3110637"/>
                    <a:pt x="264262" y="3284931"/>
                    <a:pt x="256705" y="3294190"/>
                  </a:cubicBezTo>
                  <a:cubicBezTo>
                    <a:pt x="249161" y="3303461"/>
                    <a:pt x="233667" y="3303524"/>
                    <a:pt x="226289" y="3296933"/>
                  </a:cubicBezTo>
                  <a:lnTo>
                    <a:pt x="226289" y="3201657"/>
                  </a:lnTo>
                  <a:cubicBezTo>
                    <a:pt x="225539" y="3201480"/>
                    <a:pt x="224777" y="3201315"/>
                    <a:pt x="224028" y="3201137"/>
                  </a:cubicBezTo>
                  <a:cubicBezTo>
                    <a:pt x="222631" y="3204096"/>
                    <a:pt x="220751" y="3206928"/>
                    <a:pt x="219913" y="3210052"/>
                  </a:cubicBezTo>
                  <a:cubicBezTo>
                    <a:pt x="213017" y="3235655"/>
                    <a:pt x="205092" y="3261069"/>
                    <a:pt x="199860" y="3287014"/>
                  </a:cubicBezTo>
                  <a:cubicBezTo>
                    <a:pt x="193535" y="3318434"/>
                    <a:pt x="183642" y="3330829"/>
                    <a:pt x="152108" y="3336341"/>
                  </a:cubicBezTo>
                  <a:cubicBezTo>
                    <a:pt x="110465" y="3343619"/>
                    <a:pt x="69558" y="3337027"/>
                    <a:pt x="29248" y="3326588"/>
                  </a:cubicBezTo>
                  <a:cubicBezTo>
                    <a:pt x="7988" y="3321088"/>
                    <a:pt x="0" y="3305252"/>
                    <a:pt x="6261" y="3284068"/>
                  </a:cubicBezTo>
                  <a:cubicBezTo>
                    <a:pt x="13310" y="3260166"/>
                    <a:pt x="71387" y="3230017"/>
                    <a:pt x="75603" y="3225127"/>
                  </a:cubicBezTo>
                  <a:cubicBezTo>
                    <a:pt x="97447" y="3199727"/>
                    <a:pt x="132829" y="3109062"/>
                    <a:pt x="142215" y="3095372"/>
                  </a:cubicBezTo>
                  <a:cubicBezTo>
                    <a:pt x="144158" y="3092539"/>
                    <a:pt x="146114" y="3089720"/>
                    <a:pt x="148069" y="3086888"/>
                  </a:cubicBezTo>
                  <a:cubicBezTo>
                    <a:pt x="139129" y="3084284"/>
                    <a:pt x="124765" y="3081465"/>
                    <a:pt x="114935" y="3078455"/>
                  </a:cubicBezTo>
                  <a:cubicBezTo>
                    <a:pt x="108204" y="3076410"/>
                    <a:pt x="107620" y="3074264"/>
                    <a:pt x="105499" y="3072041"/>
                  </a:cubicBezTo>
                  <a:cubicBezTo>
                    <a:pt x="103708" y="3069807"/>
                    <a:pt x="102388" y="3067482"/>
                    <a:pt x="101562" y="3065069"/>
                  </a:cubicBezTo>
                  <a:cubicBezTo>
                    <a:pt x="99886" y="3060243"/>
                    <a:pt x="101422" y="3055049"/>
                    <a:pt x="103022" y="3049524"/>
                  </a:cubicBezTo>
                  <a:cubicBezTo>
                    <a:pt x="104826" y="3043987"/>
                    <a:pt x="105131" y="3038107"/>
                    <a:pt x="104801" y="3031884"/>
                  </a:cubicBezTo>
                  <a:cubicBezTo>
                    <a:pt x="104140" y="2982176"/>
                    <a:pt x="103213" y="2911145"/>
                    <a:pt x="102083" y="2825928"/>
                  </a:cubicBezTo>
                  <a:cubicBezTo>
                    <a:pt x="100927" y="2740699"/>
                    <a:pt x="99581" y="2641270"/>
                    <a:pt x="98146" y="2534730"/>
                  </a:cubicBezTo>
                  <a:cubicBezTo>
                    <a:pt x="96419" y="2428202"/>
                    <a:pt x="95669" y="2314563"/>
                    <a:pt x="92863" y="2200923"/>
                  </a:cubicBezTo>
                  <a:cubicBezTo>
                    <a:pt x="91085" y="2144116"/>
                    <a:pt x="85839" y="2087296"/>
                    <a:pt x="80607" y="2031365"/>
                  </a:cubicBezTo>
                  <a:cubicBezTo>
                    <a:pt x="75400" y="1975435"/>
                    <a:pt x="68440" y="1920393"/>
                    <a:pt x="63068" y="1867129"/>
                  </a:cubicBezTo>
                  <a:cubicBezTo>
                    <a:pt x="57493" y="1813865"/>
                    <a:pt x="52197" y="1762366"/>
                    <a:pt x="49035" y="1713535"/>
                  </a:cubicBezTo>
                  <a:cubicBezTo>
                    <a:pt x="45695" y="1664716"/>
                    <a:pt x="43942" y="1618552"/>
                    <a:pt x="42189" y="1575931"/>
                  </a:cubicBezTo>
                  <a:cubicBezTo>
                    <a:pt x="41135" y="1533322"/>
                    <a:pt x="40132" y="1494257"/>
                    <a:pt x="40297" y="1459637"/>
                  </a:cubicBezTo>
                  <a:cubicBezTo>
                    <a:pt x="40107" y="1425016"/>
                    <a:pt x="40767" y="1394829"/>
                    <a:pt x="41529" y="1369975"/>
                  </a:cubicBezTo>
                  <a:cubicBezTo>
                    <a:pt x="42926" y="1320254"/>
                    <a:pt x="86424" y="1238073"/>
                    <a:pt x="100914" y="1216102"/>
                  </a:cubicBezTo>
                  <a:cubicBezTo>
                    <a:pt x="101410" y="1195121"/>
                    <a:pt x="101930" y="791223"/>
                    <a:pt x="113475" y="712064"/>
                  </a:cubicBezTo>
                  <a:cubicBezTo>
                    <a:pt x="124994" y="632905"/>
                    <a:pt x="139167" y="553758"/>
                    <a:pt x="155194" y="479552"/>
                  </a:cubicBezTo>
                  <a:cubicBezTo>
                    <a:pt x="164059" y="442443"/>
                    <a:pt x="171234" y="406578"/>
                    <a:pt x="180556" y="372567"/>
                  </a:cubicBezTo>
                  <a:cubicBezTo>
                    <a:pt x="184988" y="355550"/>
                    <a:pt x="189293" y="339014"/>
                    <a:pt x="193459" y="323012"/>
                  </a:cubicBezTo>
                  <a:cubicBezTo>
                    <a:pt x="198069" y="307010"/>
                    <a:pt x="202540" y="291554"/>
                    <a:pt x="206820" y="276708"/>
                  </a:cubicBezTo>
                  <a:cubicBezTo>
                    <a:pt x="215367" y="247028"/>
                    <a:pt x="224371" y="219825"/>
                    <a:pt x="232321" y="195707"/>
                  </a:cubicBezTo>
                  <a:cubicBezTo>
                    <a:pt x="240525" y="171590"/>
                    <a:pt x="248006" y="150559"/>
                    <a:pt x="254699" y="133236"/>
                  </a:cubicBezTo>
                  <a:cubicBezTo>
                    <a:pt x="267843" y="98616"/>
                    <a:pt x="277038" y="78816"/>
                    <a:pt x="277038" y="78816"/>
                  </a:cubicBezTo>
                  <a:cubicBezTo>
                    <a:pt x="280213" y="72009"/>
                    <a:pt x="283997" y="65698"/>
                    <a:pt x="288265" y="59855"/>
                  </a:cubicBezTo>
                  <a:lnTo>
                    <a:pt x="293611" y="0"/>
                  </a:lnTo>
                  <a:close/>
                </a:path>
              </a:pathLst>
            </a:custGeom>
            <a:ln w="0" cap="flat">
              <a:miter lim="127000"/>
            </a:ln>
          </p:spPr>
          <p:style>
            <a:lnRef idx="0">
              <a:srgbClr val="000000">
                <a:alpha val="0"/>
              </a:srgbClr>
            </a:lnRef>
            <a:fillRef idx="1">
              <a:srgbClr val="717073"/>
            </a:fillRef>
            <a:effectRef idx="0">
              <a:scrgbClr r="0" g="0" b="0"/>
            </a:effectRef>
            <a:fontRef idx="none"/>
          </p:style>
          <p:txBody>
            <a:bodyPr/>
            <a:lstStyle/>
            <a:p>
              <a:endParaRPr lang="en-US"/>
            </a:p>
          </p:txBody>
        </p:sp>
        <p:sp>
          <p:nvSpPr>
            <p:cNvPr id="14" name="Shape 900">
              <a:extLst>
                <a:ext uri="{FF2B5EF4-FFF2-40B4-BE49-F238E27FC236}">
                  <a16:creationId xmlns:a16="http://schemas.microsoft.com/office/drawing/2014/main" id="{F5813E09-D6CD-4A15-9DCB-2FEF8E29F9C1}"/>
                </a:ext>
              </a:extLst>
            </p:cNvPr>
            <p:cNvSpPr/>
            <p:nvPr/>
          </p:nvSpPr>
          <p:spPr>
            <a:xfrm>
              <a:off x="3192713" y="2309826"/>
              <a:ext cx="510464" cy="332981"/>
            </a:xfrm>
            <a:custGeom>
              <a:avLst/>
              <a:gdLst/>
              <a:ahLst/>
              <a:cxnLst/>
              <a:rect l="0" t="0" r="0" b="0"/>
              <a:pathLst>
                <a:path w="510464" h="332981">
                  <a:moveTo>
                    <a:pt x="359982" y="115"/>
                  </a:moveTo>
                  <a:cubicBezTo>
                    <a:pt x="363055" y="368"/>
                    <a:pt x="365684" y="2375"/>
                    <a:pt x="367995" y="6262"/>
                  </a:cubicBezTo>
                  <a:cubicBezTo>
                    <a:pt x="373253" y="15088"/>
                    <a:pt x="373494" y="40336"/>
                    <a:pt x="336690" y="72543"/>
                  </a:cubicBezTo>
                  <a:cubicBezTo>
                    <a:pt x="333845" y="75044"/>
                    <a:pt x="332156" y="77813"/>
                    <a:pt x="331127" y="80797"/>
                  </a:cubicBezTo>
                  <a:cubicBezTo>
                    <a:pt x="330886" y="85116"/>
                    <a:pt x="337896" y="85903"/>
                    <a:pt x="344284" y="84468"/>
                  </a:cubicBezTo>
                  <a:cubicBezTo>
                    <a:pt x="346354" y="83655"/>
                    <a:pt x="352399" y="81700"/>
                    <a:pt x="358051" y="79782"/>
                  </a:cubicBezTo>
                  <a:cubicBezTo>
                    <a:pt x="358432" y="79629"/>
                    <a:pt x="358699" y="79311"/>
                    <a:pt x="359092" y="79185"/>
                  </a:cubicBezTo>
                  <a:lnTo>
                    <a:pt x="489483" y="35230"/>
                  </a:lnTo>
                  <a:cubicBezTo>
                    <a:pt x="496392" y="32931"/>
                    <a:pt x="504127" y="36170"/>
                    <a:pt x="507187" y="42952"/>
                  </a:cubicBezTo>
                  <a:cubicBezTo>
                    <a:pt x="510464" y="50191"/>
                    <a:pt x="507238" y="58713"/>
                    <a:pt x="499999" y="61976"/>
                  </a:cubicBezTo>
                  <a:lnTo>
                    <a:pt x="409982" y="102616"/>
                  </a:lnTo>
                  <a:cubicBezTo>
                    <a:pt x="414642" y="102109"/>
                    <a:pt x="417779" y="101880"/>
                    <a:pt x="418338" y="102045"/>
                  </a:cubicBezTo>
                  <a:cubicBezTo>
                    <a:pt x="424104" y="103734"/>
                    <a:pt x="428828" y="107607"/>
                    <a:pt x="431609" y="112941"/>
                  </a:cubicBezTo>
                  <a:cubicBezTo>
                    <a:pt x="434264" y="118008"/>
                    <a:pt x="434835" y="123838"/>
                    <a:pt x="433222" y="129325"/>
                  </a:cubicBezTo>
                  <a:cubicBezTo>
                    <a:pt x="431800" y="134176"/>
                    <a:pt x="428346" y="138126"/>
                    <a:pt x="423799" y="141122"/>
                  </a:cubicBezTo>
                  <a:cubicBezTo>
                    <a:pt x="428993" y="142888"/>
                    <a:pt x="433311" y="146368"/>
                    <a:pt x="435877" y="151270"/>
                  </a:cubicBezTo>
                  <a:cubicBezTo>
                    <a:pt x="438442" y="156172"/>
                    <a:pt x="439001" y="161785"/>
                    <a:pt x="437439" y="167132"/>
                  </a:cubicBezTo>
                  <a:cubicBezTo>
                    <a:pt x="435712" y="172936"/>
                    <a:pt x="430860" y="178524"/>
                    <a:pt x="425857" y="180429"/>
                  </a:cubicBezTo>
                  <a:lnTo>
                    <a:pt x="421221" y="182258"/>
                  </a:lnTo>
                  <a:cubicBezTo>
                    <a:pt x="420764" y="182449"/>
                    <a:pt x="420395" y="182588"/>
                    <a:pt x="419951" y="182766"/>
                  </a:cubicBezTo>
                  <a:cubicBezTo>
                    <a:pt x="423202" y="184722"/>
                    <a:pt x="426072" y="187237"/>
                    <a:pt x="427876" y="190665"/>
                  </a:cubicBezTo>
                  <a:cubicBezTo>
                    <a:pt x="430556" y="195796"/>
                    <a:pt x="430987" y="201854"/>
                    <a:pt x="429070" y="207277"/>
                  </a:cubicBezTo>
                  <a:cubicBezTo>
                    <a:pt x="427190" y="212637"/>
                    <a:pt x="423304" y="216916"/>
                    <a:pt x="417640" y="219507"/>
                  </a:cubicBezTo>
                  <a:lnTo>
                    <a:pt x="399504" y="226264"/>
                  </a:lnTo>
                  <a:cubicBezTo>
                    <a:pt x="399250" y="226378"/>
                    <a:pt x="399110" y="226670"/>
                    <a:pt x="398844" y="226771"/>
                  </a:cubicBezTo>
                  <a:cubicBezTo>
                    <a:pt x="388925" y="231687"/>
                    <a:pt x="377761" y="236703"/>
                    <a:pt x="367728" y="241021"/>
                  </a:cubicBezTo>
                  <a:cubicBezTo>
                    <a:pt x="352704" y="247498"/>
                    <a:pt x="299987" y="260592"/>
                    <a:pt x="273838" y="255689"/>
                  </a:cubicBezTo>
                  <a:cubicBezTo>
                    <a:pt x="250698" y="251358"/>
                    <a:pt x="238849" y="250101"/>
                    <a:pt x="199644" y="267005"/>
                  </a:cubicBezTo>
                  <a:cubicBezTo>
                    <a:pt x="160439" y="283909"/>
                    <a:pt x="69494" y="323101"/>
                    <a:pt x="69494" y="323101"/>
                  </a:cubicBezTo>
                  <a:cubicBezTo>
                    <a:pt x="46584" y="332981"/>
                    <a:pt x="19761" y="322314"/>
                    <a:pt x="9881" y="299403"/>
                  </a:cubicBezTo>
                  <a:cubicBezTo>
                    <a:pt x="0" y="276492"/>
                    <a:pt x="10668" y="249657"/>
                    <a:pt x="33579" y="239776"/>
                  </a:cubicBezTo>
                  <a:lnTo>
                    <a:pt x="161887" y="184480"/>
                  </a:lnTo>
                  <a:lnTo>
                    <a:pt x="161811" y="184303"/>
                  </a:lnTo>
                  <a:cubicBezTo>
                    <a:pt x="161811" y="184303"/>
                    <a:pt x="201866" y="164643"/>
                    <a:pt x="219380" y="153695"/>
                  </a:cubicBezTo>
                  <a:cubicBezTo>
                    <a:pt x="236119" y="143231"/>
                    <a:pt x="230937" y="124041"/>
                    <a:pt x="246456" y="105905"/>
                  </a:cubicBezTo>
                  <a:cubicBezTo>
                    <a:pt x="247790" y="103925"/>
                    <a:pt x="249415" y="101829"/>
                    <a:pt x="251346" y="99644"/>
                  </a:cubicBezTo>
                  <a:cubicBezTo>
                    <a:pt x="261861" y="87770"/>
                    <a:pt x="279603" y="72301"/>
                    <a:pt x="296761" y="57315"/>
                  </a:cubicBezTo>
                  <a:cubicBezTo>
                    <a:pt x="311569" y="44412"/>
                    <a:pt x="325552" y="32221"/>
                    <a:pt x="332067" y="24651"/>
                  </a:cubicBezTo>
                  <a:cubicBezTo>
                    <a:pt x="333807" y="22619"/>
                    <a:pt x="335509" y="20587"/>
                    <a:pt x="337160" y="18618"/>
                  </a:cubicBezTo>
                  <a:cubicBezTo>
                    <a:pt x="343891" y="10567"/>
                    <a:pt x="349898" y="3378"/>
                    <a:pt x="355511" y="953"/>
                  </a:cubicBezTo>
                  <a:cubicBezTo>
                    <a:pt x="357022" y="305"/>
                    <a:pt x="358508" y="0"/>
                    <a:pt x="359982" y="115"/>
                  </a:cubicBezTo>
                  <a:close/>
                </a:path>
              </a:pathLst>
            </a:custGeom>
            <a:ln w="0" cap="flat">
              <a:miter lim="127000"/>
            </a:ln>
          </p:spPr>
          <p:style>
            <a:lnRef idx="0">
              <a:srgbClr val="000000">
                <a:alpha val="0"/>
              </a:srgbClr>
            </a:lnRef>
            <a:fillRef idx="1">
              <a:srgbClr val="717073"/>
            </a:fillRef>
            <a:effectRef idx="0">
              <a:scrgbClr r="0" g="0" b="0"/>
            </a:effectRef>
            <a:fontRef idx="none"/>
          </p:style>
          <p:txBody>
            <a:bodyPr/>
            <a:lstStyle/>
            <a:p>
              <a:endParaRPr lang="en-US"/>
            </a:p>
          </p:txBody>
        </p:sp>
        <p:sp>
          <p:nvSpPr>
            <p:cNvPr id="15" name="Shape 901">
              <a:extLst>
                <a:ext uri="{FF2B5EF4-FFF2-40B4-BE49-F238E27FC236}">
                  <a16:creationId xmlns:a16="http://schemas.microsoft.com/office/drawing/2014/main" id="{49935CF4-7148-4238-BE44-F817025A7210}"/>
                </a:ext>
              </a:extLst>
            </p:cNvPr>
            <p:cNvSpPr/>
            <p:nvPr/>
          </p:nvSpPr>
          <p:spPr>
            <a:xfrm>
              <a:off x="1748921" y="1944850"/>
              <a:ext cx="1674622" cy="1534223"/>
            </a:xfrm>
            <a:custGeom>
              <a:avLst/>
              <a:gdLst/>
              <a:ahLst/>
              <a:cxnLst/>
              <a:rect l="0" t="0" r="0" b="0"/>
              <a:pathLst>
                <a:path w="1674622" h="1534223">
                  <a:moveTo>
                    <a:pt x="446646" y="0"/>
                  </a:moveTo>
                  <a:lnTo>
                    <a:pt x="439814" y="76403"/>
                  </a:lnTo>
                  <a:cubicBezTo>
                    <a:pt x="439814" y="77902"/>
                    <a:pt x="517500" y="329324"/>
                    <a:pt x="532486" y="373673"/>
                  </a:cubicBezTo>
                  <a:cubicBezTo>
                    <a:pt x="547459" y="329324"/>
                    <a:pt x="625145" y="77902"/>
                    <a:pt x="625145" y="76403"/>
                  </a:cubicBezTo>
                  <a:lnTo>
                    <a:pt x="618312" y="0"/>
                  </a:lnTo>
                  <a:cubicBezTo>
                    <a:pt x="630771" y="10389"/>
                    <a:pt x="682320" y="51651"/>
                    <a:pt x="705142" y="52388"/>
                  </a:cubicBezTo>
                  <a:cubicBezTo>
                    <a:pt x="718350" y="52819"/>
                    <a:pt x="708939" y="69355"/>
                    <a:pt x="696392" y="85623"/>
                  </a:cubicBezTo>
                  <a:cubicBezTo>
                    <a:pt x="760349" y="115050"/>
                    <a:pt x="847445" y="154267"/>
                    <a:pt x="898957" y="173571"/>
                  </a:cubicBezTo>
                  <a:cubicBezTo>
                    <a:pt x="911276" y="175641"/>
                    <a:pt x="922947" y="180353"/>
                    <a:pt x="933475" y="187033"/>
                  </a:cubicBezTo>
                  <a:cubicBezTo>
                    <a:pt x="933742" y="187185"/>
                    <a:pt x="933945" y="187402"/>
                    <a:pt x="934225" y="187554"/>
                  </a:cubicBezTo>
                  <a:cubicBezTo>
                    <a:pt x="937984" y="189992"/>
                    <a:pt x="941654" y="192557"/>
                    <a:pt x="945045" y="195529"/>
                  </a:cubicBezTo>
                  <a:cubicBezTo>
                    <a:pt x="945579" y="196024"/>
                    <a:pt x="946061" y="196583"/>
                    <a:pt x="946582" y="197091"/>
                  </a:cubicBezTo>
                  <a:cubicBezTo>
                    <a:pt x="953922" y="203848"/>
                    <a:pt x="960437" y="211658"/>
                    <a:pt x="965403" y="220764"/>
                  </a:cubicBezTo>
                  <a:cubicBezTo>
                    <a:pt x="971537" y="232004"/>
                    <a:pt x="977379" y="243396"/>
                    <a:pt x="983120" y="254826"/>
                  </a:cubicBezTo>
                  <a:cubicBezTo>
                    <a:pt x="988809" y="266268"/>
                    <a:pt x="994893" y="277546"/>
                    <a:pt x="1000277" y="289141"/>
                  </a:cubicBezTo>
                  <a:lnTo>
                    <a:pt x="1033208" y="358419"/>
                  </a:lnTo>
                  <a:cubicBezTo>
                    <a:pt x="1054430" y="404965"/>
                    <a:pt x="1075042" y="451790"/>
                    <a:pt x="1094753" y="499046"/>
                  </a:cubicBezTo>
                  <a:cubicBezTo>
                    <a:pt x="1114742" y="546164"/>
                    <a:pt x="1134186" y="593534"/>
                    <a:pt x="1152766" y="641324"/>
                  </a:cubicBezTo>
                  <a:cubicBezTo>
                    <a:pt x="1162037" y="665226"/>
                    <a:pt x="1171715" y="688937"/>
                    <a:pt x="1180643" y="712991"/>
                  </a:cubicBezTo>
                  <a:cubicBezTo>
                    <a:pt x="1181049" y="714083"/>
                    <a:pt x="1181456" y="715175"/>
                    <a:pt x="1181862" y="716267"/>
                  </a:cubicBezTo>
                  <a:cubicBezTo>
                    <a:pt x="1201356" y="707200"/>
                    <a:pt x="1221054" y="698602"/>
                    <a:pt x="1240752" y="689979"/>
                  </a:cubicBezTo>
                  <a:cubicBezTo>
                    <a:pt x="1283919" y="671385"/>
                    <a:pt x="1326604" y="651739"/>
                    <a:pt x="1369479" y="632499"/>
                  </a:cubicBezTo>
                  <a:cubicBezTo>
                    <a:pt x="1412291" y="613131"/>
                    <a:pt x="1455128" y="593827"/>
                    <a:pt x="1499083" y="576949"/>
                  </a:cubicBezTo>
                  <a:cubicBezTo>
                    <a:pt x="1520939" y="568249"/>
                    <a:pt x="1543241" y="560515"/>
                    <a:pt x="1565402" y="552488"/>
                  </a:cubicBezTo>
                  <a:lnTo>
                    <a:pt x="1599057" y="541351"/>
                  </a:lnTo>
                  <a:lnTo>
                    <a:pt x="1615885" y="535775"/>
                  </a:lnTo>
                  <a:cubicBezTo>
                    <a:pt x="1621015" y="532867"/>
                    <a:pt x="1626730" y="531241"/>
                    <a:pt x="1648003" y="563664"/>
                  </a:cubicBezTo>
                  <a:cubicBezTo>
                    <a:pt x="1655178" y="574611"/>
                    <a:pt x="1660588" y="586829"/>
                    <a:pt x="1664043" y="598780"/>
                  </a:cubicBezTo>
                  <a:cubicBezTo>
                    <a:pt x="1674622" y="636080"/>
                    <a:pt x="1669656" y="639343"/>
                    <a:pt x="1664094" y="641312"/>
                  </a:cubicBezTo>
                  <a:lnTo>
                    <a:pt x="1648866" y="650380"/>
                  </a:lnTo>
                  <a:lnTo>
                    <a:pt x="1618412" y="668528"/>
                  </a:lnTo>
                  <a:cubicBezTo>
                    <a:pt x="1597838" y="680021"/>
                    <a:pt x="1577391" y="691820"/>
                    <a:pt x="1556499" y="702640"/>
                  </a:cubicBezTo>
                  <a:cubicBezTo>
                    <a:pt x="1514970" y="724815"/>
                    <a:pt x="1472336" y="744563"/>
                    <a:pt x="1429664" y="764248"/>
                  </a:cubicBezTo>
                  <a:cubicBezTo>
                    <a:pt x="1387056" y="784060"/>
                    <a:pt x="1344257" y="803466"/>
                    <a:pt x="1301941" y="823913"/>
                  </a:cubicBezTo>
                  <a:cubicBezTo>
                    <a:pt x="1280719" y="834022"/>
                    <a:pt x="1259573" y="844258"/>
                    <a:pt x="1238085" y="853758"/>
                  </a:cubicBezTo>
                  <a:cubicBezTo>
                    <a:pt x="1216444" y="862940"/>
                    <a:pt x="1194841" y="872211"/>
                    <a:pt x="1172502" y="879831"/>
                  </a:cubicBezTo>
                  <a:cubicBezTo>
                    <a:pt x="1136866" y="891998"/>
                    <a:pt x="1098550" y="877265"/>
                    <a:pt x="1079627" y="846468"/>
                  </a:cubicBezTo>
                  <a:lnTo>
                    <a:pt x="1079170" y="845693"/>
                  </a:lnTo>
                  <a:cubicBezTo>
                    <a:pt x="1065695" y="823773"/>
                    <a:pt x="1053109" y="801433"/>
                    <a:pt x="1040130" y="779285"/>
                  </a:cubicBezTo>
                  <a:cubicBezTo>
                    <a:pt x="1027227" y="757086"/>
                    <a:pt x="1015098" y="734543"/>
                    <a:pt x="1002551" y="712191"/>
                  </a:cubicBezTo>
                  <a:cubicBezTo>
                    <a:pt x="977481" y="667462"/>
                    <a:pt x="953287" y="622326"/>
                    <a:pt x="929640" y="576936"/>
                  </a:cubicBezTo>
                  <a:cubicBezTo>
                    <a:pt x="923201" y="564756"/>
                    <a:pt x="916978" y="552476"/>
                    <a:pt x="910666" y="540245"/>
                  </a:cubicBezTo>
                  <a:cubicBezTo>
                    <a:pt x="884364" y="617118"/>
                    <a:pt x="860933" y="683438"/>
                    <a:pt x="859854" y="678879"/>
                  </a:cubicBezTo>
                  <a:cubicBezTo>
                    <a:pt x="855612" y="701040"/>
                    <a:pt x="851306" y="723202"/>
                    <a:pt x="847344" y="745363"/>
                  </a:cubicBezTo>
                  <a:cubicBezTo>
                    <a:pt x="838505" y="792404"/>
                    <a:pt x="831215" y="839445"/>
                    <a:pt x="826313" y="886485"/>
                  </a:cubicBezTo>
                  <a:cubicBezTo>
                    <a:pt x="823722" y="910006"/>
                    <a:pt x="821957" y="933526"/>
                    <a:pt x="820674" y="957047"/>
                  </a:cubicBezTo>
                  <a:cubicBezTo>
                    <a:pt x="819302" y="980567"/>
                    <a:pt x="818350" y="1004088"/>
                    <a:pt x="819493" y="1027608"/>
                  </a:cubicBezTo>
                  <a:cubicBezTo>
                    <a:pt x="820585" y="1051128"/>
                    <a:pt x="823277" y="1074648"/>
                    <a:pt x="828002" y="1098169"/>
                  </a:cubicBezTo>
                  <a:cubicBezTo>
                    <a:pt x="832244" y="1121690"/>
                    <a:pt x="838276" y="1145210"/>
                    <a:pt x="844004" y="1168730"/>
                  </a:cubicBezTo>
                  <a:cubicBezTo>
                    <a:pt x="855942" y="1215772"/>
                    <a:pt x="864756" y="1262812"/>
                    <a:pt x="874865" y="1309853"/>
                  </a:cubicBezTo>
                  <a:cubicBezTo>
                    <a:pt x="885228" y="1356893"/>
                    <a:pt x="896696" y="1403935"/>
                    <a:pt x="908469" y="1450963"/>
                  </a:cubicBezTo>
                  <a:lnTo>
                    <a:pt x="874522" y="1450975"/>
                  </a:lnTo>
                  <a:lnTo>
                    <a:pt x="650824" y="1516888"/>
                  </a:lnTo>
                  <a:cubicBezTo>
                    <a:pt x="611327" y="1528521"/>
                    <a:pt x="571589" y="1534046"/>
                    <a:pt x="532486" y="1534223"/>
                  </a:cubicBezTo>
                  <a:cubicBezTo>
                    <a:pt x="493370" y="1534046"/>
                    <a:pt x="453631" y="1528521"/>
                    <a:pt x="414134" y="1516888"/>
                  </a:cubicBezTo>
                  <a:lnTo>
                    <a:pt x="190449" y="1450975"/>
                  </a:lnTo>
                  <a:lnTo>
                    <a:pt x="156502" y="1450963"/>
                  </a:lnTo>
                  <a:cubicBezTo>
                    <a:pt x="168262" y="1403935"/>
                    <a:pt x="179730" y="1356893"/>
                    <a:pt x="190106" y="1309853"/>
                  </a:cubicBezTo>
                  <a:cubicBezTo>
                    <a:pt x="200203" y="1262812"/>
                    <a:pt x="209017" y="1215772"/>
                    <a:pt x="220955" y="1168730"/>
                  </a:cubicBezTo>
                  <a:cubicBezTo>
                    <a:pt x="226682" y="1145210"/>
                    <a:pt x="232715" y="1121690"/>
                    <a:pt x="236956" y="1098169"/>
                  </a:cubicBezTo>
                  <a:cubicBezTo>
                    <a:pt x="241681" y="1074648"/>
                    <a:pt x="244373" y="1051128"/>
                    <a:pt x="245465" y="1027608"/>
                  </a:cubicBezTo>
                  <a:cubicBezTo>
                    <a:pt x="246608" y="1004088"/>
                    <a:pt x="245669" y="980567"/>
                    <a:pt x="244285" y="957047"/>
                  </a:cubicBezTo>
                  <a:cubicBezTo>
                    <a:pt x="243014" y="933526"/>
                    <a:pt x="241236" y="910006"/>
                    <a:pt x="238646" y="886485"/>
                  </a:cubicBezTo>
                  <a:cubicBezTo>
                    <a:pt x="233743" y="839445"/>
                    <a:pt x="226454" y="792404"/>
                    <a:pt x="217614" y="745363"/>
                  </a:cubicBezTo>
                  <a:cubicBezTo>
                    <a:pt x="213906" y="724560"/>
                    <a:pt x="209855" y="703758"/>
                    <a:pt x="205879" y="682955"/>
                  </a:cubicBezTo>
                  <a:cubicBezTo>
                    <a:pt x="203695" y="692138"/>
                    <a:pt x="201524" y="701307"/>
                    <a:pt x="199377" y="710489"/>
                  </a:cubicBezTo>
                  <a:cubicBezTo>
                    <a:pt x="187947" y="757848"/>
                    <a:pt x="177165" y="805307"/>
                    <a:pt x="167754" y="852983"/>
                  </a:cubicBezTo>
                  <a:cubicBezTo>
                    <a:pt x="166764" y="864616"/>
                    <a:pt x="165875" y="876262"/>
                    <a:pt x="165595" y="887946"/>
                  </a:cubicBezTo>
                  <a:lnTo>
                    <a:pt x="165163" y="927621"/>
                  </a:lnTo>
                  <a:cubicBezTo>
                    <a:pt x="165151" y="940854"/>
                    <a:pt x="164985" y="954075"/>
                    <a:pt x="164351" y="967270"/>
                  </a:cubicBezTo>
                  <a:lnTo>
                    <a:pt x="161595" y="1006818"/>
                  </a:lnTo>
                  <a:cubicBezTo>
                    <a:pt x="157442" y="1059497"/>
                    <a:pt x="154457" y="1112266"/>
                    <a:pt x="151028" y="1164996"/>
                  </a:cubicBezTo>
                  <a:cubicBezTo>
                    <a:pt x="147726" y="1217740"/>
                    <a:pt x="144374" y="1270483"/>
                    <a:pt x="138341" y="1323061"/>
                  </a:cubicBezTo>
                  <a:cubicBezTo>
                    <a:pt x="135623" y="1349363"/>
                    <a:pt x="131826" y="1375613"/>
                    <a:pt x="128371" y="1401877"/>
                  </a:cubicBezTo>
                  <a:lnTo>
                    <a:pt x="122187" y="1441209"/>
                  </a:lnTo>
                  <a:lnTo>
                    <a:pt x="119088" y="1460881"/>
                  </a:lnTo>
                  <a:cubicBezTo>
                    <a:pt x="119215" y="1467498"/>
                    <a:pt x="117932" y="1474038"/>
                    <a:pt x="79286" y="1478370"/>
                  </a:cubicBezTo>
                  <a:cubicBezTo>
                    <a:pt x="66179" y="1479842"/>
                    <a:pt x="52908" y="1478890"/>
                    <a:pt x="40742" y="1476096"/>
                  </a:cubicBezTo>
                  <a:cubicBezTo>
                    <a:pt x="2870" y="1467244"/>
                    <a:pt x="2362" y="1460589"/>
                    <a:pt x="3277" y="1454023"/>
                  </a:cubicBezTo>
                  <a:lnTo>
                    <a:pt x="2515" y="1434135"/>
                  </a:lnTo>
                  <a:lnTo>
                    <a:pt x="1016" y="1394346"/>
                  </a:lnTo>
                  <a:cubicBezTo>
                    <a:pt x="673" y="1367854"/>
                    <a:pt x="0" y="1341348"/>
                    <a:pt x="394" y="1314895"/>
                  </a:cubicBezTo>
                  <a:cubicBezTo>
                    <a:pt x="609" y="1261973"/>
                    <a:pt x="3492" y="1209205"/>
                    <a:pt x="6439" y="1156450"/>
                  </a:cubicBezTo>
                  <a:cubicBezTo>
                    <a:pt x="9246" y="1103681"/>
                    <a:pt x="12497" y="1050925"/>
                    <a:pt x="14592" y="998118"/>
                  </a:cubicBezTo>
                  <a:lnTo>
                    <a:pt x="16523" y="958533"/>
                  </a:lnTo>
                  <a:cubicBezTo>
                    <a:pt x="17437" y="945350"/>
                    <a:pt x="18847" y="932193"/>
                    <a:pt x="20383" y="919061"/>
                  </a:cubicBezTo>
                  <a:lnTo>
                    <a:pt x="24625" y="879602"/>
                  </a:lnTo>
                  <a:cubicBezTo>
                    <a:pt x="25883" y="866445"/>
                    <a:pt x="26479" y="853250"/>
                    <a:pt x="26873" y="840029"/>
                  </a:cubicBezTo>
                  <a:lnTo>
                    <a:pt x="26886" y="839610"/>
                  </a:lnTo>
                  <a:lnTo>
                    <a:pt x="27572" y="833463"/>
                  </a:lnTo>
                  <a:cubicBezTo>
                    <a:pt x="33020" y="784505"/>
                    <a:pt x="37033" y="735317"/>
                    <a:pt x="40411" y="686041"/>
                  </a:cubicBezTo>
                  <a:cubicBezTo>
                    <a:pt x="44132" y="636816"/>
                    <a:pt x="47193" y="587502"/>
                    <a:pt x="52222" y="538480"/>
                  </a:cubicBezTo>
                  <a:cubicBezTo>
                    <a:pt x="57188" y="489445"/>
                    <a:pt x="63475" y="440614"/>
                    <a:pt x="70256" y="391859"/>
                  </a:cubicBezTo>
                  <a:lnTo>
                    <a:pt x="81127" y="322618"/>
                  </a:lnTo>
                  <a:cubicBezTo>
                    <a:pt x="80378" y="320383"/>
                    <a:pt x="79934" y="319050"/>
                    <a:pt x="79934" y="319050"/>
                  </a:cubicBezTo>
                  <a:cubicBezTo>
                    <a:pt x="81737" y="306883"/>
                    <a:pt x="84290" y="294818"/>
                    <a:pt x="86423" y="282702"/>
                  </a:cubicBezTo>
                  <a:cubicBezTo>
                    <a:pt x="88608" y="270587"/>
                    <a:pt x="90894" y="258496"/>
                    <a:pt x="93510" y="246444"/>
                  </a:cubicBezTo>
                  <a:cubicBezTo>
                    <a:pt x="95478" y="237337"/>
                    <a:pt x="99073" y="228981"/>
                    <a:pt x="103441" y="221132"/>
                  </a:cubicBezTo>
                  <a:cubicBezTo>
                    <a:pt x="110782" y="200952"/>
                    <a:pt x="123774" y="187909"/>
                    <a:pt x="146977" y="180328"/>
                  </a:cubicBezTo>
                  <a:cubicBezTo>
                    <a:pt x="193205" y="165215"/>
                    <a:pt x="295859" y="119076"/>
                    <a:pt x="368567" y="85623"/>
                  </a:cubicBezTo>
                  <a:cubicBezTo>
                    <a:pt x="356019" y="69355"/>
                    <a:pt x="346608" y="52819"/>
                    <a:pt x="359816" y="52388"/>
                  </a:cubicBezTo>
                  <a:cubicBezTo>
                    <a:pt x="382638" y="51651"/>
                    <a:pt x="434188" y="10389"/>
                    <a:pt x="446646" y="0"/>
                  </a:cubicBezTo>
                  <a:close/>
                </a:path>
              </a:pathLst>
            </a:custGeom>
            <a:ln w="0" cap="flat">
              <a:miter lim="127000"/>
            </a:ln>
          </p:spPr>
          <p:style>
            <a:lnRef idx="0">
              <a:srgbClr val="000000">
                <a:alpha val="0"/>
              </a:srgbClr>
            </a:lnRef>
            <a:fillRef idx="1">
              <a:srgbClr val="717073"/>
            </a:fillRef>
            <a:effectRef idx="0">
              <a:scrgbClr r="0" g="0" b="0"/>
            </a:effectRef>
            <a:fontRef idx="none"/>
          </p:style>
          <p:txBody>
            <a:bodyPr/>
            <a:lstStyle/>
            <a:p>
              <a:endParaRPr lang="en-US"/>
            </a:p>
          </p:txBody>
        </p:sp>
        <p:sp>
          <p:nvSpPr>
            <p:cNvPr id="16" name="Shape 902">
              <a:extLst>
                <a:ext uri="{FF2B5EF4-FFF2-40B4-BE49-F238E27FC236}">
                  <a16:creationId xmlns:a16="http://schemas.microsoft.com/office/drawing/2014/main" id="{22EE7567-F998-4FEB-A2A0-0BAD03A76B87}"/>
                </a:ext>
              </a:extLst>
            </p:cNvPr>
            <p:cNvSpPr/>
            <p:nvPr/>
          </p:nvSpPr>
          <p:spPr>
            <a:xfrm>
              <a:off x="1999645" y="1358366"/>
              <a:ext cx="563512" cy="759441"/>
            </a:xfrm>
            <a:custGeom>
              <a:avLst/>
              <a:gdLst/>
              <a:ahLst/>
              <a:cxnLst/>
              <a:rect l="0" t="0" r="0" b="0"/>
              <a:pathLst>
                <a:path w="563512" h="759441">
                  <a:moveTo>
                    <a:pt x="332285" y="565"/>
                  </a:moveTo>
                  <a:cubicBezTo>
                    <a:pt x="335885" y="646"/>
                    <a:pt x="338820" y="874"/>
                    <a:pt x="340957" y="1175"/>
                  </a:cubicBezTo>
                  <a:cubicBezTo>
                    <a:pt x="418973" y="12250"/>
                    <a:pt x="433362" y="54173"/>
                    <a:pt x="463296" y="133916"/>
                  </a:cubicBezTo>
                  <a:cubicBezTo>
                    <a:pt x="490284" y="205861"/>
                    <a:pt x="552755" y="422104"/>
                    <a:pt x="559905" y="498888"/>
                  </a:cubicBezTo>
                  <a:cubicBezTo>
                    <a:pt x="563512" y="537597"/>
                    <a:pt x="484378" y="605772"/>
                    <a:pt x="434810" y="624885"/>
                  </a:cubicBezTo>
                  <a:cubicBezTo>
                    <a:pt x="434340" y="613684"/>
                    <a:pt x="384175" y="610369"/>
                    <a:pt x="369710" y="625152"/>
                  </a:cubicBezTo>
                  <a:lnTo>
                    <a:pt x="378206" y="653955"/>
                  </a:lnTo>
                  <a:cubicBezTo>
                    <a:pt x="378206" y="663353"/>
                    <a:pt x="329984" y="759441"/>
                    <a:pt x="281749" y="759441"/>
                  </a:cubicBezTo>
                  <a:cubicBezTo>
                    <a:pt x="233528" y="759441"/>
                    <a:pt x="185293" y="663353"/>
                    <a:pt x="185293" y="653955"/>
                  </a:cubicBezTo>
                  <a:lnTo>
                    <a:pt x="193802" y="625152"/>
                  </a:lnTo>
                  <a:cubicBezTo>
                    <a:pt x="179337" y="610369"/>
                    <a:pt x="129172" y="613684"/>
                    <a:pt x="128702" y="624885"/>
                  </a:cubicBezTo>
                  <a:cubicBezTo>
                    <a:pt x="79134" y="605772"/>
                    <a:pt x="0" y="537597"/>
                    <a:pt x="3607" y="498888"/>
                  </a:cubicBezTo>
                  <a:cubicBezTo>
                    <a:pt x="10757" y="422104"/>
                    <a:pt x="73228" y="205861"/>
                    <a:pt x="100216" y="133916"/>
                  </a:cubicBezTo>
                  <a:cubicBezTo>
                    <a:pt x="130150" y="54173"/>
                    <a:pt x="132893" y="9697"/>
                    <a:pt x="205105" y="45790"/>
                  </a:cubicBezTo>
                  <a:cubicBezTo>
                    <a:pt x="249333" y="6652"/>
                    <a:pt x="307086" y="0"/>
                    <a:pt x="332285" y="565"/>
                  </a:cubicBezTo>
                  <a:close/>
                </a:path>
              </a:pathLst>
            </a:custGeom>
            <a:ln w="0" cap="flat">
              <a:miter lim="127000"/>
            </a:ln>
          </p:spPr>
          <p:style>
            <a:lnRef idx="0">
              <a:srgbClr val="000000">
                <a:alpha val="0"/>
              </a:srgbClr>
            </a:lnRef>
            <a:fillRef idx="1">
              <a:srgbClr val="717073"/>
            </a:fillRef>
            <a:effectRef idx="0">
              <a:scrgbClr r="0" g="0" b="0"/>
            </a:effectRef>
            <a:fontRef idx="none"/>
          </p:style>
          <p:txBody>
            <a:bodyPr/>
            <a:lstStyle/>
            <a:p>
              <a:endParaRPr lang="en-US"/>
            </a:p>
          </p:txBody>
        </p:sp>
        <p:sp>
          <p:nvSpPr>
            <p:cNvPr id="17" name="Rectangle 16">
              <a:extLst>
                <a:ext uri="{FF2B5EF4-FFF2-40B4-BE49-F238E27FC236}">
                  <a16:creationId xmlns:a16="http://schemas.microsoft.com/office/drawing/2014/main" id="{A89ECEB8-CF05-4F3D-B46D-D73F641B535A}"/>
                </a:ext>
              </a:extLst>
            </p:cNvPr>
            <p:cNvSpPr/>
            <p:nvPr/>
          </p:nvSpPr>
          <p:spPr>
            <a:xfrm>
              <a:off x="3937000" y="1458212"/>
              <a:ext cx="3484613"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In a recent PwC survey</a:t>
              </a:r>
              <a:endParaRPr lang="en-US" sz="1600">
                <a:solidFill>
                  <a:srgbClr val="181717"/>
                </a:solidFill>
                <a:effectLst/>
                <a:latin typeface="Arial" panose="020B0604020202020204" pitchFamily="34" charset="0"/>
                <a:ea typeface="Arial" panose="020B0604020202020204" pitchFamily="34" charset="0"/>
              </a:endParaRPr>
            </a:p>
          </p:txBody>
        </p:sp>
        <p:sp>
          <p:nvSpPr>
            <p:cNvPr id="18" name="Rectangle 17">
              <a:extLst>
                <a:ext uri="{FF2B5EF4-FFF2-40B4-BE49-F238E27FC236}">
                  <a16:creationId xmlns:a16="http://schemas.microsoft.com/office/drawing/2014/main" id="{99FCD9BA-566D-414C-BAC9-23637668D841}"/>
                </a:ext>
              </a:extLst>
            </p:cNvPr>
            <p:cNvSpPr/>
            <p:nvPr/>
          </p:nvSpPr>
          <p:spPr>
            <a:xfrm>
              <a:off x="3937000" y="2359912"/>
              <a:ext cx="1989422"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dirty="0">
                  <a:solidFill>
                    <a:srgbClr val="181717"/>
                  </a:solidFill>
                  <a:effectLst/>
                  <a:latin typeface="Arial" panose="020B0604020202020204" pitchFamily="34" charset="0"/>
                  <a:ea typeface="Arial" panose="020B0604020202020204" pitchFamily="34" charset="0"/>
                </a:rPr>
                <a:t>offer training </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19" name="Rectangle 18">
              <a:extLst>
                <a:ext uri="{FF2B5EF4-FFF2-40B4-BE49-F238E27FC236}">
                  <a16:creationId xmlns:a16="http://schemas.microsoft.com/office/drawing/2014/main" id="{5CD5DA52-A251-44D8-BB82-C7BD69CC20A8}"/>
                </a:ext>
              </a:extLst>
            </p:cNvPr>
            <p:cNvSpPr/>
            <p:nvPr/>
          </p:nvSpPr>
          <p:spPr>
            <a:xfrm>
              <a:off x="3937000" y="2664712"/>
              <a:ext cx="2171507"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on embracing </a:t>
              </a:r>
              <a:endParaRPr lang="en-US" sz="1600">
                <a:solidFill>
                  <a:srgbClr val="181717"/>
                </a:solidFill>
                <a:effectLst/>
                <a:latin typeface="Arial" panose="020B0604020202020204" pitchFamily="34" charset="0"/>
                <a:ea typeface="Arial" panose="020B0604020202020204" pitchFamily="34" charset="0"/>
              </a:endParaRPr>
            </a:p>
          </p:txBody>
        </p:sp>
        <p:sp>
          <p:nvSpPr>
            <p:cNvPr id="20" name="Rectangle 19">
              <a:extLst>
                <a:ext uri="{FF2B5EF4-FFF2-40B4-BE49-F238E27FC236}">
                  <a16:creationId xmlns:a16="http://schemas.microsoft.com/office/drawing/2014/main" id="{03A85195-D829-4F4C-98E3-04B92992C0D2}"/>
                </a:ext>
              </a:extLst>
            </p:cNvPr>
            <p:cNvSpPr/>
            <p:nvPr/>
          </p:nvSpPr>
          <p:spPr>
            <a:xfrm>
              <a:off x="3937000" y="2969512"/>
              <a:ext cx="2108673"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differences in </a:t>
              </a:r>
              <a:endParaRPr lang="en-US" sz="1600">
                <a:solidFill>
                  <a:srgbClr val="181717"/>
                </a:solidFill>
                <a:effectLst/>
                <a:latin typeface="Arial" panose="020B0604020202020204" pitchFamily="34" charset="0"/>
                <a:ea typeface="Arial" panose="020B0604020202020204" pitchFamily="34" charset="0"/>
              </a:endParaRPr>
            </a:p>
          </p:txBody>
        </p:sp>
        <p:sp>
          <p:nvSpPr>
            <p:cNvPr id="21" name="Rectangle 20">
              <a:extLst>
                <a:ext uri="{FF2B5EF4-FFF2-40B4-BE49-F238E27FC236}">
                  <a16:creationId xmlns:a16="http://schemas.microsoft.com/office/drawing/2014/main" id="{E8FA9E0E-41A0-42CB-ACDE-61942C0E5257}"/>
                </a:ext>
              </a:extLst>
            </p:cNvPr>
            <p:cNvSpPr/>
            <p:nvPr/>
          </p:nvSpPr>
          <p:spPr>
            <a:xfrm>
              <a:off x="3937000" y="3274312"/>
              <a:ext cx="2126915"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the workplace</a:t>
              </a:r>
              <a:endParaRPr lang="en-US" sz="1600">
                <a:solidFill>
                  <a:srgbClr val="181717"/>
                </a:solidFill>
                <a:effectLst/>
                <a:latin typeface="Arial" panose="020B0604020202020204" pitchFamily="34" charset="0"/>
                <a:ea typeface="Arial" panose="020B0604020202020204" pitchFamily="34" charset="0"/>
              </a:endParaRPr>
            </a:p>
          </p:txBody>
        </p:sp>
        <p:sp>
          <p:nvSpPr>
            <p:cNvPr id="22" name="Rectangle 21">
              <a:extLst>
                <a:ext uri="{FF2B5EF4-FFF2-40B4-BE49-F238E27FC236}">
                  <a16:creationId xmlns:a16="http://schemas.microsoft.com/office/drawing/2014/main" id="{336FB76C-57AE-4FA8-84C5-1AECF0364F89}"/>
                </a:ext>
              </a:extLst>
            </p:cNvPr>
            <p:cNvSpPr/>
            <p:nvPr/>
          </p:nvSpPr>
          <p:spPr>
            <a:xfrm>
              <a:off x="5842000" y="2359912"/>
              <a:ext cx="2240085"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are expanding </a:t>
              </a:r>
              <a:endParaRPr lang="en-US" sz="1600">
                <a:solidFill>
                  <a:srgbClr val="181717"/>
                </a:solidFill>
                <a:effectLst/>
                <a:latin typeface="Arial" panose="020B0604020202020204" pitchFamily="34" charset="0"/>
                <a:ea typeface="Arial" panose="020B0604020202020204" pitchFamily="34" charset="0"/>
              </a:endParaRPr>
            </a:p>
          </p:txBody>
        </p:sp>
        <p:sp>
          <p:nvSpPr>
            <p:cNvPr id="23" name="Rectangle 22">
              <a:extLst>
                <a:ext uri="{FF2B5EF4-FFF2-40B4-BE49-F238E27FC236}">
                  <a16:creationId xmlns:a16="http://schemas.microsoft.com/office/drawing/2014/main" id="{11E8BC71-4064-493D-ADCA-539389765E5F}"/>
                </a:ext>
              </a:extLst>
            </p:cNvPr>
            <p:cNvSpPr/>
            <p:nvPr/>
          </p:nvSpPr>
          <p:spPr>
            <a:xfrm>
              <a:off x="5842000" y="2664712"/>
              <a:ext cx="2533988"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training to focus </a:t>
              </a:r>
              <a:endParaRPr lang="en-US" sz="1600">
                <a:solidFill>
                  <a:srgbClr val="181717"/>
                </a:solidFill>
                <a:effectLst/>
                <a:latin typeface="Arial" panose="020B0604020202020204" pitchFamily="34" charset="0"/>
                <a:ea typeface="Arial" panose="020B0604020202020204" pitchFamily="34" charset="0"/>
              </a:endParaRPr>
            </a:p>
          </p:txBody>
        </p:sp>
        <p:sp>
          <p:nvSpPr>
            <p:cNvPr id="24" name="Rectangle 23">
              <a:extLst>
                <a:ext uri="{FF2B5EF4-FFF2-40B4-BE49-F238E27FC236}">
                  <a16:creationId xmlns:a16="http://schemas.microsoft.com/office/drawing/2014/main" id="{55A4346E-9611-4239-92F9-17AB5CCB8EBD}"/>
                </a:ext>
              </a:extLst>
            </p:cNvPr>
            <p:cNvSpPr/>
            <p:nvPr/>
          </p:nvSpPr>
          <p:spPr>
            <a:xfrm>
              <a:off x="5842000" y="2969512"/>
              <a:ext cx="2747153"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on how to embed </a:t>
              </a:r>
              <a:endParaRPr lang="en-US" sz="1600">
                <a:solidFill>
                  <a:srgbClr val="181717"/>
                </a:solidFill>
                <a:effectLst/>
                <a:latin typeface="Arial" panose="020B0604020202020204" pitchFamily="34" charset="0"/>
                <a:ea typeface="Arial" panose="020B0604020202020204" pitchFamily="34" charset="0"/>
              </a:endParaRPr>
            </a:p>
          </p:txBody>
        </p:sp>
        <p:sp>
          <p:nvSpPr>
            <p:cNvPr id="25" name="Rectangle 24">
              <a:extLst>
                <a:ext uri="{FF2B5EF4-FFF2-40B4-BE49-F238E27FC236}">
                  <a16:creationId xmlns:a16="http://schemas.microsoft.com/office/drawing/2014/main" id="{61E80251-BE67-457C-80B1-0137ED867D17}"/>
                </a:ext>
              </a:extLst>
            </p:cNvPr>
            <p:cNvSpPr/>
            <p:nvPr/>
          </p:nvSpPr>
          <p:spPr>
            <a:xfrm>
              <a:off x="5842000" y="3274312"/>
              <a:ext cx="2959304"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inclusive behaviors </a:t>
              </a:r>
              <a:endParaRPr lang="en-US" sz="1600">
                <a:solidFill>
                  <a:srgbClr val="181717"/>
                </a:solidFill>
                <a:effectLst/>
                <a:latin typeface="Arial" panose="020B0604020202020204" pitchFamily="34" charset="0"/>
                <a:ea typeface="Arial" panose="020B0604020202020204" pitchFamily="34" charset="0"/>
              </a:endParaRPr>
            </a:p>
          </p:txBody>
        </p:sp>
        <p:sp>
          <p:nvSpPr>
            <p:cNvPr id="26" name="Rectangle 25">
              <a:extLst>
                <a:ext uri="{FF2B5EF4-FFF2-40B4-BE49-F238E27FC236}">
                  <a16:creationId xmlns:a16="http://schemas.microsoft.com/office/drawing/2014/main" id="{26E5F2AE-A58A-4AAD-961A-C6B8232903F3}"/>
                </a:ext>
              </a:extLst>
            </p:cNvPr>
            <p:cNvSpPr/>
            <p:nvPr/>
          </p:nvSpPr>
          <p:spPr>
            <a:xfrm>
              <a:off x="5842000" y="3579112"/>
              <a:ext cx="2677900"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dirty="0">
                  <a:solidFill>
                    <a:srgbClr val="181717"/>
                  </a:solidFill>
                  <a:effectLst/>
                  <a:latin typeface="Arial" panose="020B0604020202020204" pitchFamily="34" charset="0"/>
                  <a:ea typeface="Arial" panose="020B0604020202020204" pitchFamily="34" charset="0"/>
                </a:rPr>
                <a:t>into everyday job </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27" name="Rectangle 26">
              <a:extLst>
                <a:ext uri="{FF2B5EF4-FFF2-40B4-BE49-F238E27FC236}">
                  <a16:creationId xmlns:a16="http://schemas.microsoft.com/office/drawing/2014/main" id="{5ECE95AD-3174-4DB6-8640-A270F4A184BE}"/>
                </a:ext>
              </a:extLst>
            </p:cNvPr>
            <p:cNvSpPr/>
            <p:nvPr/>
          </p:nvSpPr>
          <p:spPr>
            <a:xfrm>
              <a:off x="5842000" y="3883912"/>
              <a:ext cx="2239746"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responsibilities</a:t>
              </a:r>
              <a:endParaRPr lang="en-US" sz="1600">
                <a:solidFill>
                  <a:srgbClr val="181717"/>
                </a:solidFill>
                <a:effectLst/>
                <a:latin typeface="Arial" panose="020B0604020202020204" pitchFamily="34" charset="0"/>
                <a:ea typeface="Arial" panose="020B0604020202020204" pitchFamily="34" charset="0"/>
              </a:endParaRPr>
            </a:p>
          </p:txBody>
        </p:sp>
        <p:sp>
          <p:nvSpPr>
            <p:cNvPr id="28" name="Rectangle 27">
              <a:extLst>
                <a:ext uri="{FF2B5EF4-FFF2-40B4-BE49-F238E27FC236}">
                  <a16:creationId xmlns:a16="http://schemas.microsoft.com/office/drawing/2014/main" id="{2DB10C8E-86D6-4603-94B4-571E78552290}"/>
                </a:ext>
              </a:extLst>
            </p:cNvPr>
            <p:cNvSpPr/>
            <p:nvPr/>
          </p:nvSpPr>
          <p:spPr>
            <a:xfrm>
              <a:off x="3937000" y="1904999"/>
              <a:ext cx="777121" cy="601387"/>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3600" b="1" i="1">
                  <a:solidFill>
                    <a:srgbClr val="E0301E"/>
                  </a:solidFill>
                  <a:effectLst/>
                  <a:latin typeface="Times New Roman" panose="02020603050405020304" pitchFamily="18" charset="0"/>
                  <a:ea typeface="Times New Roman" panose="02020603050405020304" pitchFamily="18" charset="0"/>
                </a:rPr>
                <a:t>48</a:t>
              </a:r>
              <a:endParaRPr lang="en-US" sz="1600">
                <a:solidFill>
                  <a:srgbClr val="181717"/>
                </a:solidFill>
                <a:effectLst/>
                <a:latin typeface="Arial" panose="020B0604020202020204" pitchFamily="34" charset="0"/>
                <a:ea typeface="Arial" panose="020B0604020202020204" pitchFamily="34" charset="0"/>
              </a:endParaRPr>
            </a:p>
          </p:txBody>
        </p:sp>
        <p:sp>
          <p:nvSpPr>
            <p:cNvPr id="29" name="Rectangle 28">
              <a:extLst>
                <a:ext uri="{FF2B5EF4-FFF2-40B4-BE49-F238E27FC236}">
                  <a16:creationId xmlns:a16="http://schemas.microsoft.com/office/drawing/2014/main" id="{A521E2E0-01C2-4B24-B8F4-09509A22DF17}"/>
                </a:ext>
              </a:extLst>
            </p:cNvPr>
            <p:cNvSpPr/>
            <p:nvPr/>
          </p:nvSpPr>
          <p:spPr>
            <a:xfrm>
              <a:off x="4521302" y="1904999"/>
              <a:ext cx="596523" cy="601387"/>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3600" b="1" i="1" dirty="0">
                  <a:solidFill>
                    <a:srgbClr val="E0301E"/>
                  </a:solidFill>
                  <a:effectLst/>
                  <a:latin typeface="Times New Roman" panose="02020603050405020304" pitchFamily="18" charset="0"/>
                  <a:ea typeface="Times New Roman" panose="02020603050405020304" pitchFamily="18" charset="0"/>
                </a:rPr>
                <a:t>%</a:t>
              </a:r>
              <a:endParaRPr lang="en-US" sz="1600" dirty="0">
                <a:solidFill>
                  <a:srgbClr val="181717"/>
                </a:solidFill>
                <a:effectLst/>
                <a:latin typeface="Arial" panose="020B0604020202020204" pitchFamily="34" charset="0"/>
                <a:ea typeface="Arial" panose="020B0604020202020204" pitchFamily="34" charset="0"/>
              </a:endParaRPr>
            </a:p>
          </p:txBody>
        </p:sp>
        <p:sp>
          <p:nvSpPr>
            <p:cNvPr id="30" name="Rectangle 29">
              <a:extLst>
                <a:ext uri="{FF2B5EF4-FFF2-40B4-BE49-F238E27FC236}">
                  <a16:creationId xmlns:a16="http://schemas.microsoft.com/office/drawing/2014/main" id="{D85AD14A-912A-4374-B8DE-5958F60F37E8}"/>
                </a:ext>
              </a:extLst>
            </p:cNvPr>
            <p:cNvSpPr/>
            <p:nvPr/>
          </p:nvSpPr>
          <p:spPr>
            <a:xfrm>
              <a:off x="5842000" y="1904999"/>
              <a:ext cx="777121" cy="601387"/>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3600" b="1" i="1">
                  <a:solidFill>
                    <a:srgbClr val="DB536A"/>
                  </a:solidFill>
                  <a:effectLst/>
                  <a:latin typeface="Times New Roman" panose="02020603050405020304" pitchFamily="18" charset="0"/>
                  <a:ea typeface="Times New Roman" panose="02020603050405020304" pitchFamily="18" charset="0"/>
                </a:rPr>
                <a:t>45</a:t>
              </a:r>
              <a:endParaRPr lang="en-US" sz="1600">
                <a:solidFill>
                  <a:srgbClr val="181717"/>
                </a:solidFill>
                <a:effectLst/>
                <a:latin typeface="Arial" panose="020B0604020202020204" pitchFamily="34" charset="0"/>
                <a:ea typeface="Arial" panose="020B0604020202020204" pitchFamily="34" charset="0"/>
              </a:endParaRPr>
            </a:p>
          </p:txBody>
        </p:sp>
        <p:sp>
          <p:nvSpPr>
            <p:cNvPr id="31" name="Rectangle 30">
              <a:extLst>
                <a:ext uri="{FF2B5EF4-FFF2-40B4-BE49-F238E27FC236}">
                  <a16:creationId xmlns:a16="http://schemas.microsoft.com/office/drawing/2014/main" id="{1A6B22B8-0715-4FE5-BD59-9D05F676A655}"/>
                </a:ext>
              </a:extLst>
            </p:cNvPr>
            <p:cNvSpPr/>
            <p:nvPr/>
          </p:nvSpPr>
          <p:spPr>
            <a:xfrm>
              <a:off x="6426302" y="1904999"/>
              <a:ext cx="596522" cy="601387"/>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3600" b="1" i="1">
                  <a:solidFill>
                    <a:srgbClr val="DB536A"/>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1204349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8ED40BD2-00F3-44B7-8271-12C37492AF23}"/>
              </a:ext>
            </a:extLst>
          </p:cNvPr>
          <p:cNvGrpSpPr>
            <a:grpSpLocks noChangeAspect="1"/>
          </p:cNvGrpSpPr>
          <p:nvPr/>
        </p:nvGrpSpPr>
        <p:grpSpPr>
          <a:xfrm>
            <a:off x="553308" y="685800"/>
            <a:ext cx="11085383" cy="5486400"/>
            <a:chOff x="0" y="0"/>
            <a:chExt cx="9753600" cy="4827347"/>
          </a:xfrm>
        </p:grpSpPr>
        <p:sp>
          <p:nvSpPr>
            <p:cNvPr id="64" name="Shape 19767">
              <a:extLst>
                <a:ext uri="{FF2B5EF4-FFF2-40B4-BE49-F238E27FC236}">
                  <a16:creationId xmlns:a16="http://schemas.microsoft.com/office/drawing/2014/main" id="{372B5BCA-5864-47E9-86F9-5B3F752FA047}"/>
                </a:ext>
              </a:extLst>
            </p:cNvPr>
            <p:cNvSpPr/>
            <p:nvPr/>
          </p:nvSpPr>
          <p:spPr>
            <a:xfrm>
              <a:off x="0" y="0"/>
              <a:ext cx="9753600" cy="4381500"/>
            </a:xfrm>
            <a:prstGeom prst="snip2DiagRect">
              <a:avLst/>
            </a:prstGeom>
            <a:solidFill>
              <a:schemeClr val="bg1">
                <a:lumMod val="95000"/>
              </a:schemeClr>
            </a:solidFill>
            <a:ln w="0" cap="flat">
              <a:miter lim="127000"/>
            </a:ln>
          </p:spPr>
          <p:style>
            <a:lnRef idx="0">
              <a:srgbClr val="000000">
                <a:alpha val="0"/>
              </a:srgbClr>
            </a:lnRef>
            <a:fillRef idx="1">
              <a:srgbClr val="F1F1F1"/>
            </a:fillRef>
            <a:effectRef idx="0">
              <a:scrgbClr r="0" g="0" b="0"/>
            </a:effectRef>
            <a:fontRef idx="none"/>
          </p:style>
          <p:txBody>
            <a:bodyPr/>
            <a:lstStyle/>
            <a:p>
              <a:endParaRPr lang="en-US"/>
            </a:p>
          </p:txBody>
        </p:sp>
        <p:sp>
          <p:nvSpPr>
            <p:cNvPr id="65" name="Rectangle 64">
              <a:extLst>
                <a:ext uri="{FF2B5EF4-FFF2-40B4-BE49-F238E27FC236}">
                  <a16:creationId xmlns:a16="http://schemas.microsoft.com/office/drawing/2014/main" id="{AEF94130-F110-4A71-AD04-442083BB1FB6}"/>
                </a:ext>
              </a:extLst>
            </p:cNvPr>
            <p:cNvSpPr/>
            <p:nvPr/>
          </p:nvSpPr>
          <p:spPr>
            <a:xfrm>
              <a:off x="762000" y="761999"/>
              <a:ext cx="7754523"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E0301E"/>
                  </a:solidFill>
                  <a:effectLst/>
                  <a:latin typeface="Times New Roman" panose="02020603050405020304" pitchFamily="18" charset="0"/>
                  <a:ea typeface="Times New Roman" panose="02020603050405020304" pitchFamily="18" charset="0"/>
                </a:rPr>
                <a:t>The</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percentage</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of</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CEOs</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who</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said</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they</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focused</a:t>
              </a:r>
              <a:r>
                <a:rPr lang="en-US" sz="2000" b="1" i="1" spc="-55">
                  <a:solidFill>
                    <a:srgbClr val="E0301E"/>
                  </a:solidFill>
                  <a:effectLst/>
                  <a:latin typeface="Times New Roman" panose="02020603050405020304" pitchFamily="18" charset="0"/>
                  <a:ea typeface="Times New Roman" panose="02020603050405020304" pitchFamily="18" charset="0"/>
                </a:rPr>
                <a:t> </a:t>
              </a:r>
              <a:endParaRPr lang="en-US" sz="1600">
                <a:solidFill>
                  <a:srgbClr val="181717"/>
                </a:solidFill>
                <a:effectLst/>
                <a:latin typeface="Arial" panose="020B0604020202020204" pitchFamily="34" charset="0"/>
                <a:ea typeface="Arial" panose="020B0604020202020204" pitchFamily="34" charset="0"/>
              </a:endParaRPr>
            </a:p>
          </p:txBody>
        </p:sp>
        <p:sp>
          <p:nvSpPr>
            <p:cNvPr id="66" name="Rectangle 65">
              <a:extLst>
                <a:ext uri="{FF2B5EF4-FFF2-40B4-BE49-F238E27FC236}">
                  <a16:creationId xmlns:a16="http://schemas.microsoft.com/office/drawing/2014/main" id="{2D66FDA7-82B7-46E6-9742-3259FC4EF31B}"/>
                </a:ext>
              </a:extLst>
            </p:cNvPr>
            <p:cNvSpPr/>
            <p:nvPr/>
          </p:nvSpPr>
          <p:spPr>
            <a:xfrm>
              <a:off x="762000" y="1066799"/>
              <a:ext cx="6141129"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E0301E"/>
                  </a:solidFill>
                  <a:effectLst/>
                  <a:latin typeface="Times New Roman" panose="02020603050405020304" pitchFamily="18" charset="0"/>
                  <a:ea typeface="Times New Roman" panose="02020603050405020304" pitchFamily="18" charset="0"/>
                </a:rPr>
                <a:t>on</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talent</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diversity</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and</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inclusiveness</a:t>
              </a:r>
              <a:endParaRPr lang="en-US" sz="1600">
                <a:solidFill>
                  <a:srgbClr val="181717"/>
                </a:solidFill>
                <a:effectLst/>
                <a:latin typeface="Arial" panose="020B0604020202020204" pitchFamily="34" charset="0"/>
                <a:ea typeface="Arial" panose="020B0604020202020204" pitchFamily="34" charset="0"/>
              </a:endParaRPr>
            </a:p>
          </p:txBody>
        </p:sp>
        <p:sp>
          <p:nvSpPr>
            <p:cNvPr id="67" name="Rectangle 66">
              <a:extLst>
                <a:ext uri="{FF2B5EF4-FFF2-40B4-BE49-F238E27FC236}">
                  <a16:creationId xmlns:a16="http://schemas.microsoft.com/office/drawing/2014/main" id="{0090013C-E07B-40E5-972A-221CBAA11295}"/>
                </a:ext>
              </a:extLst>
            </p:cNvPr>
            <p:cNvSpPr/>
            <p:nvPr/>
          </p:nvSpPr>
          <p:spPr>
            <a:xfrm>
              <a:off x="762000" y="3897527"/>
              <a:ext cx="8157745" cy="240596"/>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200">
                  <a:solidFill>
                    <a:srgbClr val="717073"/>
                  </a:solidFill>
                  <a:effectLst/>
                  <a:latin typeface="Arial" panose="020B0604020202020204" pitchFamily="34" charset="0"/>
                  <a:ea typeface="Arial" panose="020B0604020202020204" pitchFamily="34" charset="0"/>
                </a:rPr>
                <a:t>Sources: 2015 PwC Annual Global CEO Survey and 2017 PwC Annual Global CEO Survey</a:t>
              </a:r>
              <a:endParaRPr lang="en-US" sz="1600">
                <a:solidFill>
                  <a:srgbClr val="181717"/>
                </a:solidFill>
                <a:effectLst/>
                <a:latin typeface="Arial" panose="020B0604020202020204" pitchFamily="34" charset="0"/>
                <a:ea typeface="Arial" panose="020B0604020202020204" pitchFamily="34" charset="0"/>
              </a:endParaRPr>
            </a:p>
          </p:txBody>
        </p:sp>
        <p:sp>
          <p:nvSpPr>
            <p:cNvPr id="68" name="Shape 484">
              <a:extLst>
                <a:ext uri="{FF2B5EF4-FFF2-40B4-BE49-F238E27FC236}">
                  <a16:creationId xmlns:a16="http://schemas.microsoft.com/office/drawing/2014/main" id="{A5A1254F-D547-4BF1-BAC3-8D4F7C7A41C7}"/>
                </a:ext>
              </a:extLst>
            </p:cNvPr>
            <p:cNvSpPr/>
            <p:nvPr/>
          </p:nvSpPr>
          <p:spPr>
            <a:xfrm>
              <a:off x="6934028" y="0"/>
              <a:ext cx="2336371" cy="4461585"/>
            </a:xfrm>
            <a:custGeom>
              <a:avLst/>
              <a:gdLst/>
              <a:ahLst/>
              <a:cxnLst/>
              <a:rect l="0" t="0" r="0" b="0"/>
              <a:pathLst>
                <a:path w="2336371" h="4461585">
                  <a:moveTo>
                    <a:pt x="919017" y="4461585"/>
                  </a:moveTo>
                  <a:cubicBezTo>
                    <a:pt x="919017" y="4461585"/>
                    <a:pt x="2336371" y="1533423"/>
                    <a:pt x="34630" y="21805"/>
                  </a:cubicBezTo>
                  <a:lnTo>
                    <a:pt x="0" y="0"/>
                  </a:lnTo>
                </a:path>
              </a:pathLst>
            </a:custGeom>
            <a:ln w="57150" cap="flat">
              <a:miter lim="100000"/>
            </a:ln>
          </p:spPr>
          <p:style>
            <a:lnRef idx="1">
              <a:srgbClr val="B8B8B9"/>
            </a:lnRef>
            <a:fillRef idx="0">
              <a:srgbClr val="000000">
                <a:alpha val="0"/>
              </a:srgbClr>
            </a:fillRef>
            <a:effectRef idx="0">
              <a:scrgbClr r="0" g="0" b="0"/>
            </a:effectRef>
            <a:fontRef idx="none"/>
          </p:style>
          <p:txBody>
            <a:bodyPr/>
            <a:lstStyle/>
            <a:p>
              <a:endParaRPr lang="en-US"/>
            </a:p>
          </p:txBody>
        </p:sp>
        <p:sp>
          <p:nvSpPr>
            <p:cNvPr id="69" name="Shape 19795">
              <a:extLst>
                <a:ext uri="{FF2B5EF4-FFF2-40B4-BE49-F238E27FC236}">
                  <a16:creationId xmlns:a16="http://schemas.microsoft.com/office/drawing/2014/main" id="{488437DC-308F-4229-B969-2D87890D5759}"/>
                </a:ext>
              </a:extLst>
            </p:cNvPr>
            <p:cNvSpPr/>
            <p:nvPr/>
          </p:nvSpPr>
          <p:spPr>
            <a:xfrm>
              <a:off x="6350000" y="4381577"/>
              <a:ext cx="1577340" cy="445770"/>
            </a:xfrm>
            <a:custGeom>
              <a:avLst/>
              <a:gdLst/>
              <a:ahLst/>
              <a:cxnLst/>
              <a:rect l="0" t="0" r="0" b="0"/>
              <a:pathLst>
                <a:path w="1577340" h="445770">
                  <a:moveTo>
                    <a:pt x="0" y="0"/>
                  </a:moveTo>
                  <a:lnTo>
                    <a:pt x="1577340" y="0"/>
                  </a:lnTo>
                  <a:lnTo>
                    <a:pt x="1577340" y="445770"/>
                  </a:lnTo>
                  <a:lnTo>
                    <a:pt x="0" y="445770"/>
                  </a:lnTo>
                  <a:lnTo>
                    <a:pt x="0" y="0"/>
                  </a:lnTo>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70" name="Shape 486">
              <a:extLst>
                <a:ext uri="{FF2B5EF4-FFF2-40B4-BE49-F238E27FC236}">
                  <a16:creationId xmlns:a16="http://schemas.microsoft.com/office/drawing/2014/main" id="{B03B949B-A291-43FC-935E-F9A5BB91531C}"/>
                </a:ext>
              </a:extLst>
            </p:cNvPr>
            <p:cNvSpPr/>
            <p:nvPr/>
          </p:nvSpPr>
          <p:spPr>
            <a:xfrm>
              <a:off x="7573589" y="666828"/>
              <a:ext cx="635000" cy="628650"/>
            </a:xfrm>
            <a:custGeom>
              <a:avLst/>
              <a:gdLst/>
              <a:ahLst/>
              <a:cxnLst/>
              <a:rect l="0" t="0" r="0" b="0"/>
              <a:pathLst>
                <a:path w="635000" h="628650">
                  <a:moveTo>
                    <a:pt x="317500" y="0"/>
                  </a:moveTo>
                  <a:cubicBezTo>
                    <a:pt x="492849" y="0"/>
                    <a:pt x="635000" y="140729"/>
                    <a:pt x="635000" y="314325"/>
                  </a:cubicBezTo>
                  <a:cubicBezTo>
                    <a:pt x="635000" y="487921"/>
                    <a:pt x="492849" y="628650"/>
                    <a:pt x="317500" y="628650"/>
                  </a:cubicBezTo>
                  <a:cubicBezTo>
                    <a:pt x="142151" y="628650"/>
                    <a:pt x="0" y="487921"/>
                    <a:pt x="0" y="314325"/>
                  </a:cubicBezTo>
                  <a:cubicBezTo>
                    <a:pt x="0" y="140729"/>
                    <a:pt x="142151" y="0"/>
                    <a:pt x="317500"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71" name="Shape 487">
              <a:extLst>
                <a:ext uri="{FF2B5EF4-FFF2-40B4-BE49-F238E27FC236}">
                  <a16:creationId xmlns:a16="http://schemas.microsoft.com/office/drawing/2014/main" id="{F8F924BA-E2BB-4277-BA46-18D9D9EA5849}"/>
                </a:ext>
              </a:extLst>
            </p:cNvPr>
            <p:cNvSpPr/>
            <p:nvPr/>
          </p:nvSpPr>
          <p:spPr>
            <a:xfrm>
              <a:off x="7831775" y="971376"/>
              <a:ext cx="10068" cy="70682"/>
            </a:xfrm>
            <a:custGeom>
              <a:avLst/>
              <a:gdLst/>
              <a:ahLst/>
              <a:cxnLst/>
              <a:rect l="0" t="0" r="0" b="0"/>
              <a:pathLst>
                <a:path w="10068" h="70682">
                  <a:moveTo>
                    <a:pt x="10068" y="0"/>
                  </a:moveTo>
                  <a:lnTo>
                    <a:pt x="10068" y="70682"/>
                  </a:lnTo>
                  <a:lnTo>
                    <a:pt x="7569" y="68772"/>
                  </a:lnTo>
                  <a:cubicBezTo>
                    <a:pt x="2210" y="62409"/>
                    <a:pt x="0" y="54002"/>
                    <a:pt x="1512" y="45861"/>
                  </a:cubicBezTo>
                  <a:lnTo>
                    <a:pt x="10068" y="0"/>
                  </a:ln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72" name="Shape 488">
              <a:extLst>
                <a:ext uri="{FF2B5EF4-FFF2-40B4-BE49-F238E27FC236}">
                  <a16:creationId xmlns:a16="http://schemas.microsoft.com/office/drawing/2014/main" id="{211922CC-D20B-430F-BC68-410A780BA760}"/>
                </a:ext>
              </a:extLst>
            </p:cNvPr>
            <p:cNvSpPr/>
            <p:nvPr/>
          </p:nvSpPr>
          <p:spPr>
            <a:xfrm>
              <a:off x="7682562" y="865104"/>
              <a:ext cx="159280" cy="340969"/>
            </a:xfrm>
            <a:custGeom>
              <a:avLst/>
              <a:gdLst/>
              <a:ahLst/>
              <a:cxnLst/>
              <a:rect l="0" t="0" r="0" b="0"/>
              <a:pathLst>
                <a:path w="159280" h="340969">
                  <a:moveTo>
                    <a:pt x="159280" y="0"/>
                  </a:moveTo>
                  <a:lnTo>
                    <a:pt x="159280" y="41782"/>
                  </a:lnTo>
                  <a:lnTo>
                    <a:pt x="129146" y="49098"/>
                  </a:lnTo>
                  <a:lnTo>
                    <a:pt x="138506" y="116700"/>
                  </a:lnTo>
                  <a:cubicBezTo>
                    <a:pt x="140056" y="127800"/>
                    <a:pt x="132207" y="138036"/>
                    <a:pt x="120993" y="139560"/>
                  </a:cubicBezTo>
                  <a:cubicBezTo>
                    <a:pt x="120053" y="139687"/>
                    <a:pt x="119114" y="139750"/>
                    <a:pt x="118187" y="139750"/>
                  </a:cubicBezTo>
                  <a:cubicBezTo>
                    <a:pt x="108103" y="139750"/>
                    <a:pt x="99314" y="132372"/>
                    <a:pt x="97905" y="122212"/>
                  </a:cubicBezTo>
                  <a:lnTo>
                    <a:pt x="97676" y="120523"/>
                  </a:lnTo>
                  <a:cubicBezTo>
                    <a:pt x="62485" y="147282"/>
                    <a:pt x="47955" y="194919"/>
                    <a:pt x="65367" y="237579"/>
                  </a:cubicBezTo>
                  <a:cubicBezTo>
                    <a:pt x="75502" y="262432"/>
                    <a:pt x="94806" y="281889"/>
                    <a:pt x="119723" y="292354"/>
                  </a:cubicBezTo>
                  <a:cubicBezTo>
                    <a:pt x="132175" y="297586"/>
                    <a:pt x="145285" y="300266"/>
                    <a:pt x="158417" y="300380"/>
                  </a:cubicBezTo>
                  <a:lnTo>
                    <a:pt x="159280" y="300216"/>
                  </a:lnTo>
                  <a:lnTo>
                    <a:pt x="159280" y="340969"/>
                  </a:lnTo>
                  <a:lnTo>
                    <a:pt x="131123" y="338150"/>
                  </a:lnTo>
                  <a:cubicBezTo>
                    <a:pt x="121819" y="336270"/>
                    <a:pt x="112637" y="333451"/>
                    <a:pt x="103696" y="329692"/>
                  </a:cubicBezTo>
                  <a:cubicBezTo>
                    <a:pt x="68707" y="314985"/>
                    <a:pt x="41593" y="287680"/>
                    <a:pt x="27369" y="252780"/>
                  </a:cubicBezTo>
                  <a:cubicBezTo>
                    <a:pt x="0" y="185724"/>
                    <a:pt x="28728" y="109842"/>
                    <a:pt x="91529" y="76212"/>
                  </a:cubicBezTo>
                  <a:lnTo>
                    <a:pt x="86043" y="36512"/>
                  </a:lnTo>
                  <a:cubicBezTo>
                    <a:pt x="84620" y="26212"/>
                    <a:pt x="91263" y="16522"/>
                    <a:pt x="101460" y="14046"/>
                  </a:cubicBezTo>
                  <a:lnTo>
                    <a:pt x="159280" y="0"/>
                  </a:ln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73" name="Shape 489">
              <a:extLst>
                <a:ext uri="{FF2B5EF4-FFF2-40B4-BE49-F238E27FC236}">
                  <a16:creationId xmlns:a16="http://schemas.microsoft.com/office/drawing/2014/main" id="{9A109AC2-B3EF-4177-8F85-64419BAE995A}"/>
                </a:ext>
              </a:extLst>
            </p:cNvPr>
            <p:cNvSpPr/>
            <p:nvPr/>
          </p:nvSpPr>
          <p:spPr>
            <a:xfrm>
              <a:off x="7841843" y="855020"/>
              <a:ext cx="256188" cy="351053"/>
            </a:xfrm>
            <a:custGeom>
              <a:avLst/>
              <a:gdLst/>
              <a:ahLst/>
              <a:cxnLst/>
              <a:rect l="0" t="0" r="0" b="0"/>
              <a:pathLst>
                <a:path w="256188" h="351053">
                  <a:moveTo>
                    <a:pt x="50207" y="724"/>
                  </a:moveTo>
                  <a:cubicBezTo>
                    <a:pt x="65523" y="3505"/>
                    <a:pt x="75632" y="18059"/>
                    <a:pt x="72813" y="33210"/>
                  </a:cubicBezTo>
                  <a:lnTo>
                    <a:pt x="53013" y="139382"/>
                  </a:lnTo>
                  <a:lnTo>
                    <a:pt x="127981" y="139382"/>
                  </a:lnTo>
                  <a:cubicBezTo>
                    <a:pt x="136249" y="139382"/>
                    <a:pt x="143602" y="142977"/>
                    <a:pt x="148746" y="148577"/>
                  </a:cubicBezTo>
                  <a:cubicBezTo>
                    <a:pt x="150765" y="150482"/>
                    <a:pt x="152467" y="152806"/>
                    <a:pt x="153598" y="155524"/>
                  </a:cubicBezTo>
                  <a:lnTo>
                    <a:pt x="199114" y="264846"/>
                  </a:lnTo>
                  <a:lnTo>
                    <a:pt x="229581" y="258470"/>
                  </a:lnTo>
                  <a:cubicBezTo>
                    <a:pt x="240618" y="256172"/>
                    <a:pt x="251514" y="263157"/>
                    <a:pt x="253851" y="274117"/>
                  </a:cubicBezTo>
                  <a:cubicBezTo>
                    <a:pt x="256188" y="285077"/>
                    <a:pt x="249114" y="295846"/>
                    <a:pt x="238040" y="298171"/>
                  </a:cubicBezTo>
                  <a:lnTo>
                    <a:pt x="190910" y="308038"/>
                  </a:lnTo>
                  <a:cubicBezTo>
                    <a:pt x="189488" y="308331"/>
                    <a:pt x="188078" y="308470"/>
                    <a:pt x="186655" y="308470"/>
                  </a:cubicBezTo>
                  <a:cubicBezTo>
                    <a:pt x="178502" y="308470"/>
                    <a:pt x="170945" y="303619"/>
                    <a:pt x="167720" y="295923"/>
                  </a:cubicBezTo>
                  <a:lnTo>
                    <a:pt x="140631" y="230873"/>
                  </a:lnTo>
                  <a:cubicBezTo>
                    <a:pt x="138865" y="242519"/>
                    <a:pt x="135767" y="254025"/>
                    <a:pt x="131004" y="265151"/>
                  </a:cubicBezTo>
                  <a:cubicBezTo>
                    <a:pt x="116145" y="299796"/>
                    <a:pt x="88560" y="326631"/>
                    <a:pt x="53318" y="340728"/>
                  </a:cubicBezTo>
                  <a:cubicBezTo>
                    <a:pt x="36097" y="347612"/>
                    <a:pt x="18038" y="351053"/>
                    <a:pt x="4" y="351053"/>
                  </a:cubicBezTo>
                  <a:lnTo>
                    <a:pt x="0" y="351053"/>
                  </a:lnTo>
                  <a:lnTo>
                    <a:pt x="0" y="310300"/>
                  </a:lnTo>
                  <a:lnTo>
                    <a:pt x="37964" y="303098"/>
                  </a:lnTo>
                  <a:cubicBezTo>
                    <a:pt x="63059" y="293078"/>
                    <a:pt x="82693" y="273964"/>
                    <a:pt x="93273" y="249301"/>
                  </a:cubicBezTo>
                  <a:cubicBezTo>
                    <a:pt x="100702" y="231953"/>
                    <a:pt x="102899" y="213347"/>
                    <a:pt x="100118" y="195174"/>
                  </a:cubicBezTo>
                  <a:lnTo>
                    <a:pt x="19155" y="195174"/>
                  </a:lnTo>
                  <a:cubicBezTo>
                    <a:pt x="14971" y="195174"/>
                    <a:pt x="10894" y="194253"/>
                    <a:pt x="7195" y="192537"/>
                  </a:cubicBezTo>
                  <a:lnTo>
                    <a:pt x="0" y="187037"/>
                  </a:lnTo>
                  <a:lnTo>
                    <a:pt x="0" y="116356"/>
                  </a:lnTo>
                  <a:lnTo>
                    <a:pt x="12602" y="48806"/>
                  </a:lnTo>
                  <a:lnTo>
                    <a:pt x="0" y="51866"/>
                  </a:lnTo>
                  <a:lnTo>
                    <a:pt x="0" y="10084"/>
                  </a:lnTo>
                  <a:lnTo>
                    <a:pt x="35970" y="1346"/>
                  </a:lnTo>
                  <a:cubicBezTo>
                    <a:pt x="36923" y="1130"/>
                    <a:pt x="37862" y="1054"/>
                    <a:pt x="38802" y="965"/>
                  </a:cubicBezTo>
                  <a:cubicBezTo>
                    <a:pt x="42447" y="140"/>
                    <a:pt x="46308" y="0"/>
                    <a:pt x="50207" y="724"/>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74" name="Shape 490">
              <a:extLst>
                <a:ext uri="{FF2B5EF4-FFF2-40B4-BE49-F238E27FC236}">
                  <a16:creationId xmlns:a16="http://schemas.microsoft.com/office/drawing/2014/main" id="{CECEA04E-5CB9-4BA3-A67F-FB5D53C0E6FD}"/>
                </a:ext>
              </a:extLst>
            </p:cNvPr>
            <p:cNvSpPr/>
            <p:nvPr/>
          </p:nvSpPr>
          <p:spPr>
            <a:xfrm>
              <a:off x="7863169" y="756226"/>
              <a:ext cx="90056" cy="89192"/>
            </a:xfrm>
            <a:custGeom>
              <a:avLst/>
              <a:gdLst/>
              <a:ahLst/>
              <a:cxnLst/>
              <a:rect l="0" t="0" r="0" b="0"/>
              <a:pathLst>
                <a:path w="90056" h="89192">
                  <a:moveTo>
                    <a:pt x="45022" y="0"/>
                  </a:moveTo>
                  <a:cubicBezTo>
                    <a:pt x="69876" y="0"/>
                    <a:pt x="90056" y="19964"/>
                    <a:pt x="90056" y="44577"/>
                  </a:cubicBezTo>
                  <a:cubicBezTo>
                    <a:pt x="90056" y="69253"/>
                    <a:pt x="69876" y="89192"/>
                    <a:pt x="45022" y="89192"/>
                  </a:cubicBezTo>
                  <a:cubicBezTo>
                    <a:pt x="20155" y="89192"/>
                    <a:pt x="0" y="69253"/>
                    <a:pt x="0" y="44577"/>
                  </a:cubicBezTo>
                  <a:cubicBezTo>
                    <a:pt x="0" y="19964"/>
                    <a:pt x="20155" y="0"/>
                    <a:pt x="45022" y="0"/>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75" name="Shape 491">
              <a:extLst>
                <a:ext uri="{FF2B5EF4-FFF2-40B4-BE49-F238E27FC236}">
                  <a16:creationId xmlns:a16="http://schemas.microsoft.com/office/drawing/2014/main" id="{D0F92EF9-6481-4650-814D-7E73109CCE8F}"/>
                </a:ext>
              </a:extLst>
            </p:cNvPr>
            <p:cNvSpPr/>
            <p:nvPr/>
          </p:nvSpPr>
          <p:spPr>
            <a:xfrm>
              <a:off x="7938078" y="1591832"/>
              <a:ext cx="635000" cy="628650"/>
            </a:xfrm>
            <a:custGeom>
              <a:avLst/>
              <a:gdLst/>
              <a:ahLst/>
              <a:cxnLst/>
              <a:rect l="0" t="0" r="0" b="0"/>
              <a:pathLst>
                <a:path w="635000" h="628650">
                  <a:moveTo>
                    <a:pt x="317500" y="0"/>
                  </a:moveTo>
                  <a:cubicBezTo>
                    <a:pt x="492849" y="0"/>
                    <a:pt x="635000" y="140729"/>
                    <a:pt x="635000" y="314325"/>
                  </a:cubicBezTo>
                  <a:cubicBezTo>
                    <a:pt x="635000" y="487921"/>
                    <a:pt x="492849" y="628650"/>
                    <a:pt x="317500" y="628650"/>
                  </a:cubicBezTo>
                  <a:cubicBezTo>
                    <a:pt x="142151" y="628650"/>
                    <a:pt x="0" y="487921"/>
                    <a:pt x="0" y="314325"/>
                  </a:cubicBezTo>
                  <a:cubicBezTo>
                    <a:pt x="0" y="140729"/>
                    <a:pt x="142151" y="0"/>
                    <a:pt x="317500"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76" name="Shape 492">
              <a:extLst>
                <a:ext uri="{FF2B5EF4-FFF2-40B4-BE49-F238E27FC236}">
                  <a16:creationId xmlns:a16="http://schemas.microsoft.com/office/drawing/2014/main" id="{38F0D2CA-3966-41CE-BE9F-DACD35B43A52}"/>
                </a:ext>
              </a:extLst>
            </p:cNvPr>
            <p:cNvSpPr/>
            <p:nvPr/>
          </p:nvSpPr>
          <p:spPr>
            <a:xfrm>
              <a:off x="8037298" y="1875747"/>
              <a:ext cx="438099" cy="295211"/>
            </a:xfrm>
            <a:custGeom>
              <a:avLst/>
              <a:gdLst/>
              <a:ahLst/>
              <a:cxnLst/>
              <a:rect l="0" t="0" r="0" b="0"/>
              <a:pathLst>
                <a:path w="438099" h="295211">
                  <a:moveTo>
                    <a:pt x="96215" y="0"/>
                  </a:moveTo>
                  <a:lnTo>
                    <a:pt x="158166" y="0"/>
                  </a:lnTo>
                  <a:lnTo>
                    <a:pt x="219342" y="78435"/>
                  </a:lnTo>
                  <a:lnTo>
                    <a:pt x="280543" y="0"/>
                  </a:lnTo>
                  <a:lnTo>
                    <a:pt x="341884" y="0"/>
                  </a:lnTo>
                  <a:cubicBezTo>
                    <a:pt x="377279" y="0"/>
                    <a:pt x="408571" y="21590"/>
                    <a:pt x="417957" y="52514"/>
                  </a:cubicBezTo>
                  <a:cubicBezTo>
                    <a:pt x="418452" y="54127"/>
                    <a:pt x="418858" y="55791"/>
                    <a:pt x="419138" y="57480"/>
                  </a:cubicBezTo>
                  <a:lnTo>
                    <a:pt x="438099" y="169786"/>
                  </a:lnTo>
                  <a:cubicBezTo>
                    <a:pt x="420446" y="200076"/>
                    <a:pt x="396608" y="226365"/>
                    <a:pt x="368236" y="246939"/>
                  </a:cubicBezTo>
                  <a:lnTo>
                    <a:pt x="348628" y="130708"/>
                  </a:lnTo>
                  <a:lnTo>
                    <a:pt x="324447" y="130708"/>
                  </a:lnTo>
                  <a:lnTo>
                    <a:pt x="331050" y="269304"/>
                  </a:lnTo>
                  <a:cubicBezTo>
                    <a:pt x="297294" y="285864"/>
                    <a:pt x="259270" y="295211"/>
                    <a:pt x="219037" y="295211"/>
                  </a:cubicBezTo>
                  <a:cubicBezTo>
                    <a:pt x="178803" y="295211"/>
                    <a:pt x="140805" y="285864"/>
                    <a:pt x="107049" y="269304"/>
                  </a:cubicBezTo>
                  <a:lnTo>
                    <a:pt x="113652" y="130708"/>
                  </a:lnTo>
                  <a:lnTo>
                    <a:pt x="89471" y="130708"/>
                  </a:lnTo>
                  <a:lnTo>
                    <a:pt x="69862" y="246952"/>
                  </a:lnTo>
                  <a:cubicBezTo>
                    <a:pt x="41490" y="226365"/>
                    <a:pt x="17653" y="200076"/>
                    <a:pt x="0" y="169774"/>
                  </a:cubicBezTo>
                  <a:lnTo>
                    <a:pt x="18948" y="57493"/>
                  </a:lnTo>
                  <a:cubicBezTo>
                    <a:pt x="19228" y="55766"/>
                    <a:pt x="19647" y="54115"/>
                    <a:pt x="20155" y="52464"/>
                  </a:cubicBezTo>
                  <a:cubicBezTo>
                    <a:pt x="29540" y="21565"/>
                    <a:pt x="60846" y="0"/>
                    <a:pt x="96215" y="0"/>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77" name="Shape 493">
              <a:extLst>
                <a:ext uri="{FF2B5EF4-FFF2-40B4-BE49-F238E27FC236}">
                  <a16:creationId xmlns:a16="http://schemas.microsoft.com/office/drawing/2014/main" id="{3E4E207E-6023-4647-A272-BC55EDD9E6B1}"/>
                </a:ext>
              </a:extLst>
            </p:cNvPr>
            <p:cNvSpPr/>
            <p:nvPr/>
          </p:nvSpPr>
          <p:spPr>
            <a:xfrm>
              <a:off x="8165974" y="1670414"/>
              <a:ext cx="180747" cy="178968"/>
            </a:xfrm>
            <a:custGeom>
              <a:avLst/>
              <a:gdLst/>
              <a:ahLst/>
              <a:cxnLst/>
              <a:rect l="0" t="0" r="0" b="0"/>
              <a:pathLst>
                <a:path w="180747" h="178968">
                  <a:moveTo>
                    <a:pt x="90374" y="0"/>
                  </a:moveTo>
                  <a:lnTo>
                    <a:pt x="90386" y="0"/>
                  </a:lnTo>
                  <a:cubicBezTo>
                    <a:pt x="140310" y="0"/>
                    <a:pt x="180747" y="40068"/>
                    <a:pt x="180747" y="89497"/>
                  </a:cubicBezTo>
                  <a:cubicBezTo>
                    <a:pt x="180747" y="138913"/>
                    <a:pt x="140310" y="178968"/>
                    <a:pt x="90374" y="178968"/>
                  </a:cubicBezTo>
                  <a:cubicBezTo>
                    <a:pt x="40463" y="178968"/>
                    <a:pt x="0" y="138913"/>
                    <a:pt x="0" y="89497"/>
                  </a:cubicBezTo>
                  <a:cubicBezTo>
                    <a:pt x="0" y="40056"/>
                    <a:pt x="40463" y="0"/>
                    <a:pt x="90374" y="0"/>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78" name="Shape 494">
              <a:extLst>
                <a:ext uri="{FF2B5EF4-FFF2-40B4-BE49-F238E27FC236}">
                  <a16:creationId xmlns:a16="http://schemas.microsoft.com/office/drawing/2014/main" id="{D49A8FBD-29E9-4741-8DAC-8A600EF41A67}"/>
                </a:ext>
              </a:extLst>
            </p:cNvPr>
            <p:cNvSpPr/>
            <p:nvPr/>
          </p:nvSpPr>
          <p:spPr>
            <a:xfrm>
              <a:off x="7785100" y="3441846"/>
              <a:ext cx="635000" cy="628650"/>
            </a:xfrm>
            <a:custGeom>
              <a:avLst/>
              <a:gdLst/>
              <a:ahLst/>
              <a:cxnLst/>
              <a:rect l="0" t="0" r="0" b="0"/>
              <a:pathLst>
                <a:path w="635000" h="628650">
                  <a:moveTo>
                    <a:pt x="317500" y="0"/>
                  </a:moveTo>
                  <a:cubicBezTo>
                    <a:pt x="492849" y="0"/>
                    <a:pt x="635000" y="140729"/>
                    <a:pt x="635000" y="314325"/>
                  </a:cubicBezTo>
                  <a:cubicBezTo>
                    <a:pt x="635000" y="487921"/>
                    <a:pt x="492849" y="628650"/>
                    <a:pt x="317500" y="628650"/>
                  </a:cubicBezTo>
                  <a:cubicBezTo>
                    <a:pt x="142151" y="628650"/>
                    <a:pt x="0" y="487921"/>
                    <a:pt x="0" y="314325"/>
                  </a:cubicBezTo>
                  <a:cubicBezTo>
                    <a:pt x="0" y="140729"/>
                    <a:pt x="142151" y="0"/>
                    <a:pt x="317500"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79" name="Shape 495">
              <a:extLst>
                <a:ext uri="{FF2B5EF4-FFF2-40B4-BE49-F238E27FC236}">
                  <a16:creationId xmlns:a16="http://schemas.microsoft.com/office/drawing/2014/main" id="{74982DBD-D6CC-4DB3-A31C-36C2F0126963}"/>
                </a:ext>
              </a:extLst>
            </p:cNvPr>
            <p:cNvSpPr/>
            <p:nvPr/>
          </p:nvSpPr>
          <p:spPr>
            <a:xfrm>
              <a:off x="7890937" y="3719139"/>
              <a:ext cx="423329" cy="301828"/>
            </a:xfrm>
            <a:custGeom>
              <a:avLst/>
              <a:gdLst/>
              <a:ahLst/>
              <a:cxnLst/>
              <a:rect l="0" t="0" r="0" b="0"/>
              <a:pathLst>
                <a:path w="423329" h="301828">
                  <a:moveTo>
                    <a:pt x="122847" y="0"/>
                  </a:moveTo>
                  <a:lnTo>
                    <a:pt x="170637" y="0"/>
                  </a:lnTo>
                  <a:lnTo>
                    <a:pt x="211671" y="43129"/>
                  </a:lnTo>
                  <a:lnTo>
                    <a:pt x="252705" y="0"/>
                  </a:lnTo>
                  <a:lnTo>
                    <a:pt x="300482" y="0"/>
                  </a:lnTo>
                  <a:cubicBezTo>
                    <a:pt x="328016" y="0"/>
                    <a:pt x="352603" y="14427"/>
                    <a:pt x="368681" y="36906"/>
                  </a:cubicBezTo>
                  <a:cubicBezTo>
                    <a:pt x="368833" y="37122"/>
                    <a:pt x="368986" y="37350"/>
                    <a:pt x="369126" y="37567"/>
                  </a:cubicBezTo>
                  <a:cubicBezTo>
                    <a:pt x="374473" y="45161"/>
                    <a:pt x="378816" y="53658"/>
                    <a:pt x="382016" y="62814"/>
                  </a:cubicBezTo>
                  <a:cubicBezTo>
                    <a:pt x="382245" y="63436"/>
                    <a:pt x="382588" y="63995"/>
                    <a:pt x="382791" y="64630"/>
                  </a:cubicBezTo>
                  <a:lnTo>
                    <a:pt x="423329" y="196469"/>
                  </a:lnTo>
                  <a:cubicBezTo>
                    <a:pt x="405409" y="220320"/>
                    <a:pt x="383477" y="241021"/>
                    <a:pt x="358508" y="257620"/>
                  </a:cubicBezTo>
                  <a:lnTo>
                    <a:pt x="327114" y="155969"/>
                  </a:lnTo>
                  <a:lnTo>
                    <a:pt x="301523" y="155969"/>
                  </a:lnTo>
                  <a:lnTo>
                    <a:pt x="327673" y="275234"/>
                  </a:lnTo>
                  <a:cubicBezTo>
                    <a:pt x="292659" y="292240"/>
                    <a:pt x="253302" y="301828"/>
                    <a:pt x="211671" y="301828"/>
                  </a:cubicBezTo>
                  <a:cubicBezTo>
                    <a:pt x="170028" y="301828"/>
                    <a:pt x="130670" y="292240"/>
                    <a:pt x="95656" y="275234"/>
                  </a:cubicBezTo>
                  <a:lnTo>
                    <a:pt x="121806" y="155969"/>
                  </a:lnTo>
                  <a:lnTo>
                    <a:pt x="96203" y="155969"/>
                  </a:lnTo>
                  <a:lnTo>
                    <a:pt x="64821" y="257620"/>
                  </a:lnTo>
                  <a:cubicBezTo>
                    <a:pt x="39853" y="241008"/>
                    <a:pt x="17920" y="220307"/>
                    <a:pt x="0" y="196456"/>
                  </a:cubicBezTo>
                  <a:lnTo>
                    <a:pt x="40539" y="64630"/>
                  </a:lnTo>
                  <a:cubicBezTo>
                    <a:pt x="40742" y="63995"/>
                    <a:pt x="41072" y="63436"/>
                    <a:pt x="41313" y="62814"/>
                  </a:cubicBezTo>
                  <a:cubicBezTo>
                    <a:pt x="44501" y="53658"/>
                    <a:pt x="48857" y="45161"/>
                    <a:pt x="54204" y="37567"/>
                  </a:cubicBezTo>
                  <a:cubicBezTo>
                    <a:pt x="54343" y="37350"/>
                    <a:pt x="54483" y="37122"/>
                    <a:pt x="54635" y="36906"/>
                  </a:cubicBezTo>
                  <a:cubicBezTo>
                    <a:pt x="70726" y="14427"/>
                    <a:pt x="95301" y="0"/>
                    <a:pt x="122847" y="0"/>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80" name="Shape 496">
              <a:extLst>
                <a:ext uri="{FF2B5EF4-FFF2-40B4-BE49-F238E27FC236}">
                  <a16:creationId xmlns:a16="http://schemas.microsoft.com/office/drawing/2014/main" id="{6073A02D-D235-4A01-8F6D-07337B5D0D92}"/>
                </a:ext>
              </a:extLst>
            </p:cNvPr>
            <p:cNvSpPr/>
            <p:nvPr/>
          </p:nvSpPr>
          <p:spPr>
            <a:xfrm>
              <a:off x="7974935" y="3498603"/>
              <a:ext cx="255346" cy="197257"/>
            </a:xfrm>
            <a:custGeom>
              <a:avLst/>
              <a:gdLst/>
              <a:ahLst/>
              <a:cxnLst/>
              <a:rect l="0" t="0" r="0" b="0"/>
              <a:pathLst>
                <a:path w="255346" h="197257">
                  <a:moveTo>
                    <a:pt x="127673" y="597"/>
                  </a:moveTo>
                  <a:cubicBezTo>
                    <a:pt x="147307" y="0"/>
                    <a:pt x="192938" y="12510"/>
                    <a:pt x="201752" y="67463"/>
                  </a:cubicBezTo>
                  <a:cubicBezTo>
                    <a:pt x="214134" y="144640"/>
                    <a:pt x="255346" y="132474"/>
                    <a:pt x="249186" y="156477"/>
                  </a:cubicBezTo>
                  <a:cubicBezTo>
                    <a:pt x="244411" y="175057"/>
                    <a:pt x="205181" y="197257"/>
                    <a:pt x="127673" y="197257"/>
                  </a:cubicBezTo>
                  <a:cubicBezTo>
                    <a:pt x="50165" y="197257"/>
                    <a:pt x="10922" y="175057"/>
                    <a:pt x="6159" y="156477"/>
                  </a:cubicBezTo>
                  <a:cubicBezTo>
                    <a:pt x="0" y="132474"/>
                    <a:pt x="41186" y="144628"/>
                    <a:pt x="53581" y="67463"/>
                  </a:cubicBezTo>
                  <a:cubicBezTo>
                    <a:pt x="62408" y="12510"/>
                    <a:pt x="108038" y="0"/>
                    <a:pt x="127673" y="597"/>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81" name="Shape 497">
              <a:extLst>
                <a:ext uri="{FF2B5EF4-FFF2-40B4-BE49-F238E27FC236}">
                  <a16:creationId xmlns:a16="http://schemas.microsoft.com/office/drawing/2014/main" id="{79E22F61-664F-46E0-A2F9-A47836DD41AC}"/>
                </a:ext>
              </a:extLst>
            </p:cNvPr>
            <p:cNvSpPr/>
            <p:nvPr/>
          </p:nvSpPr>
          <p:spPr>
            <a:xfrm>
              <a:off x="7969829" y="2516839"/>
              <a:ext cx="635000" cy="628650"/>
            </a:xfrm>
            <a:custGeom>
              <a:avLst/>
              <a:gdLst/>
              <a:ahLst/>
              <a:cxnLst/>
              <a:rect l="0" t="0" r="0" b="0"/>
              <a:pathLst>
                <a:path w="635000" h="628650">
                  <a:moveTo>
                    <a:pt x="317500" y="0"/>
                  </a:moveTo>
                  <a:cubicBezTo>
                    <a:pt x="492849" y="0"/>
                    <a:pt x="635000" y="140729"/>
                    <a:pt x="635000" y="314325"/>
                  </a:cubicBezTo>
                  <a:cubicBezTo>
                    <a:pt x="635000" y="487921"/>
                    <a:pt x="492849" y="628650"/>
                    <a:pt x="317500" y="628650"/>
                  </a:cubicBezTo>
                  <a:cubicBezTo>
                    <a:pt x="142151" y="628650"/>
                    <a:pt x="0" y="487921"/>
                    <a:pt x="0" y="314325"/>
                  </a:cubicBezTo>
                  <a:cubicBezTo>
                    <a:pt x="0" y="140729"/>
                    <a:pt x="142151" y="0"/>
                    <a:pt x="317500"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82" name="Shape 498">
              <a:extLst>
                <a:ext uri="{FF2B5EF4-FFF2-40B4-BE49-F238E27FC236}">
                  <a16:creationId xmlns:a16="http://schemas.microsoft.com/office/drawing/2014/main" id="{F365F657-F315-4745-B9BE-A7E088272B9E}"/>
                </a:ext>
              </a:extLst>
            </p:cNvPr>
            <p:cNvSpPr/>
            <p:nvPr/>
          </p:nvSpPr>
          <p:spPr>
            <a:xfrm>
              <a:off x="8173349" y="2594713"/>
              <a:ext cx="92329" cy="88697"/>
            </a:xfrm>
            <a:custGeom>
              <a:avLst/>
              <a:gdLst/>
              <a:ahLst/>
              <a:cxnLst/>
              <a:rect l="0" t="0" r="0" b="0"/>
              <a:pathLst>
                <a:path w="92329" h="88697">
                  <a:moveTo>
                    <a:pt x="46165" y="0"/>
                  </a:moveTo>
                  <a:cubicBezTo>
                    <a:pt x="71654" y="0"/>
                    <a:pt x="92329" y="19850"/>
                    <a:pt x="92329" y="44348"/>
                  </a:cubicBezTo>
                  <a:cubicBezTo>
                    <a:pt x="92329" y="68847"/>
                    <a:pt x="71654" y="88697"/>
                    <a:pt x="46165" y="88697"/>
                  </a:cubicBezTo>
                  <a:cubicBezTo>
                    <a:pt x="20675" y="88697"/>
                    <a:pt x="0" y="68847"/>
                    <a:pt x="0" y="44348"/>
                  </a:cubicBezTo>
                  <a:cubicBezTo>
                    <a:pt x="0" y="19850"/>
                    <a:pt x="20675" y="0"/>
                    <a:pt x="46165" y="0"/>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83" name="Shape 499">
              <a:extLst>
                <a:ext uri="{FF2B5EF4-FFF2-40B4-BE49-F238E27FC236}">
                  <a16:creationId xmlns:a16="http://schemas.microsoft.com/office/drawing/2014/main" id="{CCC19803-0B5A-4FF7-B5BD-DC9C6B9538AA}"/>
                </a:ext>
              </a:extLst>
            </p:cNvPr>
            <p:cNvSpPr/>
            <p:nvPr/>
          </p:nvSpPr>
          <p:spPr>
            <a:xfrm>
              <a:off x="8139349" y="2696851"/>
              <a:ext cx="216839" cy="359029"/>
            </a:xfrm>
            <a:custGeom>
              <a:avLst/>
              <a:gdLst/>
              <a:ahLst/>
              <a:cxnLst/>
              <a:rect l="0" t="0" r="0" b="0"/>
              <a:pathLst>
                <a:path w="216839" h="359029">
                  <a:moveTo>
                    <a:pt x="80163" y="0"/>
                  </a:moveTo>
                  <a:cubicBezTo>
                    <a:pt x="80683" y="0"/>
                    <a:pt x="81153" y="114"/>
                    <a:pt x="81661" y="140"/>
                  </a:cubicBezTo>
                  <a:cubicBezTo>
                    <a:pt x="82765" y="190"/>
                    <a:pt x="83845" y="292"/>
                    <a:pt x="84925" y="457"/>
                  </a:cubicBezTo>
                  <a:cubicBezTo>
                    <a:pt x="85890" y="609"/>
                    <a:pt x="86830" y="787"/>
                    <a:pt x="87757" y="1016"/>
                  </a:cubicBezTo>
                  <a:cubicBezTo>
                    <a:pt x="88735" y="1257"/>
                    <a:pt x="89688" y="1537"/>
                    <a:pt x="90639" y="1867"/>
                  </a:cubicBezTo>
                  <a:cubicBezTo>
                    <a:pt x="91605" y="2210"/>
                    <a:pt x="92557" y="2591"/>
                    <a:pt x="93484" y="3010"/>
                  </a:cubicBezTo>
                  <a:cubicBezTo>
                    <a:pt x="94335" y="3416"/>
                    <a:pt x="95148" y="3848"/>
                    <a:pt x="95974" y="4318"/>
                  </a:cubicBezTo>
                  <a:cubicBezTo>
                    <a:pt x="96926" y="4864"/>
                    <a:pt x="97828" y="5461"/>
                    <a:pt x="98704" y="6109"/>
                  </a:cubicBezTo>
                  <a:cubicBezTo>
                    <a:pt x="99111" y="6401"/>
                    <a:pt x="99555" y="6604"/>
                    <a:pt x="99949" y="6921"/>
                  </a:cubicBezTo>
                  <a:lnTo>
                    <a:pt x="202133" y="87719"/>
                  </a:lnTo>
                  <a:cubicBezTo>
                    <a:pt x="215138" y="98209"/>
                    <a:pt x="216839" y="116853"/>
                    <a:pt x="205918" y="129375"/>
                  </a:cubicBezTo>
                  <a:cubicBezTo>
                    <a:pt x="199834" y="136334"/>
                    <a:pt x="191109" y="139928"/>
                    <a:pt x="182321" y="139928"/>
                  </a:cubicBezTo>
                  <a:cubicBezTo>
                    <a:pt x="175349" y="139928"/>
                    <a:pt x="168325" y="137655"/>
                    <a:pt x="162560" y="133007"/>
                  </a:cubicBezTo>
                  <a:lnTo>
                    <a:pt x="110947" y="92977"/>
                  </a:lnTo>
                  <a:lnTo>
                    <a:pt x="110947" y="146609"/>
                  </a:lnTo>
                  <a:lnTo>
                    <a:pt x="185572" y="315366"/>
                  </a:lnTo>
                  <a:cubicBezTo>
                    <a:pt x="193662" y="329730"/>
                    <a:pt x="188113" y="347663"/>
                    <a:pt x="173165" y="355448"/>
                  </a:cubicBezTo>
                  <a:cubicBezTo>
                    <a:pt x="168516" y="357873"/>
                    <a:pt x="163487" y="359029"/>
                    <a:pt x="158547" y="359029"/>
                  </a:cubicBezTo>
                  <a:cubicBezTo>
                    <a:pt x="147612" y="359029"/>
                    <a:pt x="137033" y="353415"/>
                    <a:pt x="131458" y="343535"/>
                  </a:cubicBezTo>
                  <a:lnTo>
                    <a:pt x="90665" y="234785"/>
                  </a:lnTo>
                  <a:lnTo>
                    <a:pt x="63843" y="336702"/>
                  </a:lnTo>
                  <a:cubicBezTo>
                    <a:pt x="60312" y="350088"/>
                    <a:pt x="47777" y="359029"/>
                    <a:pt x="34024" y="359029"/>
                  </a:cubicBezTo>
                  <a:cubicBezTo>
                    <a:pt x="31534" y="359029"/>
                    <a:pt x="28994" y="358724"/>
                    <a:pt x="26467" y="358115"/>
                  </a:cubicBezTo>
                  <a:cubicBezTo>
                    <a:pt x="9982" y="354101"/>
                    <a:pt x="0" y="338036"/>
                    <a:pt x="4178" y="322199"/>
                  </a:cubicBezTo>
                  <a:lnTo>
                    <a:pt x="49390" y="150419"/>
                  </a:lnTo>
                  <a:lnTo>
                    <a:pt x="49390" y="29565"/>
                  </a:lnTo>
                  <a:cubicBezTo>
                    <a:pt x="49390" y="29070"/>
                    <a:pt x="49517" y="28600"/>
                    <a:pt x="49543" y="28105"/>
                  </a:cubicBezTo>
                  <a:cubicBezTo>
                    <a:pt x="49593" y="27064"/>
                    <a:pt x="49708" y="26022"/>
                    <a:pt x="49873" y="24993"/>
                  </a:cubicBezTo>
                  <a:cubicBezTo>
                    <a:pt x="50025" y="24066"/>
                    <a:pt x="50216" y="23165"/>
                    <a:pt x="50444" y="22276"/>
                  </a:cubicBezTo>
                  <a:cubicBezTo>
                    <a:pt x="50698" y="21336"/>
                    <a:pt x="50991" y="20409"/>
                    <a:pt x="51346" y="19494"/>
                  </a:cubicBezTo>
                  <a:cubicBezTo>
                    <a:pt x="51701" y="18567"/>
                    <a:pt x="52095" y="17666"/>
                    <a:pt x="52527" y="16789"/>
                  </a:cubicBezTo>
                  <a:cubicBezTo>
                    <a:pt x="52933" y="15964"/>
                    <a:pt x="53404" y="15164"/>
                    <a:pt x="53886" y="14376"/>
                  </a:cubicBezTo>
                  <a:cubicBezTo>
                    <a:pt x="54457" y="13462"/>
                    <a:pt x="55080" y="12598"/>
                    <a:pt x="55740" y="11760"/>
                  </a:cubicBezTo>
                  <a:cubicBezTo>
                    <a:pt x="56058" y="11366"/>
                    <a:pt x="56261" y="10935"/>
                    <a:pt x="56591" y="10554"/>
                  </a:cubicBezTo>
                  <a:cubicBezTo>
                    <a:pt x="56870" y="10236"/>
                    <a:pt x="57226" y="10008"/>
                    <a:pt x="57518" y="9690"/>
                  </a:cubicBezTo>
                  <a:cubicBezTo>
                    <a:pt x="58242" y="8928"/>
                    <a:pt x="59004" y="8230"/>
                    <a:pt x="59817" y="7544"/>
                  </a:cubicBezTo>
                  <a:cubicBezTo>
                    <a:pt x="60554" y="6909"/>
                    <a:pt x="61290" y="6299"/>
                    <a:pt x="62078" y="5753"/>
                  </a:cubicBezTo>
                  <a:cubicBezTo>
                    <a:pt x="62865" y="5194"/>
                    <a:pt x="63703" y="4699"/>
                    <a:pt x="64541" y="4216"/>
                  </a:cubicBezTo>
                  <a:cubicBezTo>
                    <a:pt x="65418" y="3721"/>
                    <a:pt x="66307" y="3238"/>
                    <a:pt x="67221" y="2832"/>
                  </a:cubicBezTo>
                  <a:cubicBezTo>
                    <a:pt x="68084" y="2438"/>
                    <a:pt x="68986" y="2121"/>
                    <a:pt x="69914" y="1816"/>
                  </a:cubicBezTo>
                  <a:cubicBezTo>
                    <a:pt x="70879" y="1473"/>
                    <a:pt x="71856" y="1168"/>
                    <a:pt x="72860" y="927"/>
                  </a:cubicBezTo>
                  <a:cubicBezTo>
                    <a:pt x="73761" y="711"/>
                    <a:pt x="74688" y="571"/>
                    <a:pt x="75629" y="432"/>
                  </a:cubicBezTo>
                  <a:cubicBezTo>
                    <a:pt x="76721" y="279"/>
                    <a:pt x="77800" y="165"/>
                    <a:pt x="78905" y="114"/>
                  </a:cubicBezTo>
                  <a:cubicBezTo>
                    <a:pt x="79324" y="102"/>
                    <a:pt x="79743" y="0"/>
                    <a:pt x="80163" y="0"/>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84" name="Shape 500">
              <a:extLst>
                <a:ext uri="{FF2B5EF4-FFF2-40B4-BE49-F238E27FC236}">
                  <a16:creationId xmlns:a16="http://schemas.microsoft.com/office/drawing/2014/main" id="{6C42635B-CBFC-4521-B526-FE17DC16199E}"/>
                </a:ext>
              </a:extLst>
            </p:cNvPr>
            <p:cNvSpPr/>
            <p:nvPr/>
          </p:nvSpPr>
          <p:spPr>
            <a:xfrm>
              <a:off x="8139349" y="2696851"/>
              <a:ext cx="216839" cy="359029"/>
            </a:xfrm>
            <a:custGeom>
              <a:avLst/>
              <a:gdLst/>
              <a:ahLst/>
              <a:cxnLst/>
              <a:rect l="0" t="0" r="0" b="0"/>
              <a:pathLst>
                <a:path w="216839" h="359029">
                  <a:moveTo>
                    <a:pt x="80163" y="0"/>
                  </a:moveTo>
                  <a:cubicBezTo>
                    <a:pt x="80683" y="0"/>
                    <a:pt x="81153" y="114"/>
                    <a:pt x="81661" y="140"/>
                  </a:cubicBezTo>
                  <a:cubicBezTo>
                    <a:pt x="82765" y="190"/>
                    <a:pt x="83845" y="292"/>
                    <a:pt x="84925" y="457"/>
                  </a:cubicBezTo>
                  <a:cubicBezTo>
                    <a:pt x="85890" y="609"/>
                    <a:pt x="86830" y="787"/>
                    <a:pt x="87757" y="1016"/>
                  </a:cubicBezTo>
                  <a:cubicBezTo>
                    <a:pt x="88735" y="1257"/>
                    <a:pt x="89688" y="1537"/>
                    <a:pt x="90639" y="1867"/>
                  </a:cubicBezTo>
                  <a:cubicBezTo>
                    <a:pt x="91605" y="2210"/>
                    <a:pt x="92557" y="2591"/>
                    <a:pt x="93484" y="3010"/>
                  </a:cubicBezTo>
                  <a:cubicBezTo>
                    <a:pt x="94335" y="3416"/>
                    <a:pt x="95148" y="3848"/>
                    <a:pt x="95974" y="4318"/>
                  </a:cubicBezTo>
                  <a:cubicBezTo>
                    <a:pt x="96926" y="4864"/>
                    <a:pt x="97828" y="5461"/>
                    <a:pt x="98704" y="6109"/>
                  </a:cubicBezTo>
                  <a:cubicBezTo>
                    <a:pt x="99111" y="6401"/>
                    <a:pt x="99555" y="6604"/>
                    <a:pt x="99949" y="6921"/>
                  </a:cubicBezTo>
                  <a:lnTo>
                    <a:pt x="202133" y="87719"/>
                  </a:lnTo>
                  <a:cubicBezTo>
                    <a:pt x="215138" y="98209"/>
                    <a:pt x="216839" y="116853"/>
                    <a:pt x="205918" y="129375"/>
                  </a:cubicBezTo>
                  <a:cubicBezTo>
                    <a:pt x="199834" y="136334"/>
                    <a:pt x="191109" y="139928"/>
                    <a:pt x="182321" y="139928"/>
                  </a:cubicBezTo>
                  <a:cubicBezTo>
                    <a:pt x="175349" y="139928"/>
                    <a:pt x="168325" y="137655"/>
                    <a:pt x="162560" y="133007"/>
                  </a:cubicBezTo>
                  <a:lnTo>
                    <a:pt x="110947" y="92977"/>
                  </a:lnTo>
                  <a:lnTo>
                    <a:pt x="110947" y="146609"/>
                  </a:lnTo>
                  <a:lnTo>
                    <a:pt x="185572" y="315366"/>
                  </a:lnTo>
                  <a:cubicBezTo>
                    <a:pt x="193662" y="329730"/>
                    <a:pt x="188113" y="347663"/>
                    <a:pt x="173165" y="355448"/>
                  </a:cubicBezTo>
                  <a:cubicBezTo>
                    <a:pt x="168516" y="357873"/>
                    <a:pt x="163487" y="359029"/>
                    <a:pt x="158547" y="359029"/>
                  </a:cubicBezTo>
                  <a:cubicBezTo>
                    <a:pt x="147612" y="359029"/>
                    <a:pt x="137033" y="353415"/>
                    <a:pt x="131458" y="343535"/>
                  </a:cubicBezTo>
                  <a:lnTo>
                    <a:pt x="90665" y="234785"/>
                  </a:lnTo>
                  <a:lnTo>
                    <a:pt x="63843" y="336702"/>
                  </a:lnTo>
                  <a:cubicBezTo>
                    <a:pt x="60312" y="350088"/>
                    <a:pt x="47777" y="359029"/>
                    <a:pt x="34024" y="359029"/>
                  </a:cubicBezTo>
                  <a:cubicBezTo>
                    <a:pt x="31534" y="359029"/>
                    <a:pt x="28994" y="358724"/>
                    <a:pt x="26467" y="358115"/>
                  </a:cubicBezTo>
                  <a:cubicBezTo>
                    <a:pt x="9982" y="354101"/>
                    <a:pt x="0" y="338036"/>
                    <a:pt x="4178" y="322199"/>
                  </a:cubicBezTo>
                  <a:lnTo>
                    <a:pt x="49390" y="150419"/>
                  </a:lnTo>
                  <a:lnTo>
                    <a:pt x="49390" y="29565"/>
                  </a:lnTo>
                  <a:cubicBezTo>
                    <a:pt x="49390" y="29070"/>
                    <a:pt x="49517" y="28600"/>
                    <a:pt x="49543" y="28105"/>
                  </a:cubicBezTo>
                  <a:cubicBezTo>
                    <a:pt x="49593" y="27064"/>
                    <a:pt x="49708" y="26022"/>
                    <a:pt x="49873" y="24993"/>
                  </a:cubicBezTo>
                  <a:cubicBezTo>
                    <a:pt x="50025" y="24066"/>
                    <a:pt x="50216" y="23165"/>
                    <a:pt x="50444" y="22276"/>
                  </a:cubicBezTo>
                  <a:cubicBezTo>
                    <a:pt x="50698" y="21336"/>
                    <a:pt x="50991" y="20409"/>
                    <a:pt x="51346" y="19494"/>
                  </a:cubicBezTo>
                  <a:cubicBezTo>
                    <a:pt x="51701" y="18567"/>
                    <a:pt x="52095" y="17666"/>
                    <a:pt x="52527" y="16789"/>
                  </a:cubicBezTo>
                  <a:cubicBezTo>
                    <a:pt x="52933" y="15964"/>
                    <a:pt x="53404" y="15164"/>
                    <a:pt x="53886" y="14376"/>
                  </a:cubicBezTo>
                  <a:cubicBezTo>
                    <a:pt x="54457" y="13462"/>
                    <a:pt x="55080" y="12598"/>
                    <a:pt x="55740" y="11760"/>
                  </a:cubicBezTo>
                  <a:cubicBezTo>
                    <a:pt x="56058" y="11366"/>
                    <a:pt x="56261" y="10935"/>
                    <a:pt x="56591" y="10554"/>
                  </a:cubicBezTo>
                  <a:cubicBezTo>
                    <a:pt x="56870" y="10236"/>
                    <a:pt x="57226" y="10008"/>
                    <a:pt x="57518" y="9690"/>
                  </a:cubicBezTo>
                  <a:cubicBezTo>
                    <a:pt x="58242" y="8928"/>
                    <a:pt x="59004" y="8230"/>
                    <a:pt x="59817" y="7544"/>
                  </a:cubicBezTo>
                  <a:cubicBezTo>
                    <a:pt x="60554" y="6909"/>
                    <a:pt x="61290" y="6299"/>
                    <a:pt x="62078" y="5753"/>
                  </a:cubicBezTo>
                  <a:cubicBezTo>
                    <a:pt x="62865" y="5194"/>
                    <a:pt x="63703" y="4699"/>
                    <a:pt x="64541" y="4216"/>
                  </a:cubicBezTo>
                  <a:cubicBezTo>
                    <a:pt x="65418" y="3721"/>
                    <a:pt x="66307" y="3238"/>
                    <a:pt x="67221" y="2832"/>
                  </a:cubicBezTo>
                  <a:cubicBezTo>
                    <a:pt x="68084" y="2438"/>
                    <a:pt x="68986" y="2121"/>
                    <a:pt x="69914" y="1816"/>
                  </a:cubicBezTo>
                  <a:cubicBezTo>
                    <a:pt x="70879" y="1473"/>
                    <a:pt x="71856" y="1168"/>
                    <a:pt x="72860" y="927"/>
                  </a:cubicBezTo>
                  <a:cubicBezTo>
                    <a:pt x="73761" y="711"/>
                    <a:pt x="74688" y="571"/>
                    <a:pt x="75629" y="432"/>
                  </a:cubicBezTo>
                  <a:cubicBezTo>
                    <a:pt x="76721" y="279"/>
                    <a:pt x="77800" y="165"/>
                    <a:pt x="78905" y="114"/>
                  </a:cubicBezTo>
                  <a:cubicBezTo>
                    <a:pt x="79324" y="102"/>
                    <a:pt x="79743" y="0"/>
                    <a:pt x="80163" y="0"/>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85" name="Shape 501">
              <a:extLst>
                <a:ext uri="{FF2B5EF4-FFF2-40B4-BE49-F238E27FC236}">
                  <a16:creationId xmlns:a16="http://schemas.microsoft.com/office/drawing/2014/main" id="{876A9F67-0BB6-4000-BBFE-5ADCF46BA515}"/>
                </a:ext>
              </a:extLst>
            </p:cNvPr>
            <p:cNvSpPr/>
            <p:nvPr/>
          </p:nvSpPr>
          <p:spPr>
            <a:xfrm>
              <a:off x="8299991" y="2735952"/>
              <a:ext cx="23216" cy="24232"/>
            </a:xfrm>
            <a:custGeom>
              <a:avLst/>
              <a:gdLst/>
              <a:ahLst/>
              <a:cxnLst/>
              <a:rect l="0" t="0" r="0" b="0"/>
              <a:pathLst>
                <a:path w="23216" h="24232">
                  <a:moveTo>
                    <a:pt x="11532" y="0"/>
                  </a:moveTo>
                  <a:lnTo>
                    <a:pt x="23216" y="24232"/>
                  </a:lnTo>
                  <a:lnTo>
                    <a:pt x="0" y="5512"/>
                  </a:lnTo>
                  <a:lnTo>
                    <a:pt x="11532" y="0"/>
                  </a:ln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86" name="Shape 502">
              <a:extLst>
                <a:ext uri="{FF2B5EF4-FFF2-40B4-BE49-F238E27FC236}">
                  <a16:creationId xmlns:a16="http://schemas.microsoft.com/office/drawing/2014/main" id="{4E5B9220-7221-41FB-85A0-9881AB4820D2}"/>
                </a:ext>
              </a:extLst>
            </p:cNvPr>
            <p:cNvSpPr/>
            <p:nvPr/>
          </p:nvSpPr>
          <p:spPr>
            <a:xfrm>
              <a:off x="8341383" y="2825780"/>
              <a:ext cx="118694" cy="222872"/>
            </a:xfrm>
            <a:custGeom>
              <a:avLst/>
              <a:gdLst/>
              <a:ahLst/>
              <a:cxnLst/>
              <a:rect l="0" t="0" r="0" b="0"/>
              <a:pathLst>
                <a:path w="118694" h="222872">
                  <a:moveTo>
                    <a:pt x="13450" y="0"/>
                  </a:moveTo>
                  <a:lnTo>
                    <a:pt x="118694" y="218351"/>
                  </a:lnTo>
                  <a:lnTo>
                    <a:pt x="109258" y="222872"/>
                  </a:lnTo>
                  <a:lnTo>
                    <a:pt x="0" y="12941"/>
                  </a:lnTo>
                  <a:cubicBezTo>
                    <a:pt x="3607" y="10846"/>
                    <a:pt x="6998" y="8369"/>
                    <a:pt x="9767" y="5182"/>
                  </a:cubicBezTo>
                  <a:cubicBezTo>
                    <a:pt x="11202" y="3556"/>
                    <a:pt x="12357" y="1791"/>
                    <a:pt x="13450" y="0"/>
                  </a:cubicBezTo>
                  <a:close/>
                </a:path>
              </a:pathLst>
            </a:custGeom>
            <a:ln w="0" cap="flat">
              <a:miter lim="127000"/>
            </a:ln>
          </p:spPr>
          <p:style>
            <a:lnRef idx="0">
              <a:srgbClr val="000000">
                <a:alpha val="0"/>
              </a:srgbClr>
            </a:lnRef>
            <a:fillRef idx="1">
              <a:srgbClr val="FFFEFD"/>
            </a:fillRef>
            <a:effectRef idx="0">
              <a:scrgbClr r="0" g="0" b="0"/>
            </a:effectRef>
            <a:fontRef idx="none"/>
          </p:style>
          <p:txBody>
            <a:bodyPr/>
            <a:lstStyle/>
            <a:p>
              <a:endParaRPr lang="en-US"/>
            </a:p>
          </p:txBody>
        </p:sp>
        <p:sp>
          <p:nvSpPr>
            <p:cNvPr id="87" name="Shape 505">
              <a:extLst>
                <a:ext uri="{FF2B5EF4-FFF2-40B4-BE49-F238E27FC236}">
                  <a16:creationId xmlns:a16="http://schemas.microsoft.com/office/drawing/2014/main" id="{F11F39CC-628D-4A76-9509-EEA91FF32449}"/>
                </a:ext>
              </a:extLst>
            </p:cNvPr>
            <p:cNvSpPr/>
            <p:nvPr/>
          </p:nvSpPr>
          <p:spPr>
            <a:xfrm>
              <a:off x="977900" y="1651002"/>
              <a:ext cx="812800" cy="812800"/>
            </a:xfrm>
            <a:custGeom>
              <a:avLst/>
              <a:gdLst/>
              <a:ahLst/>
              <a:cxnLst/>
              <a:rect l="0" t="0" r="0" b="0"/>
              <a:pathLst>
                <a:path w="812800" h="812800">
                  <a:moveTo>
                    <a:pt x="406400" y="0"/>
                  </a:moveTo>
                  <a:cubicBezTo>
                    <a:pt x="630847" y="0"/>
                    <a:pt x="812800" y="181953"/>
                    <a:pt x="812800" y="406400"/>
                  </a:cubicBezTo>
                  <a:cubicBezTo>
                    <a:pt x="812800" y="630847"/>
                    <a:pt x="630847" y="812800"/>
                    <a:pt x="406400" y="812800"/>
                  </a:cubicBezTo>
                  <a:cubicBezTo>
                    <a:pt x="181953" y="812800"/>
                    <a:pt x="0" y="630847"/>
                    <a:pt x="0" y="406400"/>
                  </a:cubicBezTo>
                  <a:cubicBezTo>
                    <a:pt x="0" y="181953"/>
                    <a:pt x="181953" y="0"/>
                    <a:pt x="406400" y="0"/>
                  </a:cubicBezTo>
                  <a:close/>
                </a:path>
              </a:pathLst>
            </a:custGeom>
            <a:ln w="0" cap="flat">
              <a:miter lim="127000"/>
            </a:ln>
          </p:spPr>
          <p:style>
            <a:lnRef idx="0">
              <a:srgbClr val="000000">
                <a:alpha val="0"/>
              </a:srgbClr>
            </a:lnRef>
            <a:fillRef idx="1">
              <a:srgbClr val="D55464"/>
            </a:fillRef>
            <a:effectRef idx="0">
              <a:scrgbClr r="0" g="0" b="0"/>
            </a:effectRef>
            <a:fontRef idx="none"/>
          </p:style>
          <p:txBody>
            <a:bodyPr/>
            <a:lstStyle/>
            <a:p>
              <a:endParaRPr lang="en-US"/>
            </a:p>
          </p:txBody>
        </p:sp>
        <p:sp>
          <p:nvSpPr>
            <p:cNvPr id="88" name="Shape 506">
              <a:extLst>
                <a:ext uri="{FF2B5EF4-FFF2-40B4-BE49-F238E27FC236}">
                  <a16:creationId xmlns:a16="http://schemas.microsoft.com/office/drawing/2014/main" id="{7ED38755-9E03-48E3-8497-78BCC8CE48E6}"/>
                </a:ext>
              </a:extLst>
            </p:cNvPr>
            <p:cNvSpPr/>
            <p:nvPr/>
          </p:nvSpPr>
          <p:spPr>
            <a:xfrm>
              <a:off x="977900" y="2667002"/>
              <a:ext cx="812800" cy="812798"/>
            </a:xfrm>
            <a:custGeom>
              <a:avLst/>
              <a:gdLst/>
              <a:ahLst/>
              <a:cxnLst/>
              <a:rect l="0" t="0" r="0" b="0"/>
              <a:pathLst>
                <a:path w="812800" h="812798">
                  <a:moveTo>
                    <a:pt x="406400" y="0"/>
                  </a:moveTo>
                  <a:cubicBezTo>
                    <a:pt x="630847" y="0"/>
                    <a:pt x="812800" y="181953"/>
                    <a:pt x="812800" y="406400"/>
                  </a:cubicBezTo>
                  <a:cubicBezTo>
                    <a:pt x="812800" y="602791"/>
                    <a:pt x="673492" y="766648"/>
                    <a:pt x="488303" y="804544"/>
                  </a:cubicBezTo>
                  <a:lnTo>
                    <a:pt x="406423" y="812798"/>
                  </a:lnTo>
                  <a:lnTo>
                    <a:pt x="406377" y="812798"/>
                  </a:lnTo>
                  <a:lnTo>
                    <a:pt x="324497" y="804544"/>
                  </a:lnTo>
                  <a:cubicBezTo>
                    <a:pt x="139308" y="766648"/>
                    <a:pt x="0" y="602791"/>
                    <a:pt x="0" y="406400"/>
                  </a:cubicBezTo>
                  <a:cubicBezTo>
                    <a:pt x="0" y="181953"/>
                    <a:pt x="181953" y="0"/>
                    <a:pt x="406400" y="0"/>
                  </a:cubicBezTo>
                  <a:close/>
                </a:path>
              </a:pathLst>
            </a:custGeom>
            <a:ln w="0" cap="flat">
              <a:miter lim="127000"/>
            </a:ln>
          </p:spPr>
          <p:style>
            <a:lnRef idx="0">
              <a:srgbClr val="000000">
                <a:alpha val="0"/>
              </a:srgbClr>
            </a:lnRef>
            <a:fillRef idx="1">
              <a:srgbClr val="D83D2C"/>
            </a:fillRef>
            <a:effectRef idx="0">
              <a:scrgbClr r="0" g="0" b="0"/>
            </a:effectRef>
            <a:fontRef idx="none"/>
          </p:style>
          <p:txBody>
            <a:bodyPr/>
            <a:lstStyle/>
            <a:p>
              <a:endParaRPr lang="en-US"/>
            </a:p>
          </p:txBody>
        </p:sp>
        <p:sp>
          <p:nvSpPr>
            <p:cNvPr id="89" name="Shape 19796">
              <a:extLst>
                <a:ext uri="{FF2B5EF4-FFF2-40B4-BE49-F238E27FC236}">
                  <a16:creationId xmlns:a16="http://schemas.microsoft.com/office/drawing/2014/main" id="{41CD19DA-E14F-4C86-89BB-E6174EB09286}"/>
                </a:ext>
              </a:extLst>
            </p:cNvPr>
            <p:cNvSpPr/>
            <p:nvPr/>
          </p:nvSpPr>
          <p:spPr>
            <a:xfrm>
              <a:off x="1384300" y="1866900"/>
              <a:ext cx="3251200" cy="381000"/>
            </a:xfrm>
            <a:custGeom>
              <a:avLst/>
              <a:gdLst/>
              <a:ahLst/>
              <a:cxnLst/>
              <a:rect l="0" t="0" r="0" b="0"/>
              <a:pathLst>
                <a:path w="3251200" h="381000">
                  <a:moveTo>
                    <a:pt x="0" y="0"/>
                  </a:moveTo>
                  <a:lnTo>
                    <a:pt x="3251200" y="0"/>
                  </a:lnTo>
                  <a:lnTo>
                    <a:pt x="3251200" y="381000"/>
                  </a:lnTo>
                  <a:lnTo>
                    <a:pt x="0" y="381000"/>
                  </a:lnTo>
                  <a:lnTo>
                    <a:pt x="0" y="0"/>
                  </a:lnTo>
                </a:path>
              </a:pathLst>
            </a:custGeom>
            <a:ln w="0" cap="flat">
              <a:miter lim="127000"/>
            </a:ln>
          </p:spPr>
          <p:style>
            <a:lnRef idx="0">
              <a:srgbClr val="000000">
                <a:alpha val="0"/>
              </a:srgbClr>
            </a:lnRef>
            <a:fillRef idx="1">
              <a:srgbClr val="D55464"/>
            </a:fillRef>
            <a:effectRef idx="0">
              <a:scrgbClr r="0" g="0" b="0"/>
            </a:effectRef>
            <a:fontRef idx="none"/>
          </p:style>
          <p:txBody>
            <a:bodyPr/>
            <a:lstStyle/>
            <a:p>
              <a:endParaRPr lang="en-US"/>
            </a:p>
          </p:txBody>
        </p:sp>
        <p:sp>
          <p:nvSpPr>
            <p:cNvPr id="90" name="Shape 19797">
              <a:extLst>
                <a:ext uri="{FF2B5EF4-FFF2-40B4-BE49-F238E27FC236}">
                  <a16:creationId xmlns:a16="http://schemas.microsoft.com/office/drawing/2014/main" id="{65C3C408-4277-4FB4-BD0D-ACD0F4BD8628}"/>
                </a:ext>
              </a:extLst>
            </p:cNvPr>
            <p:cNvSpPr/>
            <p:nvPr/>
          </p:nvSpPr>
          <p:spPr>
            <a:xfrm>
              <a:off x="1384300" y="2882900"/>
              <a:ext cx="4419587" cy="381000"/>
            </a:xfrm>
            <a:custGeom>
              <a:avLst/>
              <a:gdLst/>
              <a:ahLst/>
              <a:cxnLst/>
              <a:rect l="0" t="0" r="0" b="0"/>
              <a:pathLst>
                <a:path w="4419587" h="381000">
                  <a:moveTo>
                    <a:pt x="0" y="0"/>
                  </a:moveTo>
                  <a:lnTo>
                    <a:pt x="4419587" y="0"/>
                  </a:lnTo>
                  <a:lnTo>
                    <a:pt x="4419587" y="381000"/>
                  </a:lnTo>
                  <a:lnTo>
                    <a:pt x="0" y="381000"/>
                  </a:lnTo>
                  <a:lnTo>
                    <a:pt x="0" y="0"/>
                  </a:lnTo>
                </a:path>
              </a:pathLst>
            </a:custGeom>
            <a:ln w="0" cap="flat">
              <a:miter lim="127000"/>
            </a:ln>
          </p:spPr>
          <p:style>
            <a:lnRef idx="0">
              <a:srgbClr val="000000">
                <a:alpha val="0"/>
              </a:srgbClr>
            </a:lnRef>
            <a:fillRef idx="1">
              <a:srgbClr val="D83D2C"/>
            </a:fillRef>
            <a:effectRef idx="0">
              <a:scrgbClr r="0" g="0" b="0"/>
            </a:effectRef>
            <a:fontRef idx="none"/>
          </p:style>
          <p:txBody>
            <a:bodyPr/>
            <a:lstStyle/>
            <a:p>
              <a:endParaRPr lang="en-US"/>
            </a:p>
          </p:txBody>
        </p:sp>
        <p:sp>
          <p:nvSpPr>
            <p:cNvPr id="91" name="Rectangle 90">
              <a:extLst>
                <a:ext uri="{FF2B5EF4-FFF2-40B4-BE49-F238E27FC236}">
                  <a16:creationId xmlns:a16="http://schemas.microsoft.com/office/drawing/2014/main" id="{9591FB7A-89E2-4DB3-AB85-DBD5FA7B36F8}"/>
                </a:ext>
              </a:extLst>
            </p:cNvPr>
            <p:cNvSpPr/>
            <p:nvPr/>
          </p:nvSpPr>
          <p:spPr>
            <a:xfrm>
              <a:off x="1101850" y="1900940"/>
              <a:ext cx="751312" cy="40099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FFFEFD"/>
                  </a:solidFill>
                  <a:effectLst/>
                  <a:latin typeface="Arial" panose="020B0604020202020204" pitchFamily="34" charset="0"/>
                  <a:ea typeface="Arial" panose="020B0604020202020204" pitchFamily="34" charset="0"/>
                </a:rPr>
                <a:t>2015</a:t>
              </a:r>
              <a:endParaRPr lang="en-US" sz="1600">
                <a:solidFill>
                  <a:srgbClr val="181717"/>
                </a:solidFill>
                <a:effectLst/>
                <a:latin typeface="Arial" panose="020B0604020202020204" pitchFamily="34" charset="0"/>
                <a:ea typeface="Arial" panose="020B0604020202020204" pitchFamily="34" charset="0"/>
              </a:endParaRPr>
            </a:p>
          </p:txBody>
        </p:sp>
        <p:sp>
          <p:nvSpPr>
            <p:cNvPr id="92" name="Rectangle 91">
              <a:extLst>
                <a:ext uri="{FF2B5EF4-FFF2-40B4-BE49-F238E27FC236}">
                  <a16:creationId xmlns:a16="http://schemas.microsoft.com/office/drawing/2014/main" id="{64AC5FC1-6E30-4C48-B29E-B98F525FB47F}"/>
                </a:ext>
              </a:extLst>
            </p:cNvPr>
            <p:cNvSpPr/>
            <p:nvPr/>
          </p:nvSpPr>
          <p:spPr>
            <a:xfrm>
              <a:off x="4026152" y="1959360"/>
              <a:ext cx="431734"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FFFEFD"/>
                  </a:solidFill>
                  <a:effectLst/>
                  <a:latin typeface="Times New Roman" panose="02020603050405020304" pitchFamily="18" charset="0"/>
                  <a:ea typeface="Times New Roman" panose="02020603050405020304" pitchFamily="18" charset="0"/>
                </a:rPr>
                <a:t>64</a:t>
              </a:r>
              <a:endParaRPr lang="en-US" sz="1600">
                <a:solidFill>
                  <a:srgbClr val="181717"/>
                </a:solidFill>
                <a:effectLst/>
                <a:latin typeface="Arial" panose="020B0604020202020204" pitchFamily="34" charset="0"/>
                <a:ea typeface="Arial" panose="020B0604020202020204" pitchFamily="34" charset="0"/>
              </a:endParaRPr>
            </a:p>
          </p:txBody>
        </p:sp>
        <p:sp>
          <p:nvSpPr>
            <p:cNvPr id="93" name="Rectangle 92">
              <a:extLst>
                <a:ext uri="{FF2B5EF4-FFF2-40B4-BE49-F238E27FC236}">
                  <a16:creationId xmlns:a16="http://schemas.microsoft.com/office/drawing/2014/main" id="{019A327F-2A03-4E92-B098-B4434970F445}"/>
                </a:ext>
              </a:extLst>
            </p:cNvPr>
            <p:cNvSpPr/>
            <p:nvPr/>
          </p:nvSpPr>
          <p:spPr>
            <a:xfrm>
              <a:off x="4350764" y="1959360"/>
              <a:ext cx="331401"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FFFEFD"/>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sp>
          <p:nvSpPr>
            <p:cNvPr id="94" name="Rectangle 93">
              <a:extLst>
                <a:ext uri="{FF2B5EF4-FFF2-40B4-BE49-F238E27FC236}">
                  <a16:creationId xmlns:a16="http://schemas.microsoft.com/office/drawing/2014/main" id="{DB87DB17-D06E-46D2-A315-541647A72212}"/>
                </a:ext>
              </a:extLst>
            </p:cNvPr>
            <p:cNvSpPr/>
            <p:nvPr/>
          </p:nvSpPr>
          <p:spPr>
            <a:xfrm>
              <a:off x="1101850" y="2916940"/>
              <a:ext cx="751312" cy="40099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FFFEFD"/>
                  </a:solidFill>
                  <a:effectLst/>
                  <a:latin typeface="Arial" panose="020B0604020202020204" pitchFamily="34" charset="0"/>
                  <a:ea typeface="Arial" panose="020B0604020202020204" pitchFamily="34" charset="0"/>
                </a:rPr>
                <a:t>2017</a:t>
              </a:r>
              <a:endParaRPr lang="en-US" sz="1600">
                <a:solidFill>
                  <a:srgbClr val="181717"/>
                </a:solidFill>
                <a:effectLst/>
                <a:latin typeface="Arial" panose="020B0604020202020204" pitchFamily="34" charset="0"/>
                <a:ea typeface="Arial" panose="020B0604020202020204" pitchFamily="34" charset="0"/>
              </a:endParaRPr>
            </a:p>
          </p:txBody>
        </p:sp>
        <p:sp>
          <p:nvSpPr>
            <p:cNvPr id="95" name="Rectangle 94">
              <a:extLst>
                <a:ext uri="{FF2B5EF4-FFF2-40B4-BE49-F238E27FC236}">
                  <a16:creationId xmlns:a16="http://schemas.microsoft.com/office/drawing/2014/main" id="{C2B9E946-6566-4777-B794-678D779A2D9A}"/>
                </a:ext>
              </a:extLst>
            </p:cNvPr>
            <p:cNvSpPr/>
            <p:nvPr/>
          </p:nvSpPr>
          <p:spPr>
            <a:xfrm>
              <a:off x="5150102" y="2975360"/>
              <a:ext cx="431734"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FFFEFD"/>
                  </a:solidFill>
                  <a:effectLst/>
                  <a:latin typeface="Times New Roman" panose="02020603050405020304" pitchFamily="18" charset="0"/>
                  <a:ea typeface="Times New Roman" panose="02020603050405020304" pitchFamily="18" charset="0"/>
                </a:rPr>
                <a:t>87</a:t>
              </a:r>
              <a:endParaRPr lang="en-US" sz="1600">
                <a:solidFill>
                  <a:srgbClr val="181717"/>
                </a:solidFill>
                <a:effectLst/>
                <a:latin typeface="Arial" panose="020B0604020202020204" pitchFamily="34" charset="0"/>
                <a:ea typeface="Arial" panose="020B0604020202020204" pitchFamily="34" charset="0"/>
              </a:endParaRPr>
            </a:p>
          </p:txBody>
        </p:sp>
        <p:sp>
          <p:nvSpPr>
            <p:cNvPr id="96" name="Rectangle 95">
              <a:extLst>
                <a:ext uri="{FF2B5EF4-FFF2-40B4-BE49-F238E27FC236}">
                  <a16:creationId xmlns:a16="http://schemas.microsoft.com/office/drawing/2014/main" id="{99C41CAA-6F3F-4F3F-9898-3F39BA4DDC18}"/>
                </a:ext>
              </a:extLst>
            </p:cNvPr>
            <p:cNvSpPr/>
            <p:nvPr/>
          </p:nvSpPr>
          <p:spPr>
            <a:xfrm>
              <a:off x="5474714" y="2975360"/>
              <a:ext cx="331401"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FFFEFD"/>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748119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FF5D019-7F5E-4524-9573-1B8710899FCB}"/>
              </a:ext>
            </a:extLst>
          </p:cNvPr>
          <p:cNvGrpSpPr>
            <a:grpSpLocks noChangeAspect="1"/>
          </p:cNvGrpSpPr>
          <p:nvPr/>
        </p:nvGrpSpPr>
        <p:grpSpPr>
          <a:xfrm>
            <a:off x="496905" y="628237"/>
            <a:ext cx="11198189" cy="5394960"/>
            <a:chOff x="0" y="0"/>
            <a:chExt cx="9753600" cy="4699000"/>
          </a:xfrm>
        </p:grpSpPr>
        <p:sp>
          <p:nvSpPr>
            <p:cNvPr id="3" name="Shape 19837">
              <a:extLst>
                <a:ext uri="{FF2B5EF4-FFF2-40B4-BE49-F238E27FC236}">
                  <a16:creationId xmlns:a16="http://schemas.microsoft.com/office/drawing/2014/main" id="{3A3A6BD2-78DC-4BC6-B87C-4CE65AF812CE}"/>
                </a:ext>
              </a:extLst>
            </p:cNvPr>
            <p:cNvSpPr/>
            <p:nvPr/>
          </p:nvSpPr>
          <p:spPr>
            <a:xfrm>
              <a:off x="0" y="0"/>
              <a:ext cx="9753600" cy="4699000"/>
            </a:xfrm>
            <a:prstGeom prst="snip2DiagRect">
              <a:avLst/>
            </a:prstGeom>
            <a:solidFill>
              <a:schemeClr val="bg1">
                <a:lumMod val="95000"/>
              </a:schemeClr>
            </a:solidFill>
            <a:ln w="0" cap="flat">
              <a:miter lim="127000"/>
            </a:ln>
          </p:spPr>
          <p:style>
            <a:lnRef idx="0">
              <a:srgbClr val="000000">
                <a:alpha val="0"/>
              </a:srgbClr>
            </a:lnRef>
            <a:fillRef idx="1">
              <a:srgbClr val="F1F1F1"/>
            </a:fillRef>
            <a:effectRef idx="0">
              <a:scrgbClr r="0" g="0" b="0"/>
            </a:effectRef>
            <a:fontRef idx="none"/>
          </p:style>
          <p:txBody>
            <a:bodyPr/>
            <a:lstStyle/>
            <a:p>
              <a:endParaRPr lang="en-US" dirty="0"/>
            </a:p>
          </p:txBody>
        </p:sp>
        <p:sp>
          <p:nvSpPr>
            <p:cNvPr id="4" name="Rectangle 3">
              <a:extLst>
                <a:ext uri="{FF2B5EF4-FFF2-40B4-BE49-F238E27FC236}">
                  <a16:creationId xmlns:a16="http://schemas.microsoft.com/office/drawing/2014/main" id="{314F5032-784B-4340-B7F2-8673F0A262C8}"/>
                </a:ext>
              </a:extLst>
            </p:cNvPr>
            <p:cNvSpPr/>
            <p:nvPr/>
          </p:nvSpPr>
          <p:spPr>
            <a:xfrm>
              <a:off x="762000" y="380998"/>
              <a:ext cx="7506227" cy="33410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E0301E"/>
                  </a:solidFill>
                  <a:effectLst/>
                  <a:latin typeface="Times New Roman" panose="02020603050405020304" pitchFamily="18" charset="0"/>
                  <a:ea typeface="Times New Roman" panose="02020603050405020304" pitchFamily="18" charset="0"/>
                </a:rPr>
                <a:t>US</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manufacturing</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employment</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by</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industry,</a:t>
              </a:r>
              <a:r>
                <a:rPr lang="en-US" sz="2000" b="1" i="1" spc="-55">
                  <a:solidFill>
                    <a:srgbClr val="E0301E"/>
                  </a:solidFill>
                  <a:effectLst/>
                  <a:latin typeface="Times New Roman" panose="02020603050405020304" pitchFamily="18" charset="0"/>
                  <a:ea typeface="Times New Roman" panose="02020603050405020304" pitchFamily="18" charset="0"/>
                </a:rPr>
                <a:t> </a:t>
              </a:r>
              <a:endParaRPr lang="en-US" sz="1600">
                <a:solidFill>
                  <a:srgbClr val="181717"/>
                </a:solidFill>
                <a:effectLst/>
                <a:latin typeface="Arial" panose="020B0604020202020204" pitchFamily="34" charset="0"/>
                <a:ea typeface="Arial" panose="020B0604020202020204" pitchFamily="34" charset="0"/>
              </a:endParaRPr>
            </a:p>
          </p:txBody>
        </p:sp>
        <p:sp>
          <p:nvSpPr>
            <p:cNvPr id="5" name="Rectangle 4">
              <a:extLst>
                <a:ext uri="{FF2B5EF4-FFF2-40B4-BE49-F238E27FC236}">
                  <a16:creationId xmlns:a16="http://schemas.microsoft.com/office/drawing/2014/main" id="{53E759FA-914B-418E-88B0-DC6514286A02}"/>
                </a:ext>
              </a:extLst>
            </p:cNvPr>
            <p:cNvSpPr/>
            <p:nvPr/>
          </p:nvSpPr>
          <p:spPr>
            <a:xfrm>
              <a:off x="762000" y="685798"/>
              <a:ext cx="5248980" cy="33410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E0301E"/>
                  </a:solidFill>
                  <a:effectLst/>
                  <a:latin typeface="Times New Roman" panose="02020603050405020304" pitchFamily="18" charset="0"/>
                  <a:ea typeface="Times New Roman" panose="02020603050405020304" pitchFamily="18" charset="0"/>
                </a:rPr>
                <a:t>sex,</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race,</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and</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ethnicity</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in</a:t>
              </a:r>
              <a:r>
                <a:rPr lang="en-US" sz="2000" b="1" i="1" spc="-55">
                  <a:solidFill>
                    <a:srgbClr val="E0301E"/>
                  </a:solidFill>
                  <a:effectLst/>
                  <a:latin typeface="Times New Roman" panose="02020603050405020304" pitchFamily="18" charset="0"/>
                  <a:ea typeface="Times New Roman" panose="02020603050405020304" pitchFamily="18" charset="0"/>
                </a:rPr>
                <a:t> </a:t>
              </a:r>
              <a:r>
                <a:rPr lang="en-US" sz="2000" b="1" i="1">
                  <a:solidFill>
                    <a:srgbClr val="E0301E"/>
                  </a:solidFill>
                  <a:effectLst/>
                  <a:latin typeface="Times New Roman" panose="02020603050405020304" pitchFamily="18" charset="0"/>
                  <a:ea typeface="Times New Roman" panose="02020603050405020304" pitchFamily="18" charset="0"/>
                </a:rPr>
                <a:t>2017</a:t>
              </a:r>
              <a:endParaRPr lang="en-US" sz="1600">
                <a:solidFill>
                  <a:srgbClr val="181717"/>
                </a:solidFill>
                <a:effectLst/>
                <a:latin typeface="Arial" panose="020B0604020202020204" pitchFamily="34" charset="0"/>
                <a:ea typeface="Arial" panose="020B0604020202020204" pitchFamily="34" charset="0"/>
              </a:endParaRPr>
            </a:p>
          </p:txBody>
        </p:sp>
        <p:sp>
          <p:nvSpPr>
            <p:cNvPr id="6" name="Rectangle 5">
              <a:extLst>
                <a:ext uri="{FF2B5EF4-FFF2-40B4-BE49-F238E27FC236}">
                  <a16:creationId xmlns:a16="http://schemas.microsoft.com/office/drawing/2014/main" id="{17F83FA0-A572-4A1A-B319-6928749A280F}"/>
                </a:ext>
              </a:extLst>
            </p:cNvPr>
            <p:cNvSpPr/>
            <p:nvPr/>
          </p:nvSpPr>
          <p:spPr>
            <a:xfrm>
              <a:off x="762000" y="4278527"/>
              <a:ext cx="3494998" cy="240596"/>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200">
                  <a:solidFill>
                    <a:srgbClr val="717073"/>
                  </a:solidFill>
                  <a:effectLst/>
                  <a:latin typeface="Arial" panose="020B0604020202020204" pitchFamily="34" charset="0"/>
                  <a:ea typeface="Arial" panose="020B0604020202020204" pitchFamily="34" charset="0"/>
                </a:rPr>
                <a:t>Source: US Bureau of Labor Statistics </a:t>
              </a:r>
              <a:endParaRPr lang="en-US" sz="1600">
                <a:solidFill>
                  <a:srgbClr val="181717"/>
                </a:solidFill>
                <a:effectLst/>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id="{44DF5C40-59F1-4D9D-BC8D-763EA70FEBA9}"/>
                </a:ext>
              </a:extLst>
            </p:cNvPr>
            <p:cNvSpPr/>
            <p:nvPr/>
          </p:nvSpPr>
          <p:spPr>
            <a:xfrm>
              <a:off x="3389795" y="4278527"/>
              <a:ext cx="3351918" cy="240596"/>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200" u="none" strike="noStrike">
                  <a:solidFill>
                    <a:srgbClr val="717073"/>
                  </a:solidFill>
                  <a:effectLst/>
                  <a:latin typeface="Arial" panose="020B0604020202020204" pitchFamily="34" charset="0"/>
                  <a:ea typeface="Arial" panose="020B0604020202020204" pitchFamily="34" charset="0"/>
                  <a:hlinkClick r:id="rId2"/>
                </a:rPr>
                <a:t>https://www .bls .gov/cps/cpsaat18 .ht</a:t>
              </a:r>
              <a:endParaRPr lang="en-US" sz="1600">
                <a:solidFill>
                  <a:srgbClr val="181717"/>
                </a:solidFill>
                <a:effectLst/>
                <a:latin typeface="Arial" panose="020B0604020202020204" pitchFamily="34" charset="0"/>
                <a:ea typeface="Arial" panose="020B0604020202020204" pitchFamily="34" charset="0"/>
              </a:endParaRPr>
            </a:p>
          </p:txBody>
        </p:sp>
        <p:sp>
          <p:nvSpPr>
            <p:cNvPr id="8" name="Rectangle 7">
              <a:extLst>
                <a:ext uri="{FF2B5EF4-FFF2-40B4-BE49-F238E27FC236}">
                  <a16:creationId xmlns:a16="http://schemas.microsoft.com/office/drawing/2014/main" id="{35459F43-3BD5-4CB9-9306-3FAC2A8D2E52}"/>
                </a:ext>
              </a:extLst>
            </p:cNvPr>
            <p:cNvSpPr/>
            <p:nvPr/>
          </p:nvSpPr>
          <p:spPr>
            <a:xfrm>
              <a:off x="5910034" y="4278527"/>
              <a:ext cx="172896" cy="240596"/>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200" u="none" strike="noStrike">
                  <a:solidFill>
                    <a:srgbClr val="717073"/>
                  </a:solidFill>
                  <a:effectLst/>
                  <a:latin typeface="Arial" panose="020B0604020202020204" pitchFamily="34" charset="0"/>
                  <a:ea typeface="Arial" panose="020B0604020202020204" pitchFamily="34" charset="0"/>
                  <a:hlinkClick r:id="rId2"/>
                </a:rPr>
                <a:t>m</a:t>
              </a:r>
              <a:endParaRPr lang="en-US" sz="1600">
                <a:solidFill>
                  <a:srgbClr val="181717"/>
                </a:solidFill>
                <a:effectLst/>
                <a:latin typeface="Arial" panose="020B0604020202020204" pitchFamily="34" charset="0"/>
                <a:ea typeface="Arial" panose="020B0604020202020204" pitchFamily="34" charset="0"/>
              </a:endParaRPr>
            </a:p>
          </p:txBody>
        </p:sp>
        <p:sp>
          <p:nvSpPr>
            <p:cNvPr id="9" name="Rectangle 8">
              <a:extLst>
                <a:ext uri="{FF2B5EF4-FFF2-40B4-BE49-F238E27FC236}">
                  <a16:creationId xmlns:a16="http://schemas.microsoft.com/office/drawing/2014/main" id="{44F496BC-4947-4BA7-AF8E-B352FC97A6E6}"/>
                </a:ext>
              </a:extLst>
            </p:cNvPr>
            <p:cNvSpPr/>
            <p:nvPr/>
          </p:nvSpPr>
          <p:spPr>
            <a:xfrm>
              <a:off x="762000" y="1217363"/>
              <a:ext cx="2252854" cy="32079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600">
                  <a:solidFill>
                    <a:srgbClr val="756B68"/>
                  </a:solidFill>
                  <a:effectLst/>
                  <a:latin typeface="Arial" panose="020B0604020202020204" pitchFamily="34" charset="0"/>
                  <a:ea typeface="Arial" panose="020B0604020202020204" pitchFamily="34" charset="0"/>
                </a:rPr>
                <a:t>Total: 15.4 Million  </a:t>
              </a:r>
              <a:endParaRPr lang="en-US" sz="1600">
                <a:solidFill>
                  <a:srgbClr val="181717"/>
                </a:solidFill>
                <a:effectLst/>
                <a:latin typeface="Arial" panose="020B0604020202020204" pitchFamily="34" charset="0"/>
                <a:ea typeface="Arial" panose="020B0604020202020204" pitchFamily="34" charset="0"/>
              </a:endParaRPr>
            </a:p>
          </p:txBody>
        </p:sp>
        <p:sp>
          <p:nvSpPr>
            <p:cNvPr id="10" name="Shape 19861">
              <a:extLst>
                <a:ext uri="{FF2B5EF4-FFF2-40B4-BE49-F238E27FC236}">
                  <a16:creationId xmlns:a16="http://schemas.microsoft.com/office/drawing/2014/main" id="{A04B8623-EE73-45B3-A3A8-00F9DF92084F}"/>
                </a:ext>
              </a:extLst>
            </p:cNvPr>
            <p:cNvSpPr/>
            <p:nvPr/>
          </p:nvSpPr>
          <p:spPr>
            <a:xfrm>
              <a:off x="7752639" y="3094457"/>
              <a:ext cx="951992" cy="343002"/>
            </a:xfrm>
            <a:custGeom>
              <a:avLst/>
              <a:gdLst/>
              <a:ahLst/>
              <a:cxnLst/>
              <a:rect l="0" t="0" r="0" b="0"/>
              <a:pathLst>
                <a:path w="951992" h="343002">
                  <a:moveTo>
                    <a:pt x="0" y="0"/>
                  </a:moveTo>
                  <a:lnTo>
                    <a:pt x="951992" y="0"/>
                  </a:lnTo>
                  <a:lnTo>
                    <a:pt x="951992" y="343002"/>
                  </a:lnTo>
                  <a:lnTo>
                    <a:pt x="0" y="343002"/>
                  </a:lnTo>
                  <a:lnTo>
                    <a:pt x="0" y="0"/>
                  </a:lnTo>
                </a:path>
              </a:pathLst>
            </a:custGeom>
            <a:ln w="0" cap="flat">
              <a:miter lim="127000"/>
            </a:ln>
          </p:spPr>
          <p:style>
            <a:lnRef idx="0">
              <a:srgbClr val="000000">
                <a:alpha val="0"/>
              </a:srgbClr>
            </a:lnRef>
            <a:fillRef idx="1">
              <a:srgbClr val="D5682E"/>
            </a:fillRef>
            <a:effectRef idx="0">
              <a:scrgbClr r="0" g="0" b="0"/>
            </a:effectRef>
            <a:fontRef idx="none"/>
          </p:style>
          <p:txBody>
            <a:bodyPr/>
            <a:lstStyle/>
            <a:p>
              <a:endParaRPr lang="en-US"/>
            </a:p>
          </p:txBody>
        </p:sp>
        <p:sp>
          <p:nvSpPr>
            <p:cNvPr id="11" name="Shape 19862">
              <a:extLst>
                <a:ext uri="{FF2B5EF4-FFF2-40B4-BE49-F238E27FC236}">
                  <a16:creationId xmlns:a16="http://schemas.microsoft.com/office/drawing/2014/main" id="{C3CD2B43-E4E3-4246-A281-4C08BE1B29B7}"/>
                </a:ext>
              </a:extLst>
            </p:cNvPr>
            <p:cNvSpPr/>
            <p:nvPr/>
          </p:nvSpPr>
          <p:spPr>
            <a:xfrm>
              <a:off x="6354509" y="3290748"/>
              <a:ext cx="951992" cy="146710"/>
            </a:xfrm>
            <a:custGeom>
              <a:avLst/>
              <a:gdLst/>
              <a:ahLst/>
              <a:cxnLst/>
              <a:rect l="0" t="0" r="0" b="0"/>
              <a:pathLst>
                <a:path w="951992" h="146710">
                  <a:moveTo>
                    <a:pt x="0" y="0"/>
                  </a:moveTo>
                  <a:lnTo>
                    <a:pt x="951992" y="0"/>
                  </a:lnTo>
                  <a:lnTo>
                    <a:pt x="951992" y="146710"/>
                  </a:lnTo>
                  <a:lnTo>
                    <a:pt x="0" y="146710"/>
                  </a:lnTo>
                  <a:lnTo>
                    <a:pt x="0" y="0"/>
                  </a:lnTo>
                </a:path>
              </a:pathLst>
            </a:custGeom>
            <a:ln w="0" cap="flat">
              <a:miter lim="127000"/>
            </a:ln>
          </p:spPr>
          <p:style>
            <a:lnRef idx="0">
              <a:srgbClr val="000000">
                <a:alpha val="0"/>
              </a:srgbClr>
            </a:lnRef>
            <a:fillRef idx="1">
              <a:srgbClr val="5D2E29"/>
            </a:fillRef>
            <a:effectRef idx="0">
              <a:scrgbClr r="0" g="0" b="0"/>
            </a:effectRef>
            <a:fontRef idx="none"/>
          </p:style>
          <p:txBody>
            <a:bodyPr/>
            <a:lstStyle/>
            <a:p>
              <a:endParaRPr lang="en-US"/>
            </a:p>
          </p:txBody>
        </p:sp>
        <p:sp>
          <p:nvSpPr>
            <p:cNvPr id="12" name="Shape 19863">
              <a:extLst>
                <a:ext uri="{FF2B5EF4-FFF2-40B4-BE49-F238E27FC236}">
                  <a16:creationId xmlns:a16="http://schemas.microsoft.com/office/drawing/2014/main" id="{7C802B25-68FF-4157-BCE2-B2EA7B6C7A08}"/>
                </a:ext>
              </a:extLst>
            </p:cNvPr>
            <p:cNvSpPr/>
            <p:nvPr/>
          </p:nvSpPr>
          <p:spPr>
            <a:xfrm>
              <a:off x="4956391" y="3228760"/>
              <a:ext cx="951992" cy="208699"/>
            </a:xfrm>
            <a:custGeom>
              <a:avLst/>
              <a:gdLst/>
              <a:ahLst/>
              <a:cxnLst/>
              <a:rect l="0" t="0" r="0" b="0"/>
              <a:pathLst>
                <a:path w="951992" h="208699">
                  <a:moveTo>
                    <a:pt x="0" y="0"/>
                  </a:moveTo>
                  <a:lnTo>
                    <a:pt x="951992" y="0"/>
                  </a:lnTo>
                  <a:lnTo>
                    <a:pt x="951992" y="208699"/>
                  </a:lnTo>
                  <a:lnTo>
                    <a:pt x="0" y="208699"/>
                  </a:lnTo>
                  <a:lnTo>
                    <a:pt x="0" y="0"/>
                  </a:lnTo>
                </a:path>
              </a:pathLst>
            </a:custGeom>
            <a:ln w="0" cap="flat">
              <a:miter lim="127000"/>
            </a:ln>
          </p:spPr>
          <p:style>
            <a:lnRef idx="0">
              <a:srgbClr val="000000">
                <a:alpha val="0"/>
              </a:srgbClr>
            </a:lnRef>
            <a:fillRef idx="1">
              <a:srgbClr val="E5862E"/>
            </a:fillRef>
            <a:effectRef idx="0">
              <a:scrgbClr r="0" g="0" b="0"/>
            </a:effectRef>
            <a:fontRef idx="none"/>
          </p:style>
          <p:txBody>
            <a:bodyPr/>
            <a:lstStyle/>
            <a:p>
              <a:endParaRPr lang="en-US"/>
            </a:p>
          </p:txBody>
        </p:sp>
        <p:sp>
          <p:nvSpPr>
            <p:cNvPr id="13" name="Shape 19864">
              <a:extLst>
                <a:ext uri="{FF2B5EF4-FFF2-40B4-BE49-F238E27FC236}">
                  <a16:creationId xmlns:a16="http://schemas.microsoft.com/office/drawing/2014/main" id="{7112F59E-F64D-47C6-90D3-F36CABE88E27}"/>
                </a:ext>
              </a:extLst>
            </p:cNvPr>
            <p:cNvSpPr/>
            <p:nvPr/>
          </p:nvSpPr>
          <p:spPr>
            <a:xfrm>
              <a:off x="3558261" y="1786471"/>
              <a:ext cx="951992" cy="1651000"/>
            </a:xfrm>
            <a:custGeom>
              <a:avLst/>
              <a:gdLst/>
              <a:ahLst/>
              <a:cxnLst/>
              <a:rect l="0" t="0" r="0" b="0"/>
              <a:pathLst>
                <a:path w="951992" h="1651000">
                  <a:moveTo>
                    <a:pt x="0" y="0"/>
                  </a:moveTo>
                  <a:lnTo>
                    <a:pt x="951992" y="0"/>
                  </a:lnTo>
                  <a:lnTo>
                    <a:pt x="951992" y="1651000"/>
                  </a:lnTo>
                  <a:lnTo>
                    <a:pt x="0" y="1651000"/>
                  </a:lnTo>
                  <a:lnTo>
                    <a:pt x="0" y="0"/>
                  </a:lnTo>
                </a:path>
              </a:pathLst>
            </a:custGeom>
            <a:ln w="0" cap="flat">
              <a:miter lim="127000"/>
            </a:ln>
          </p:spPr>
          <p:style>
            <a:lnRef idx="0">
              <a:srgbClr val="000000">
                <a:alpha val="0"/>
              </a:srgbClr>
            </a:lnRef>
            <a:fillRef idx="1">
              <a:srgbClr val="973028"/>
            </a:fillRef>
            <a:effectRef idx="0">
              <a:scrgbClr r="0" g="0" b="0"/>
            </a:effectRef>
            <a:fontRef idx="none"/>
          </p:style>
          <p:txBody>
            <a:bodyPr/>
            <a:lstStyle/>
            <a:p>
              <a:endParaRPr lang="en-US"/>
            </a:p>
          </p:txBody>
        </p:sp>
        <p:sp>
          <p:nvSpPr>
            <p:cNvPr id="14" name="Shape 19865">
              <a:extLst>
                <a:ext uri="{FF2B5EF4-FFF2-40B4-BE49-F238E27FC236}">
                  <a16:creationId xmlns:a16="http://schemas.microsoft.com/office/drawing/2014/main" id="{54916CE8-2FE5-4F35-A36D-0FC94273529A}"/>
                </a:ext>
              </a:extLst>
            </p:cNvPr>
            <p:cNvSpPr/>
            <p:nvPr/>
          </p:nvSpPr>
          <p:spPr>
            <a:xfrm>
              <a:off x="2160130" y="2827897"/>
              <a:ext cx="951992" cy="609562"/>
            </a:xfrm>
            <a:custGeom>
              <a:avLst/>
              <a:gdLst/>
              <a:ahLst/>
              <a:cxnLst/>
              <a:rect l="0" t="0" r="0" b="0"/>
              <a:pathLst>
                <a:path w="951992" h="609562">
                  <a:moveTo>
                    <a:pt x="0" y="0"/>
                  </a:moveTo>
                  <a:lnTo>
                    <a:pt x="951992" y="0"/>
                  </a:lnTo>
                  <a:lnTo>
                    <a:pt x="951992" y="609562"/>
                  </a:lnTo>
                  <a:lnTo>
                    <a:pt x="0" y="609562"/>
                  </a:lnTo>
                  <a:lnTo>
                    <a:pt x="0" y="0"/>
                  </a:lnTo>
                </a:path>
              </a:pathLst>
            </a:custGeom>
            <a:ln w="0" cap="flat">
              <a:miter lim="127000"/>
            </a:ln>
          </p:spPr>
          <p:style>
            <a:lnRef idx="0">
              <a:srgbClr val="000000">
                <a:alpha val="0"/>
              </a:srgbClr>
            </a:lnRef>
            <a:fillRef idx="1">
              <a:srgbClr val="D65463"/>
            </a:fillRef>
            <a:effectRef idx="0">
              <a:scrgbClr r="0" g="0" b="0"/>
            </a:effectRef>
            <a:fontRef idx="none"/>
          </p:style>
          <p:txBody>
            <a:bodyPr/>
            <a:lstStyle/>
            <a:p>
              <a:endParaRPr lang="en-US"/>
            </a:p>
          </p:txBody>
        </p:sp>
        <p:sp>
          <p:nvSpPr>
            <p:cNvPr id="15" name="Shape 19866">
              <a:extLst>
                <a:ext uri="{FF2B5EF4-FFF2-40B4-BE49-F238E27FC236}">
                  <a16:creationId xmlns:a16="http://schemas.microsoft.com/office/drawing/2014/main" id="{201CF986-3E9F-4C8B-A80B-59F3AEB4FA99}"/>
                </a:ext>
              </a:extLst>
            </p:cNvPr>
            <p:cNvSpPr/>
            <p:nvPr/>
          </p:nvSpPr>
          <p:spPr>
            <a:xfrm>
              <a:off x="762000" y="1960054"/>
              <a:ext cx="951992" cy="1477404"/>
            </a:xfrm>
            <a:custGeom>
              <a:avLst/>
              <a:gdLst/>
              <a:ahLst/>
              <a:cxnLst/>
              <a:rect l="0" t="0" r="0" b="0"/>
              <a:pathLst>
                <a:path w="951992" h="1477404">
                  <a:moveTo>
                    <a:pt x="0" y="0"/>
                  </a:moveTo>
                  <a:lnTo>
                    <a:pt x="951992" y="0"/>
                  </a:lnTo>
                  <a:lnTo>
                    <a:pt x="951992" y="1477404"/>
                  </a:lnTo>
                  <a:lnTo>
                    <a:pt x="0" y="1477404"/>
                  </a:lnTo>
                  <a:lnTo>
                    <a:pt x="0" y="0"/>
                  </a:lnTo>
                </a:path>
              </a:pathLst>
            </a:custGeom>
            <a:ln w="0" cap="flat">
              <a:miter lim="127000"/>
            </a:ln>
          </p:spPr>
          <p:style>
            <a:lnRef idx="0">
              <a:srgbClr val="000000">
                <a:alpha val="0"/>
              </a:srgbClr>
            </a:lnRef>
            <a:fillRef idx="1">
              <a:srgbClr val="D83C2C"/>
            </a:fillRef>
            <a:effectRef idx="0">
              <a:scrgbClr r="0" g="0" b="0"/>
            </a:effectRef>
            <a:fontRef idx="none"/>
          </p:style>
          <p:txBody>
            <a:bodyPr/>
            <a:lstStyle/>
            <a:p>
              <a:endParaRPr lang="en-US"/>
            </a:p>
          </p:txBody>
        </p:sp>
        <p:sp>
          <p:nvSpPr>
            <p:cNvPr id="16" name="Shape 520">
              <a:extLst>
                <a:ext uri="{FF2B5EF4-FFF2-40B4-BE49-F238E27FC236}">
                  <a16:creationId xmlns:a16="http://schemas.microsoft.com/office/drawing/2014/main" id="{CC010002-692F-4A67-B5E2-010428C79CC1}"/>
                </a:ext>
              </a:extLst>
            </p:cNvPr>
            <p:cNvSpPr/>
            <p:nvPr/>
          </p:nvSpPr>
          <p:spPr>
            <a:xfrm>
              <a:off x="762000" y="3530600"/>
              <a:ext cx="7967129" cy="0"/>
            </a:xfrm>
            <a:custGeom>
              <a:avLst/>
              <a:gdLst/>
              <a:ahLst/>
              <a:cxnLst/>
              <a:rect l="0" t="0" r="0" b="0"/>
              <a:pathLst>
                <a:path w="7967129">
                  <a:moveTo>
                    <a:pt x="0" y="0"/>
                  </a:moveTo>
                  <a:lnTo>
                    <a:pt x="7967129" y="0"/>
                  </a:lnTo>
                </a:path>
              </a:pathLst>
            </a:custGeom>
            <a:ln w="12700" cap="flat">
              <a:miter lim="127000"/>
            </a:ln>
          </p:spPr>
          <p:style>
            <a:lnRef idx="1">
              <a:srgbClr val="756B68"/>
            </a:lnRef>
            <a:fillRef idx="0">
              <a:srgbClr val="000000">
                <a:alpha val="0"/>
              </a:srgbClr>
            </a:fillRef>
            <a:effectRef idx="0">
              <a:scrgbClr r="0" g="0" b="0"/>
            </a:effectRef>
            <a:fontRef idx="none"/>
          </p:style>
          <p:txBody>
            <a:bodyPr/>
            <a:lstStyle/>
            <a:p>
              <a:endParaRPr lang="en-US"/>
            </a:p>
          </p:txBody>
        </p:sp>
        <p:sp>
          <p:nvSpPr>
            <p:cNvPr id="17" name="Rectangle 16">
              <a:extLst>
                <a:ext uri="{FF2B5EF4-FFF2-40B4-BE49-F238E27FC236}">
                  <a16:creationId xmlns:a16="http://schemas.microsoft.com/office/drawing/2014/main" id="{E2FCE816-F952-424F-BF33-0B2EF484B556}"/>
                </a:ext>
              </a:extLst>
            </p:cNvPr>
            <p:cNvSpPr/>
            <p:nvPr/>
          </p:nvSpPr>
          <p:spPr>
            <a:xfrm>
              <a:off x="992002" y="3541012"/>
              <a:ext cx="663479"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Men</a:t>
              </a:r>
              <a:endParaRPr lang="en-US" sz="1600">
                <a:solidFill>
                  <a:srgbClr val="181717"/>
                </a:solidFill>
                <a:effectLst/>
                <a:latin typeface="Arial" panose="020B0604020202020204" pitchFamily="34" charset="0"/>
                <a:ea typeface="Arial" panose="020B0604020202020204" pitchFamily="34" charset="0"/>
              </a:endParaRPr>
            </a:p>
          </p:txBody>
        </p:sp>
        <p:sp>
          <p:nvSpPr>
            <p:cNvPr id="18" name="Rectangle 17">
              <a:extLst>
                <a:ext uri="{FF2B5EF4-FFF2-40B4-BE49-F238E27FC236}">
                  <a16:creationId xmlns:a16="http://schemas.microsoft.com/office/drawing/2014/main" id="{D3502AF6-C5EA-47BC-964E-560540818897}"/>
                </a:ext>
              </a:extLst>
            </p:cNvPr>
            <p:cNvSpPr/>
            <p:nvPr/>
          </p:nvSpPr>
          <p:spPr>
            <a:xfrm>
              <a:off x="2204852" y="3541012"/>
              <a:ext cx="1144872"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Women</a:t>
              </a:r>
              <a:endParaRPr lang="en-US" sz="1600">
                <a:solidFill>
                  <a:srgbClr val="181717"/>
                </a:solidFill>
                <a:effectLst/>
                <a:latin typeface="Arial" panose="020B0604020202020204" pitchFamily="34" charset="0"/>
                <a:ea typeface="Arial" panose="020B0604020202020204" pitchFamily="34" charset="0"/>
              </a:endParaRPr>
            </a:p>
          </p:txBody>
        </p:sp>
        <p:sp>
          <p:nvSpPr>
            <p:cNvPr id="19" name="Rectangle 18">
              <a:extLst>
                <a:ext uri="{FF2B5EF4-FFF2-40B4-BE49-F238E27FC236}">
                  <a16:creationId xmlns:a16="http://schemas.microsoft.com/office/drawing/2014/main" id="{4557DC8A-4FEF-49B2-B911-69056BD06DE9}"/>
                </a:ext>
              </a:extLst>
            </p:cNvPr>
            <p:cNvSpPr/>
            <p:nvPr/>
          </p:nvSpPr>
          <p:spPr>
            <a:xfrm>
              <a:off x="3713866" y="3541012"/>
              <a:ext cx="863468"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White</a:t>
              </a:r>
              <a:endParaRPr lang="en-US" sz="1600">
                <a:solidFill>
                  <a:srgbClr val="181717"/>
                </a:solidFill>
                <a:effectLst/>
                <a:latin typeface="Arial" panose="020B0604020202020204" pitchFamily="34" charset="0"/>
                <a:ea typeface="Arial" panose="020B0604020202020204" pitchFamily="34" charset="0"/>
              </a:endParaRPr>
            </a:p>
          </p:txBody>
        </p:sp>
        <p:sp>
          <p:nvSpPr>
            <p:cNvPr id="20" name="Rectangle 19">
              <a:extLst>
                <a:ext uri="{FF2B5EF4-FFF2-40B4-BE49-F238E27FC236}">
                  <a16:creationId xmlns:a16="http://schemas.microsoft.com/office/drawing/2014/main" id="{C942567B-D1E6-448F-9225-35E86ABA8FED}"/>
                </a:ext>
              </a:extLst>
            </p:cNvPr>
            <p:cNvSpPr/>
            <p:nvPr/>
          </p:nvSpPr>
          <p:spPr>
            <a:xfrm>
              <a:off x="5117978" y="3541012"/>
              <a:ext cx="844550"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Black</a:t>
              </a:r>
              <a:endParaRPr lang="en-US" sz="1600">
                <a:solidFill>
                  <a:srgbClr val="181717"/>
                </a:solidFill>
                <a:effectLst/>
                <a:latin typeface="Arial" panose="020B0604020202020204" pitchFamily="34" charset="0"/>
                <a:ea typeface="Arial" panose="020B0604020202020204" pitchFamily="34" charset="0"/>
              </a:endParaRPr>
            </a:p>
          </p:txBody>
        </p:sp>
        <p:sp>
          <p:nvSpPr>
            <p:cNvPr id="21" name="Rectangle 20">
              <a:extLst>
                <a:ext uri="{FF2B5EF4-FFF2-40B4-BE49-F238E27FC236}">
                  <a16:creationId xmlns:a16="http://schemas.microsoft.com/office/drawing/2014/main" id="{F100C343-84C6-4431-AA0E-A7B0D7292024}"/>
                </a:ext>
              </a:extLst>
            </p:cNvPr>
            <p:cNvSpPr/>
            <p:nvPr/>
          </p:nvSpPr>
          <p:spPr>
            <a:xfrm>
              <a:off x="6522852" y="3541012"/>
              <a:ext cx="832051"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Asian</a:t>
              </a:r>
              <a:endParaRPr lang="en-US" sz="1600">
                <a:solidFill>
                  <a:srgbClr val="181717"/>
                </a:solidFill>
                <a:effectLst/>
                <a:latin typeface="Arial" panose="020B0604020202020204" pitchFamily="34" charset="0"/>
                <a:ea typeface="Arial" panose="020B0604020202020204" pitchFamily="34" charset="0"/>
              </a:endParaRPr>
            </a:p>
          </p:txBody>
        </p:sp>
        <p:sp>
          <p:nvSpPr>
            <p:cNvPr id="22" name="Rectangle 21">
              <a:extLst>
                <a:ext uri="{FF2B5EF4-FFF2-40B4-BE49-F238E27FC236}">
                  <a16:creationId xmlns:a16="http://schemas.microsoft.com/office/drawing/2014/main" id="{436521B8-1878-4D35-8A95-1F5334ABE4EE}"/>
                </a:ext>
              </a:extLst>
            </p:cNvPr>
            <p:cNvSpPr/>
            <p:nvPr/>
          </p:nvSpPr>
          <p:spPr>
            <a:xfrm>
              <a:off x="7701667" y="3541012"/>
              <a:ext cx="1426276"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Hispanic/</a:t>
              </a:r>
              <a:endParaRPr lang="en-US" sz="1600">
                <a:solidFill>
                  <a:srgbClr val="181717"/>
                </a:solidFill>
                <a:effectLst/>
                <a:latin typeface="Arial" panose="020B0604020202020204" pitchFamily="34" charset="0"/>
                <a:ea typeface="Arial" panose="020B0604020202020204" pitchFamily="34" charset="0"/>
              </a:endParaRPr>
            </a:p>
          </p:txBody>
        </p:sp>
        <p:sp>
          <p:nvSpPr>
            <p:cNvPr id="23" name="Rectangle 22">
              <a:extLst>
                <a:ext uri="{FF2B5EF4-FFF2-40B4-BE49-F238E27FC236}">
                  <a16:creationId xmlns:a16="http://schemas.microsoft.com/office/drawing/2014/main" id="{2774B32F-871C-49A8-999A-22ADEB96B414}"/>
                </a:ext>
              </a:extLst>
            </p:cNvPr>
            <p:cNvSpPr/>
            <p:nvPr/>
          </p:nvSpPr>
          <p:spPr>
            <a:xfrm>
              <a:off x="7887341" y="3795012"/>
              <a:ext cx="932383" cy="400992"/>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a:solidFill>
                    <a:srgbClr val="181717"/>
                  </a:solidFill>
                  <a:effectLst/>
                  <a:latin typeface="Arial" panose="020B0604020202020204" pitchFamily="34" charset="0"/>
                  <a:ea typeface="Arial" panose="020B0604020202020204" pitchFamily="34" charset="0"/>
                </a:rPr>
                <a:t>Latino</a:t>
              </a:r>
              <a:endParaRPr lang="en-US" sz="1600">
                <a:solidFill>
                  <a:srgbClr val="181717"/>
                </a:solidFill>
                <a:effectLst/>
                <a:latin typeface="Arial" panose="020B0604020202020204" pitchFamily="34" charset="0"/>
                <a:ea typeface="Arial" panose="020B0604020202020204" pitchFamily="34" charset="0"/>
              </a:endParaRPr>
            </a:p>
          </p:txBody>
        </p:sp>
        <p:sp>
          <p:nvSpPr>
            <p:cNvPr id="24" name="Rectangle 23">
              <a:extLst>
                <a:ext uri="{FF2B5EF4-FFF2-40B4-BE49-F238E27FC236}">
                  <a16:creationId xmlns:a16="http://schemas.microsoft.com/office/drawing/2014/main" id="{807F836E-74BB-4FBC-91D6-B51543857BA1}"/>
                </a:ext>
              </a:extLst>
            </p:cNvPr>
            <p:cNvSpPr/>
            <p:nvPr/>
          </p:nvSpPr>
          <p:spPr>
            <a:xfrm>
              <a:off x="831475" y="1709672"/>
              <a:ext cx="756379"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71.5</a:t>
              </a:r>
              <a:endParaRPr lang="en-US" sz="1600">
                <a:solidFill>
                  <a:srgbClr val="181717"/>
                </a:solidFill>
                <a:effectLst/>
                <a:latin typeface="Arial" panose="020B0604020202020204" pitchFamily="34" charset="0"/>
                <a:ea typeface="Arial" panose="020B0604020202020204" pitchFamily="34" charset="0"/>
              </a:endParaRPr>
            </a:p>
          </p:txBody>
        </p:sp>
        <p:sp>
          <p:nvSpPr>
            <p:cNvPr id="25" name="Rectangle 24">
              <a:extLst>
                <a:ext uri="{FF2B5EF4-FFF2-40B4-BE49-F238E27FC236}">
                  <a16:creationId xmlns:a16="http://schemas.microsoft.com/office/drawing/2014/main" id="{C82A32B2-B10D-4FD8-A558-00A932F1E285}"/>
                </a:ext>
              </a:extLst>
            </p:cNvPr>
            <p:cNvSpPr/>
            <p:nvPr/>
          </p:nvSpPr>
          <p:spPr>
            <a:xfrm>
              <a:off x="1400181" y="1709672"/>
              <a:ext cx="331401"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sp>
          <p:nvSpPr>
            <p:cNvPr id="26" name="Rectangle 25">
              <a:extLst>
                <a:ext uri="{FF2B5EF4-FFF2-40B4-BE49-F238E27FC236}">
                  <a16:creationId xmlns:a16="http://schemas.microsoft.com/office/drawing/2014/main" id="{D5CD5754-9D19-4E35-A28D-1C0A99EB66A1}"/>
                </a:ext>
              </a:extLst>
            </p:cNvPr>
            <p:cNvSpPr/>
            <p:nvPr/>
          </p:nvSpPr>
          <p:spPr>
            <a:xfrm>
              <a:off x="2814199" y="2590290"/>
              <a:ext cx="331401"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sp>
          <p:nvSpPr>
            <p:cNvPr id="27" name="Rectangle 26">
              <a:extLst>
                <a:ext uri="{FF2B5EF4-FFF2-40B4-BE49-F238E27FC236}">
                  <a16:creationId xmlns:a16="http://schemas.microsoft.com/office/drawing/2014/main" id="{15A449E6-B518-42A5-B0E0-F1865FAC04D9}"/>
                </a:ext>
              </a:extLst>
            </p:cNvPr>
            <p:cNvSpPr/>
            <p:nvPr/>
          </p:nvSpPr>
          <p:spPr>
            <a:xfrm>
              <a:off x="2245493" y="2590290"/>
              <a:ext cx="756379"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29.5</a:t>
              </a:r>
              <a:endParaRPr lang="en-US" sz="1600">
                <a:solidFill>
                  <a:srgbClr val="181717"/>
                </a:solidFill>
                <a:effectLst/>
                <a:latin typeface="Arial" panose="020B0604020202020204" pitchFamily="34" charset="0"/>
                <a:ea typeface="Arial" panose="020B0604020202020204" pitchFamily="34" charset="0"/>
              </a:endParaRPr>
            </a:p>
          </p:txBody>
        </p:sp>
        <p:sp>
          <p:nvSpPr>
            <p:cNvPr id="28" name="Rectangle 27">
              <a:extLst>
                <a:ext uri="{FF2B5EF4-FFF2-40B4-BE49-F238E27FC236}">
                  <a16:creationId xmlns:a16="http://schemas.microsoft.com/office/drawing/2014/main" id="{30EC7303-2A94-4E6F-A4B6-0377AD75D430}"/>
                </a:ext>
              </a:extLst>
            </p:cNvPr>
            <p:cNvSpPr/>
            <p:nvPr/>
          </p:nvSpPr>
          <p:spPr>
            <a:xfrm>
              <a:off x="5031111" y="2975608"/>
              <a:ext cx="756379"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10.1</a:t>
              </a:r>
              <a:endParaRPr lang="en-US" sz="1600">
                <a:solidFill>
                  <a:srgbClr val="181717"/>
                </a:solidFill>
                <a:effectLst/>
                <a:latin typeface="Arial" panose="020B0604020202020204" pitchFamily="34" charset="0"/>
                <a:ea typeface="Arial" panose="020B0604020202020204" pitchFamily="34" charset="0"/>
              </a:endParaRPr>
            </a:p>
          </p:txBody>
        </p:sp>
        <p:sp>
          <p:nvSpPr>
            <p:cNvPr id="29" name="Rectangle 28">
              <a:extLst>
                <a:ext uri="{FF2B5EF4-FFF2-40B4-BE49-F238E27FC236}">
                  <a16:creationId xmlns:a16="http://schemas.microsoft.com/office/drawing/2014/main" id="{15FA0C39-0173-4990-80A4-86CE31D78BFF}"/>
                </a:ext>
              </a:extLst>
            </p:cNvPr>
            <p:cNvSpPr/>
            <p:nvPr/>
          </p:nvSpPr>
          <p:spPr>
            <a:xfrm>
              <a:off x="5599817" y="2975608"/>
              <a:ext cx="331401"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sp>
          <p:nvSpPr>
            <p:cNvPr id="30" name="Rectangle 29">
              <a:extLst>
                <a:ext uri="{FF2B5EF4-FFF2-40B4-BE49-F238E27FC236}">
                  <a16:creationId xmlns:a16="http://schemas.microsoft.com/office/drawing/2014/main" id="{F212C1BA-5689-4B27-8EC2-FB19BFB6F82F}"/>
                </a:ext>
              </a:extLst>
            </p:cNvPr>
            <p:cNvSpPr/>
            <p:nvPr/>
          </p:nvSpPr>
          <p:spPr>
            <a:xfrm>
              <a:off x="7825111" y="2844289"/>
              <a:ext cx="756380" cy="33410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16.6</a:t>
              </a:r>
              <a:endParaRPr lang="en-US" sz="1600">
                <a:solidFill>
                  <a:srgbClr val="181717"/>
                </a:solidFill>
                <a:effectLst/>
                <a:latin typeface="Arial" panose="020B0604020202020204" pitchFamily="34" charset="0"/>
                <a:ea typeface="Arial" panose="020B0604020202020204" pitchFamily="34" charset="0"/>
              </a:endParaRPr>
            </a:p>
          </p:txBody>
        </p:sp>
        <p:sp>
          <p:nvSpPr>
            <p:cNvPr id="31" name="Rectangle 30">
              <a:extLst>
                <a:ext uri="{FF2B5EF4-FFF2-40B4-BE49-F238E27FC236}">
                  <a16:creationId xmlns:a16="http://schemas.microsoft.com/office/drawing/2014/main" id="{B61F8343-7ADA-4F1A-955C-5861F7F11973}"/>
                </a:ext>
              </a:extLst>
            </p:cNvPr>
            <p:cNvSpPr/>
            <p:nvPr/>
          </p:nvSpPr>
          <p:spPr>
            <a:xfrm>
              <a:off x="8393817" y="2844289"/>
              <a:ext cx="331401" cy="33410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sp>
          <p:nvSpPr>
            <p:cNvPr id="32" name="Rectangle 31">
              <a:extLst>
                <a:ext uri="{FF2B5EF4-FFF2-40B4-BE49-F238E27FC236}">
                  <a16:creationId xmlns:a16="http://schemas.microsoft.com/office/drawing/2014/main" id="{F19B170D-1C6D-482F-A35A-9C9F5CFFF15C}"/>
                </a:ext>
              </a:extLst>
            </p:cNvPr>
            <p:cNvSpPr/>
            <p:nvPr/>
          </p:nvSpPr>
          <p:spPr>
            <a:xfrm>
              <a:off x="6517773" y="3039108"/>
              <a:ext cx="540512"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7.1</a:t>
              </a:r>
              <a:endParaRPr lang="en-US" sz="1600">
                <a:solidFill>
                  <a:srgbClr val="181717"/>
                </a:solidFill>
                <a:effectLst/>
                <a:latin typeface="Arial" panose="020B0604020202020204" pitchFamily="34" charset="0"/>
                <a:ea typeface="Arial" panose="020B0604020202020204" pitchFamily="34" charset="0"/>
              </a:endParaRPr>
            </a:p>
          </p:txBody>
        </p:sp>
        <p:sp>
          <p:nvSpPr>
            <p:cNvPr id="33" name="Rectangle 32">
              <a:extLst>
                <a:ext uri="{FF2B5EF4-FFF2-40B4-BE49-F238E27FC236}">
                  <a16:creationId xmlns:a16="http://schemas.microsoft.com/office/drawing/2014/main" id="{52B22398-CCD2-4DE5-9E74-C9DFCB6694A4}"/>
                </a:ext>
              </a:extLst>
            </p:cNvPr>
            <p:cNvSpPr/>
            <p:nvPr/>
          </p:nvSpPr>
          <p:spPr>
            <a:xfrm>
              <a:off x="6924173" y="3039108"/>
              <a:ext cx="331401" cy="334103"/>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sp>
          <p:nvSpPr>
            <p:cNvPr id="34" name="Rectangle 33">
              <a:extLst>
                <a:ext uri="{FF2B5EF4-FFF2-40B4-BE49-F238E27FC236}">
                  <a16:creationId xmlns:a16="http://schemas.microsoft.com/office/drawing/2014/main" id="{1180CCF8-0D5B-4E43-92AD-4253DA5C31A0}"/>
                </a:ext>
              </a:extLst>
            </p:cNvPr>
            <p:cNvSpPr/>
            <p:nvPr/>
          </p:nvSpPr>
          <p:spPr>
            <a:xfrm>
              <a:off x="3638429" y="1553208"/>
              <a:ext cx="756379" cy="33410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79.9</a:t>
              </a:r>
              <a:endParaRPr lang="en-US" sz="1600">
                <a:solidFill>
                  <a:srgbClr val="181717"/>
                </a:solidFill>
                <a:effectLst/>
                <a:latin typeface="Arial" panose="020B0604020202020204" pitchFamily="34" charset="0"/>
                <a:ea typeface="Arial" panose="020B0604020202020204" pitchFamily="34" charset="0"/>
              </a:endParaRPr>
            </a:p>
          </p:txBody>
        </p:sp>
        <p:sp>
          <p:nvSpPr>
            <p:cNvPr id="35" name="Rectangle 34">
              <a:extLst>
                <a:ext uri="{FF2B5EF4-FFF2-40B4-BE49-F238E27FC236}">
                  <a16:creationId xmlns:a16="http://schemas.microsoft.com/office/drawing/2014/main" id="{192A1059-7348-47FD-92AD-3B636C1DB064}"/>
                </a:ext>
              </a:extLst>
            </p:cNvPr>
            <p:cNvSpPr/>
            <p:nvPr/>
          </p:nvSpPr>
          <p:spPr>
            <a:xfrm>
              <a:off x="4207135" y="1553208"/>
              <a:ext cx="331401" cy="33410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2000" b="1" i="1">
                  <a:solidFill>
                    <a:srgbClr val="181717"/>
                  </a:solidFill>
                  <a:effectLst/>
                  <a:latin typeface="Times New Roman" panose="02020603050405020304" pitchFamily="18" charset="0"/>
                  <a:ea typeface="Times New Roman" panose="02020603050405020304" pitchFamily="18" charset="0"/>
                </a:rPr>
                <a:t>%</a:t>
              </a:r>
              <a:endParaRPr lang="en-US" sz="1600">
                <a:solidFill>
                  <a:srgbClr val="181717"/>
                </a:solidFill>
                <a:effectLst/>
                <a:latin typeface="Arial" panose="020B0604020202020204" pitchFamily="34" charset="0"/>
                <a:ea typeface="Arial" panose="020B0604020202020204" pitchFamily="34" charset="0"/>
              </a:endParaRPr>
            </a:p>
          </p:txBody>
        </p:sp>
        <p:sp>
          <p:nvSpPr>
            <p:cNvPr id="36" name="Shape 534">
              <a:extLst>
                <a:ext uri="{FF2B5EF4-FFF2-40B4-BE49-F238E27FC236}">
                  <a16:creationId xmlns:a16="http://schemas.microsoft.com/office/drawing/2014/main" id="{43BBFFE3-53C3-475A-A036-ADBBE4F3C2A8}"/>
                </a:ext>
              </a:extLst>
            </p:cNvPr>
            <p:cNvSpPr/>
            <p:nvPr/>
          </p:nvSpPr>
          <p:spPr>
            <a:xfrm>
              <a:off x="6657168" y="1005004"/>
              <a:ext cx="299771" cy="1534999"/>
            </a:xfrm>
            <a:custGeom>
              <a:avLst/>
              <a:gdLst/>
              <a:ahLst/>
              <a:cxnLst/>
              <a:rect l="0" t="0" r="0" b="0"/>
              <a:pathLst>
                <a:path w="299771" h="1534999">
                  <a:moveTo>
                    <a:pt x="270319" y="0"/>
                  </a:moveTo>
                  <a:lnTo>
                    <a:pt x="299771" y="0"/>
                  </a:lnTo>
                  <a:lnTo>
                    <a:pt x="299771" y="1146658"/>
                  </a:lnTo>
                  <a:lnTo>
                    <a:pt x="132613" y="1146658"/>
                  </a:lnTo>
                  <a:lnTo>
                    <a:pt x="132613" y="1313815"/>
                  </a:lnTo>
                  <a:lnTo>
                    <a:pt x="299771" y="1313815"/>
                  </a:lnTo>
                  <a:lnTo>
                    <a:pt x="299771" y="1534999"/>
                  </a:lnTo>
                  <a:lnTo>
                    <a:pt x="61416" y="1534999"/>
                  </a:lnTo>
                  <a:cubicBezTo>
                    <a:pt x="27444" y="1534999"/>
                    <a:pt x="0" y="1507503"/>
                    <a:pt x="0" y="1473581"/>
                  </a:cubicBezTo>
                  <a:lnTo>
                    <a:pt x="0" y="1031418"/>
                  </a:lnTo>
                  <a:cubicBezTo>
                    <a:pt x="0" y="997497"/>
                    <a:pt x="27444" y="970014"/>
                    <a:pt x="61416" y="970014"/>
                  </a:cubicBezTo>
                  <a:lnTo>
                    <a:pt x="108826" y="970014"/>
                  </a:lnTo>
                  <a:lnTo>
                    <a:pt x="209232" y="54687"/>
                  </a:lnTo>
                  <a:cubicBezTo>
                    <a:pt x="212648" y="23546"/>
                    <a:pt x="238937" y="0"/>
                    <a:pt x="270319"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37" name="Shape 535">
              <a:extLst>
                <a:ext uri="{FF2B5EF4-FFF2-40B4-BE49-F238E27FC236}">
                  <a16:creationId xmlns:a16="http://schemas.microsoft.com/office/drawing/2014/main" id="{4248CC8A-1973-4D55-A3D3-20004AB32772}"/>
                </a:ext>
              </a:extLst>
            </p:cNvPr>
            <p:cNvSpPr/>
            <p:nvPr/>
          </p:nvSpPr>
          <p:spPr>
            <a:xfrm>
              <a:off x="6903979" y="627321"/>
              <a:ext cx="52960" cy="268119"/>
            </a:xfrm>
            <a:custGeom>
              <a:avLst/>
              <a:gdLst/>
              <a:ahLst/>
              <a:cxnLst/>
              <a:rect l="0" t="0" r="0" b="0"/>
              <a:pathLst>
                <a:path w="52960" h="268119">
                  <a:moveTo>
                    <a:pt x="52960" y="0"/>
                  </a:moveTo>
                  <a:lnTo>
                    <a:pt x="52960" y="268119"/>
                  </a:lnTo>
                  <a:lnTo>
                    <a:pt x="37484" y="264996"/>
                  </a:lnTo>
                  <a:cubicBezTo>
                    <a:pt x="15438" y="255673"/>
                    <a:pt x="0" y="233847"/>
                    <a:pt x="0" y="208405"/>
                  </a:cubicBezTo>
                  <a:cubicBezTo>
                    <a:pt x="0" y="145724"/>
                    <a:pt x="12750" y="85964"/>
                    <a:pt x="35794" y="31580"/>
                  </a:cubicBezTo>
                  <a:lnTo>
                    <a:pt x="52960"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38" name="Shape 536">
              <a:extLst>
                <a:ext uri="{FF2B5EF4-FFF2-40B4-BE49-F238E27FC236}">
                  <a16:creationId xmlns:a16="http://schemas.microsoft.com/office/drawing/2014/main" id="{C236E573-3767-47F3-A73C-796F7FA1923F}"/>
                </a:ext>
              </a:extLst>
            </p:cNvPr>
            <p:cNvSpPr/>
            <p:nvPr/>
          </p:nvSpPr>
          <p:spPr>
            <a:xfrm>
              <a:off x="6956938" y="1005004"/>
              <a:ext cx="475900" cy="1534999"/>
            </a:xfrm>
            <a:custGeom>
              <a:avLst/>
              <a:gdLst/>
              <a:ahLst/>
              <a:cxnLst/>
              <a:rect l="0" t="0" r="0" b="0"/>
              <a:pathLst>
                <a:path w="475900" h="1534999">
                  <a:moveTo>
                    <a:pt x="0" y="0"/>
                  </a:moveTo>
                  <a:lnTo>
                    <a:pt x="46444" y="0"/>
                  </a:lnTo>
                  <a:cubicBezTo>
                    <a:pt x="77724" y="0"/>
                    <a:pt x="104012" y="23546"/>
                    <a:pt x="107467" y="54687"/>
                  </a:cubicBezTo>
                  <a:lnTo>
                    <a:pt x="207886" y="970014"/>
                  </a:lnTo>
                  <a:lnTo>
                    <a:pt x="320154" y="970014"/>
                  </a:lnTo>
                  <a:lnTo>
                    <a:pt x="364147" y="431788"/>
                  </a:lnTo>
                  <a:cubicBezTo>
                    <a:pt x="366750" y="399885"/>
                    <a:pt x="393369" y="375374"/>
                    <a:pt x="425373" y="375374"/>
                  </a:cubicBezTo>
                  <a:lnTo>
                    <a:pt x="475900" y="375374"/>
                  </a:lnTo>
                  <a:lnTo>
                    <a:pt x="475900" y="945090"/>
                  </a:lnTo>
                  <a:lnTo>
                    <a:pt x="443611" y="970014"/>
                  </a:lnTo>
                  <a:lnTo>
                    <a:pt x="475900" y="970014"/>
                  </a:lnTo>
                  <a:lnTo>
                    <a:pt x="475900" y="1146658"/>
                  </a:lnTo>
                  <a:lnTo>
                    <a:pt x="308698" y="1146658"/>
                  </a:lnTo>
                  <a:lnTo>
                    <a:pt x="308698" y="1313815"/>
                  </a:lnTo>
                  <a:lnTo>
                    <a:pt x="475900" y="1313815"/>
                  </a:lnTo>
                  <a:lnTo>
                    <a:pt x="475900" y="1534999"/>
                  </a:lnTo>
                  <a:lnTo>
                    <a:pt x="0" y="1534999"/>
                  </a:lnTo>
                  <a:lnTo>
                    <a:pt x="0" y="1313815"/>
                  </a:lnTo>
                  <a:lnTo>
                    <a:pt x="167157" y="1313815"/>
                  </a:lnTo>
                  <a:lnTo>
                    <a:pt x="167157" y="1146658"/>
                  </a:lnTo>
                  <a:lnTo>
                    <a:pt x="0" y="1146658"/>
                  </a:lnTo>
                  <a:lnTo>
                    <a:pt x="0"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39" name="Shape 537">
              <a:extLst>
                <a:ext uri="{FF2B5EF4-FFF2-40B4-BE49-F238E27FC236}">
                  <a16:creationId xmlns:a16="http://schemas.microsoft.com/office/drawing/2014/main" id="{84490082-C0AA-416C-8726-152C0205EE44}"/>
                </a:ext>
              </a:extLst>
            </p:cNvPr>
            <p:cNvSpPr/>
            <p:nvPr/>
          </p:nvSpPr>
          <p:spPr>
            <a:xfrm>
              <a:off x="7358804" y="948741"/>
              <a:ext cx="74034" cy="324843"/>
            </a:xfrm>
            <a:custGeom>
              <a:avLst/>
              <a:gdLst/>
              <a:ahLst/>
              <a:cxnLst/>
              <a:rect l="0" t="0" r="0" b="0"/>
              <a:pathLst>
                <a:path w="74034" h="324843">
                  <a:moveTo>
                    <a:pt x="74034" y="0"/>
                  </a:moveTo>
                  <a:lnTo>
                    <a:pt x="74034" y="322292"/>
                  </a:lnTo>
                  <a:lnTo>
                    <a:pt x="61405" y="324843"/>
                  </a:lnTo>
                  <a:cubicBezTo>
                    <a:pt x="27445" y="324843"/>
                    <a:pt x="0" y="297348"/>
                    <a:pt x="0" y="263426"/>
                  </a:cubicBezTo>
                  <a:cubicBezTo>
                    <a:pt x="0" y="197649"/>
                    <a:pt x="12510" y="134748"/>
                    <a:pt x="35277" y="76972"/>
                  </a:cubicBezTo>
                  <a:lnTo>
                    <a:pt x="74034"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0" name="Shape 538">
              <a:extLst>
                <a:ext uri="{FF2B5EF4-FFF2-40B4-BE49-F238E27FC236}">
                  <a16:creationId xmlns:a16="http://schemas.microsoft.com/office/drawing/2014/main" id="{3233892D-381F-4268-BD5B-4ACBC5EA9C24}"/>
                </a:ext>
              </a:extLst>
            </p:cNvPr>
            <p:cNvSpPr/>
            <p:nvPr/>
          </p:nvSpPr>
          <p:spPr>
            <a:xfrm>
              <a:off x="7248403" y="593823"/>
              <a:ext cx="184435" cy="167353"/>
            </a:xfrm>
            <a:custGeom>
              <a:avLst/>
              <a:gdLst/>
              <a:ahLst/>
              <a:cxnLst/>
              <a:rect l="0" t="0" r="0" b="0"/>
              <a:pathLst>
                <a:path w="184435" h="167353">
                  <a:moveTo>
                    <a:pt x="184435" y="0"/>
                  </a:moveTo>
                  <a:lnTo>
                    <a:pt x="184435" y="142801"/>
                  </a:lnTo>
                  <a:lnTo>
                    <a:pt x="183590" y="143253"/>
                  </a:lnTo>
                  <a:cubicBezTo>
                    <a:pt x="145425" y="159063"/>
                    <a:pt x="104140" y="167353"/>
                    <a:pt x="61557" y="167353"/>
                  </a:cubicBezTo>
                  <a:lnTo>
                    <a:pt x="61367" y="167353"/>
                  </a:lnTo>
                  <a:cubicBezTo>
                    <a:pt x="27496" y="167353"/>
                    <a:pt x="0" y="139807"/>
                    <a:pt x="51" y="105898"/>
                  </a:cubicBezTo>
                  <a:cubicBezTo>
                    <a:pt x="51" y="72014"/>
                    <a:pt x="27546" y="44531"/>
                    <a:pt x="61468" y="44531"/>
                  </a:cubicBezTo>
                  <a:lnTo>
                    <a:pt x="61608" y="44531"/>
                  </a:lnTo>
                  <a:cubicBezTo>
                    <a:pt x="100832" y="44531"/>
                    <a:pt x="138299" y="33058"/>
                    <a:pt x="170187" y="11715"/>
                  </a:cubicBezTo>
                  <a:lnTo>
                    <a:pt x="184435"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1" name="Shape 539">
              <a:extLst>
                <a:ext uri="{FF2B5EF4-FFF2-40B4-BE49-F238E27FC236}">
                  <a16:creationId xmlns:a16="http://schemas.microsoft.com/office/drawing/2014/main" id="{45DB70FB-9EF3-43F7-B21C-557074F29B77}"/>
                </a:ext>
              </a:extLst>
            </p:cNvPr>
            <p:cNvSpPr/>
            <p:nvPr/>
          </p:nvSpPr>
          <p:spPr>
            <a:xfrm>
              <a:off x="6956938" y="381002"/>
              <a:ext cx="463270" cy="516141"/>
            </a:xfrm>
            <a:custGeom>
              <a:avLst/>
              <a:gdLst/>
              <a:ahLst/>
              <a:cxnLst/>
              <a:rect l="0" t="0" r="0" b="0"/>
              <a:pathLst>
                <a:path w="463270" h="516141">
                  <a:moveTo>
                    <a:pt x="401865" y="0"/>
                  </a:moveTo>
                  <a:cubicBezTo>
                    <a:pt x="435736" y="0"/>
                    <a:pt x="463270" y="27483"/>
                    <a:pt x="463270" y="61404"/>
                  </a:cubicBezTo>
                  <a:cubicBezTo>
                    <a:pt x="463270" y="95326"/>
                    <a:pt x="435736" y="122821"/>
                    <a:pt x="401865" y="122821"/>
                  </a:cubicBezTo>
                  <a:cubicBezTo>
                    <a:pt x="218783" y="122821"/>
                    <a:pt x="69862" y="271691"/>
                    <a:pt x="69862" y="454723"/>
                  </a:cubicBezTo>
                  <a:cubicBezTo>
                    <a:pt x="69862" y="488645"/>
                    <a:pt x="42316" y="516141"/>
                    <a:pt x="8445" y="516141"/>
                  </a:cubicBezTo>
                  <a:lnTo>
                    <a:pt x="0" y="514437"/>
                  </a:lnTo>
                  <a:lnTo>
                    <a:pt x="0" y="246318"/>
                  </a:lnTo>
                  <a:lnTo>
                    <a:pt x="24815" y="200665"/>
                  </a:lnTo>
                  <a:cubicBezTo>
                    <a:pt x="106625" y="79687"/>
                    <a:pt x="245100" y="0"/>
                    <a:pt x="401865"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2" name="Shape 540">
              <a:extLst>
                <a:ext uri="{FF2B5EF4-FFF2-40B4-BE49-F238E27FC236}">
                  <a16:creationId xmlns:a16="http://schemas.microsoft.com/office/drawing/2014/main" id="{F88F2069-6128-4A81-A6EE-FE9DFCB2A823}"/>
                </a:ext>
              </a:extLst>
            </p:cNvPr>
            <p:cNvSpPr/>
            <p:nvPr/>
          </p:nvSpPr>
          <p:spPr>
            <a:xfrm>
              <a:off x="7432838" y="1737835"/>
              <a:ext cx="475934" cy="802167"/>
            </a:xfrm>
            <a:custGeom>
              <a:avLst/>
              <a:gdLst/>
              <a:ahLst/>
              <a:cxnLst/>
              <a:rect l="0" t="0" r="0" b="0"/>
              <a:pathLst>
                <a:path w="475934" h="802167">
                  <a:moveTo>
                    <a:pt x="475934" y="0"/>
                  </a:moveTo>
                  <a:lnTo>
                    <a:pt x="475934" y="413827"/>
                  </a:lnTo>
                  <a:lnTo>
                    <a:pt x="308732" y="413827"/>
                  </a:lnTo>
                  <a:lnTo>
                    <a:pt x="308732" y="580984"/>
                  </a:lnTo>
                  <a:lnTo>
                    <a:pt x="475934" y="580984"/>
                  </a:lnTo>
                  <a:lnTo>
                    <a:pt x="475934" y="802167"/>
                  </a:lnTo>
                  <a:lnTo>
                    <a:pt x="0" y="802167"/>
                  </a:lnTo>
                  <a:lnTo>
                    <a:pt x="0" y="580984"/>
                  </a:lnTo>
                  <a:lnTo>
                    <a:pt x="167202" y="580984"/>
                  </a:lnTo>
                  <a:lnTo>
                    <a:pt x="167202" y="413827"/>
                  </a:lnTo>
                  <a:lnTo>
                    <a:pt x="0" y="413827"/>
                  </a:lnTo>
                  <a:lnTo>
                    <a:pt x="0" y="237182"/>
                  </a:lnTo>
                  <a:lnTo>
                    <a:pt x="168726" y="237182"/>
                  </a:lnTo>
                  <a:lnTo>
                    <a:pt x="475934"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3" name="Shape 541">
              <a:extLst>
                <a:ext uri="{FF2B5EF4-FFF2-40B4-BE49-F238E27FC236}">
                  <a16:creationId xmlns:a16="http://schemas.microsoft.com/office/drawing/2014/main" id="{3E901FCC-5050-4314-BBCB-CC2E1B86AAB6}"/>
                </a:ext>
              </a:extLst>
            </p:cNvPr>
            <p:cNvSpPr/>
            <p:nvPr/>
          </p:nvSpPr>
          <p:spPr>
            <a:xfrm>
              <a:off x="7432838" y="1380378"/>
              <a:ext cx="120848" cy="569716"/>
            </a:xfrm>
            <a:custGeom>
              <a:avLst/>
              <a:gdLst/>
              <a:ahLst/>
              <a:cxnLst/>
              <a:rect l="0" t="0" r="0" b="0"/>
              <a:pathLst>
                <a:path w="120848" h="569716">
                  <a:moveTo>
                    <a:pt x="0" y="0"/>
                  </a:moveTo>
                  <a:lnTo>
                    <a:pt x="25369" y="0"/>
                  </a:lnTo>
                  <a:cubicBezTo>
                    <a:pt x="57322" y="0"/>
                    <a:pt x="83954" y="24511"/>
                    <a:pt x="86545" y="56414"/>
                  </a:cubicBezTo>
                  <a:lnTo>
                    <a:pt x="120848" y="476415"/>
                  </a:lnTo>
                  <a:lnTo>
                    <a:pt x="14091" y="558838"/>
                  </a:lnTo>
                  <a:lnTo>
                    <a:pt x="0" y="569716"/>
                  </a:lnTo>
                  <a:lnTo>
                    <a:pt x="0"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4" name="Shape 542">
              <a:extLst>
                <a:ext uri="{FF2B5EF4-FFF2-40B4-BE49-F238E27FC236}">
                  <a16:creationId xmlns:a16="http://schemas.microsoft.com/office/drawing/2014/main" id="{D7031A56-B9D5-457F-98AF-E562CF8147F4}"/>
                </a:ext>
              </a:extLst>
            </p:cNvPr>
            <p:cNvSpPr/>
            <p:nvPr/>
          </p:nvSpPr>
          <p:spPr>
            <a:xfrm>
              <a:off x="7564722" y="952854"/>
              <a:ext cx="344050" cy="320729"/>
            </a:xfrm>
            <a:custGeom>
              <a:avLst/>
              <a:gdLst/>
              <a:ahLst/>
              <a:cxnLst/>
              <a:rect l="0" t="0" r="0" b="0"/>
              <a:pathLst>
                <a:path w="344050" h="320729">
                  <a:moveTo>
                    <a:pt x="344050" y="0"/>
                  </a:moveTo>
                  <a:lnTo>
                    <a:pt x="344050" y="126969"/>
                  </a:lnTo>
                  <a:lnTo>
                    <a:pt x="294677" y="137595"/>
                  </a:lnTo>
                  <a:cubicBezTo>
                    <a:pt x="268579" y="242472"/>
                    <a:pt x="174256" y="320729"/>
                    <a:pt x="61417" y="320729"/>
                  </a:cubicBezTo>
                  <a:cubicBezTo>
                    <a:pt x="27444" y="320729"/>
                    <a:pt x="0" y="293234"/>
                    <a:pt x="0" y="259312"/>
                  </a:cubicBezTo>
                  <a:cubicBezTo>
                    <a:pt x="0" y="225390"/>
                    <a:pt x="27444" y="197895"/>
                    <a:pt x="61417" y="197895"/>
                  </a:cubicBezTo>
                  <a:cubicBezTo>
                    <a:pt x="126657" y="197895"/>
                    <a:pt x="179730" y="144885"/>
                    <a:pt x="179730" y="79684"/>
                  </a:cubicBezTo>
                  <a:cubicBezTo>
                    <a:pt x="179730" y="45762"/>
                    <a:pt x="207175" y="18266"/>
                    <a:pt x="241135" y="18266"/>
                  </a:cubicBezTo>
                  <a:cubicBezTo>
                    <a:pt x="263554" y="18266"/>
                    <a:pt x="285450" y="15987"/>
                    <a:pt x="306605" y="11647"/>
                  </a:cubicBezTo>
                  <a:lnTo>
                    <a:pt x="344050"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5" name="Shape 543">
              <a:extLst>
                <a:ext uri="{FF2B5EF4-FFF2-40B4-BE49-F238E27FC236}">
                  <a16:creationId xmlns:a16="http://schemas.microsoft.com/office/drawing/2014/main" id="{D39A4FB2-F438-4207-9952-4692B2E9BD8E}"/>
                </a:ext>
              </a:extLst>
            </p:cNvPr>
            <p:cNvSpPr/>
            <p:nvPr/>
          </p:nvSpPr>
          <p:spPr>
            <a:xfrm>
              <a:off x="7432838" y="509326"/>
              <a:ext cx="475934" cy="761706"/>
            </a:xfrm>
            <a:custGeom>
              <a:avLst/>
              <a:gdLst/>
              <a:ahLst/>
              <a:cxnLst/>
              <a:rect l="0" t="0" r="0" b="0"/>
              <a:pathLst>
                <a:path w="475934" h="761706">
                  <a:moveTo>
                    <a:pt x="475934" y="0"/>
                  </a:moveTo>
                  <a:lnTo>
                    <a:pt x="475934" y="301610"/>
                  </a:lnTo>
                  <a:lnTo>
                    <a:pt x="462538" y="310638"/>
                  </a:lnTo>
                  <a:cubicBezTo>
                    <a:pt x="455192" y="313746"/>
                    <a:pt x="447120" y="315464"/>
                    <a:pt x="438652" y="315464"/>
                  </a:cubicBezTo>
                  <a:cubicBezTo>
                    <a:pt x="438183" y="315464"/>
                    <a:pt x="437789" y="315223"/>
                    <a:pt x="437407" y="315223"/>
                  </a:cubicBezTo>
                  <a:cubicBezTo>
                    <a:pt x="436925" y="315223"/>
                    <a:pt x="436595" y="315464"/>
                    <a:pt x="436163" y="315464"/>
                  </a:cubicBezTo>
                  <a:cubicBezTo>
                    <a:pt x="222562" y="315464"/>
                    <a:pt x="48788" y="489239"/>
                    <a:pt x="48788" y="702840"/>
                  </a:cubicBezTo>
                  <a:cubicBezTo>
                    <a:pt x="48788" y="728282"/>
                    <a:pt x="33300" y="750108"/>
                    <a:pt x="11261" y="759431"/>
                  </a:cubicBezTo>
                  <a:lnTo>
                    <a:pt x="0" y="761706"/>
                  </a:lnTo>
                  <a:lnTo>
                    <a:pt x="0" y="439414"/>
                  </a:lnTo>
                  <a:lnTo>
                    <a:pt x="2802" y="433849"/>
                  </a:lnTo>
                  <a:cubicBezTo>
                    <a:pt x="83950" y="303631"/>
                    <a:pt x="222152" y="212483"/>
                    <a:pt x="382188" y="195576"/>
                  </a:cubicBezTo>
                  <a:cubicBezTo>
                    <a:pt x="392785" y="126902"/>
                    <a:pt x="421666" y="64184"/>
                    <a:pt x="463700" y="12614"/>
                  </a:cubicBezTo>
                  <a:lnTo>
                    <a:pt x="475934"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6" name="Shape 544">
              <a:extLst>
                <a:ext uri="{FF2B5EF4-FFF2-40B4-BE49-F238E27FC236}">
                  <a16:creationId xmlns:a16="http://schemas.microsoft.com/office/drawing/2014/main" id="{4C21983F-A8B4-4C0A-89A5-08E416689F66}"/>
                </a:ext>
              </a:extLst>
            </p:cNvPr>
            <p:cNvSpPr/>
            <p:nvPr/>
          </p:nvSpPr>
          <p:spPr>
            <a:xfrm>
              <a:off x="7432838" y="381002"/>
              <a:ext cx="195892" cy="355622"/>
            </a:xfrm>
            <a:custGeom>
              <a:avLst/>
              <a:gdLst/>
              <a:ahLst/>
              <a:cxnLst/>
              <a:rect l="0" t="0" r="0" b="0"/>
              <a:pathLst>
                <a:path w="195892" h="355622">
                  <a:moveTo>
                    <a:pt x="134475" y="0"/>
                  </a:moveTo>
                  <a:cubicBezTo>
                    <a:pt x="168346" y="0"/>
                    <a:pt x="195892" y="27483"/>
                    <a:pt x="195892" y="61404"/>
                  </a:cubicBezTo>
                  <a:cubicBezTo>
                    <a:pt x="195892" y="146570"/>
                    <a:pt x="162694" y="226593"/>
                    <a:pt x="102470" y="286855"/>
                  </a:cubicBezTo>
                  <a:cubicBezTo>
                    <a:pt x="87418" y="301895"/>
                    <a:pt x="71131" y="315247"/>
                    <a:pt x="53835" y="326816"/>
                  </a:cubicBezTo>
                  <a:lnTo>
                    <a:pt x="0" y="355622"/>
                  </a:lnTo>
                  <a:lnTo>
                    <a:pt x="0" y="212821"/>
                  </a:lnTo>
                  <a:lnTo>
                    <a:pt x="15641" y="199961"/>
                  </a:lnTo>
                  <a:cubicBezTo>
                    <a:pt x="52623" y="162979"/>
                    <a:pt x="73058" y="113754"/>
                    <a:pt x="73058" y="61404"/>
                  </a:cubicBezTo>
                  <a:cubicBezTo>
                    <a:pt x="73058" y="27483"/>
                    <a:pt x="100502" y="0"/>
                    <a:pt x="134475"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7" name="Shape 545">
              <a:extLst>
                <a:ext uri="{FF2B5EF4-FFF2-40B4-BE49-F238E27FC236}">
                  <a16:creationId xmlns:a16="http://schemas.microsoft.com/office/drawing/2014/main" id="{EE7557CC-070A-4DF5-991B-90DD302E7FEC}"/>
                </a:ext>
              </a:extLst>
            </p:cNvPr>
            <p:cNvSpPr/>
            <p:nvPr/>
          </p:nvSpPr>
          <p:spPr>
            <a:xfrm>
              <a:off x="7908772" y="1552514"/>
              <a:ext cx="475887" cy="987489"/>
            </a:xfrm>
            <a:custGeom>
              <a:avLst/>
              <a:gdLst/>
              <a:ahLst/>
              <a:cxnLst/>
              <a:rect l="0" t="0" r="0" b="0"/>
              <a:pathLst>
                <a:path w="475887" h="987489">
                  <a:moveTo>
                    <a:pt x="240036" y="0"/>
                  </a:moveTo>
                  <a:lnTo>
                    <a:pt x="240036" y="413385"/>
                  </a:lnTo>
                  <a:lnTo>
                    <a:pt x="475887" y="231259"/>
                  </a:lnTo>
                  <a:lnTo>
                    <a:pt x="475887" y="599148"/>
                  </a:lnTo>
                  <a:lnTo>
                    <a:pt x="308730" y="599148"/>
                  </a:lnTo>
                  <a:lnTo>
                    <a:pt x="308730" y="766305"/>
                  </a:lnTo>
                  <a:lnTo>
                    <a:pt x="475887" y="766305"/>
                  </a:lnTo>
                  <a:lnTo>
                    <a:pt x="475887" y="987489"/>
                  </a:lnTo>
                  <a:lnTo>
                    <a:pt x="0" y="987489"/>
                  </a:lnTo>
                  <a:lnTo>
                    <a:pt x="0" y="766305"/>
                  </a:lnTo>
                  <a:lnTo>
                    <a:pt x="167201" y="766305"/>
                  </a:lnTo>
                  <a:lnTo>
                    <a:pt x="167201" y="599148"/>
                  </a:lnTo>
                  <a:lnTo>
                    <a:pt x="0" y="599148"/>
                  </a:lnTo>
                  <a:lnTo>
                    <a:pt x="0" y="185321"/>
                  </a:lnTo>
                  <a:lnTo>
                    <a:pt x="240036"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8" name="Shape 546">
              <a:extLst>
                <a:ext uri="{FF2B5EF4-FFF2-40B4-BE49-F238E27FC236}">
                  <a16:creationId xmlns:a16="http://schemas.microsoft.com/office/drawing/2014/main" id="{24BA6B70-0AEA-4103-883B-960F74E16FD1}"/>
                </a:ext>
              </a:extLst>
            </p:cNvPr>
            <p:cNvSpPr/>
            <p:nvPr/>
          </p:nvSpPr>
          <p:spPr>
            <a:xfrm>
              <a:off x="7908772" y="584431"/>
              <a:ext cx="345205" cy="495392"/>
            </a:xfrm>
            <a:custGeom>
              <a:avLst/>
              <a:gdLst/>
              <a:ahLst/>
              <a:cxnLst/>
              <a:rect l="0" t="0" r="0" b="0"/>
              <a:pathLst>
                <a:path w="345205" h="495392">
                  <a:moveTo>
                    <a:pt x="283787" y="0"/>
                  </a:moveTo>
                  <a:cubicBezTo>
                    <a:pt x="317658" y="0"/>
                    <a:pt x="345205" y="27483"/>
                    <a:pt x="345205" y="61404"/>
                  </a:cubicBezTo>
                  <a:cubicBezTo>
                    <a:pt x="345205" y="261696"/>
                    <a:pt x="213005" y="431495"/>
                    <a:pt x="31294" y="488656"/>
                  </a:cubicBezTo>
                  <a:lnTo>
                    <a:pt x="0" y="495392"/>
                  </a:lnTo>
                  <a:lnTo>
                    <a:pt x="0" y="368423"/>
                  </a:lnTo>
                  <a:lnTo>
                    <a:pt x="23576" y="361090"/>
                  </a:lnTo>
                  <a:cubicBezTo>
                    <a:pt x="140287" y="311648"/>
                    <a:pt x="222383" y="195945"/>
                    <a:pt x="222383" y="61404"/>
                  </a:cubicBezTo>
                  <a:cubicBezTo>
                    <a:pt x="222383" y="27483"/>
                    <a:pt x="249815" y="0"/>
                    <a:pt x="283787"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49" name="Shape 547">
              <a:extLst>
                <a:ext uri="{FF2B5EF4-FFF2-40B4-BE49-F238E27FC236}">
                  <a16:creationId xmlns:a16="http://schemas.microsoft.com/office/drawing/2014/main" id="{57EA8A56-1931-4DC0-95CA-0ABA33DAA218}"/>
                </a:ext>
              </a:extLst>
            </p:cNvPr>
            <p:cNvSpPr/>
            <p:nvPr/>
          </p:nvSpPr>
          <p:spPr>
            <a:xfrm>
              <a:off x="7908772" y="381002"/>
              <a:ext cx="345205" cy="429933"/>
            </a:xfrm>
            <a:custGeom>
              <a:avLst/>
              <a:gdLst/>
              <a:ahLst/>
              <a:cxnLst/>
              <a:rect l="0" t="0" r="0" b="0"/>
              <a:pathLst>
                <a:path w="345205" h="429933">
                  <a:moveTo>
                    <a:pt x="283787" y="0"/>
                  </a:moveTo>
                  <a:cubicBezTo>
                    <a:pt x="317658" y="0"/>
                    <a:pt x="345205" y="27483"/>
                    <a:pt x="345205" y="61404"/>
                  </a:cubicBezTo>
                  <a:cubicBezTo>
                    <a:pt x="345205" y="95326"/>
                    <a:pt x="317658" y="122821"/>
                    <a:pt x="283787" y="122821"/>
                  </a:cubicBezTo>
                  <a:cubicBezTo>
                    <a:pt x="140620" y="122821"/>
                    <a:pt x="24136" y="239268"/>
                    <a:pt x="24136" y="382384"/>
                  </a:cubicBezTo>
                  <a:cubicBezTo>
                    <a:pt x="24136" y="399339"/>
                    <a:pt x="17249" y="414690"/>
                    <a:pt x="6128" y="425802"/>
                  </a:cubicBezTo>
                  <a:lnTo>
                    <a:pt x="0" y="429933"/>
                  </a:lnTo>
                  <a:lnTo>
                    <a:pt x="0" y="128324"/>
                  </a:lnTo>
                  <a:lnTo>
                    <a:pt x="33994" y="93275"/>
                  </a:lnTo>
                  <a:cubicBezTo>
                    <a:pt x="100971" y="35192"/>
                    <a:pt x="188289" y="0"/>
                    <a:pt x="283787" y="0"/>
                  </a:cubicBez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sp>
          <p:nvSpPr>
            <p:cNvPr id="50" name="Shape 548">
              <a:extLst>
                <a:ext uri="{FF2B5EF4-FFF2-40B4-BE49-F238E27FC236}">
                  <a16:creationId xmlns:a16="http://schemas.microsoft.com/office/drawing/2014/main" id="{27D17E3E-3B90-4D51-AD18-EEA061CC97BF}"/>
                </a:ext>
              </a:extLst>
            </p:cNvPr>
            <p:cNvSpPr/>
            <p:nvPr/>
          </p:nvSpPr>
          <p:spPr>
            <a:xfrm>
              <a:off x="8384659" y="1552514"/>
              <a:ext cx="299771" cy="987489"/>
            </a:xfrm>
            <a:custGeom>
              <a:avLst/>
              <a:gdLst/>
              <a:ahLst/>
              <a:cxnLst/>
              <a:rect l="0" t="0" r="0" b="0"/>
              <a:pathLst>
                <a:path w="299771" h="987489">
                  <a:moveTo>
                    <a:pt x="299479" y="0"/>
                  </a:moveTo>
                  <a:lnTo>
                    <a:pt x="299479" y="482473"/>
                  </a:lnTo>
                  <a:cubicBezTo>
                    <a:pt x="299479" y="482994"/>
                    <a:pt x="299771" y="483388"/>
                    <a:pt x="299771" y="483908"/>
                  </a:cubicBezTo>
                  <a:lnTo>
                    <a:pt x="299771" y="926071"/>
                  </a:lnTo>
                  <a:cubicBezTo>
                    <a:pt x="299771" y="959993"/>
                    <a:pt x="272238" y="987489"/>
                    <a:pt x="238354" y="987489"/>
                  </a:cubicBezTo>
                  <a:lnTo>
                    <a:pt x="0" y="987489"/>
                  </a:lnTo>
                  <a:lnTo>
                    <a:pt x="0" y="766305"/>
                  </a:lnTo>
                  <a:lnTo>
                    <a:pt x="167157" y="766305"/>
                  </a:lnTo>
                  <a:lnTo>
                    <a:pt x="167157" y="599148"/>
                  </a:lnTo>
                  <a:lnTo>
                    <a:pt x="0" y="599148"/>
                  </a:lnTo>
                  <a:lnTo>
                    <a:pt x="0" y="231259"/>
                  </a:lnTo>
                  <a:lnTo>
                    <a:pt x="299479" y="0"/>
                  </a:lnTo>
                  <a:close/>
                </a:path>
              </a:pathLst>
            </a:custGeom>
            <a:ln w="0" cap="flat">
              <a:miter lim="127000"/>
            </a:ln>
          </p:spPr>
          <p:style>
            <a:lnRef idx="0">
              <a:srgbClr val="000000">
                <a:alpha val="0"/>
              </a:srgbClr>
            </a:lnRef>
            <a:fillRef idx="1">
              <a:srgbClr val="B8B8B9"/>
            </a:fillRef>
            <a:effectRef idx="0">
              <a:scrgbClr r="0" g="0" b="0"/>
            </a:effectRef>
            <a:fontRef idx="none"/>
          </p:style>
          <p:txBody>
            <a:bodyPr/>
            <a:lstStyle/>
            <a:p>
              <a:endParaRPr lang="en-US"/>
            </a:p>
          </p:txBody>
        </p:sp>
      </p:grpSp>
    </p:spTree>
    <p:extLst>
      <p:ext uri="{BB962C8B-B14F-4D97-AF65-F5344CB8AC3E}">
        <p14:creationId xmlns:p14="http://schemas.microsoft.com/office/powerpoint/2010/main" val="749755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Picture 132">
            <a:extLst>
              <a:ext uri="{FF2B5EF4-FFF2-40B4-BE49-F238E27FC236}">
                <a16:creationId xmlns:a16="http://schemas.microsoft.com/office/drawing/2014/main" id="{87FE5CED-909D-42C5-B4AD-8F6C8E4A4540}"/>
              </a:ext>
            </a:extLst>
          </p:cNvPr>
          <p:cNvPicPr>
            <a:picLocks noChangeAspect="1"/>
          </p:cNvPicPr>
          <p:nvPr/>
        </p:nvPicPr>
        <p:blipFill>
          <a:blip r:embed="rId2"/>
          <a:stretch>
            <a:fillRect/>
          </a:stretch>
        </p:blipFill>
        <p:spPr>
          <a:xfrm>
            <a:off x="2948234" y="401595"/>
            <a:ext cx="6675120" cy="5786116"/>
          </a:xfrm>
          <a:prstGeom prst="snip2DiagRect">
            <a:avLst/>
          </a:prstGeom>
        </p:spPr>
      </p:pic>
    </p:spTree>
    <p:extLst>
      <p:ext uri="{BB962C8B-B14F-4D97-AF65-F5344CB8AC3E}">
        <p14:creationId xmlns:p14="http://schemas.microsoft.com/office/powerpoint/2010/main" val="4078053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65CAA1F-4FB1-47EC-80D4-B0C3F3CFD60C}"/>
              </a:ext>
            </a:extLst>
          </p:cNvPr>
          <p:cNvSpPr>
            <a:spLocks noGrp="1"/>
          </p:cNvSpPr>
          <p:nvPr>
            <p:ph type="title" idx="4294967295"/>
          </p:nvPr>
        </p:nvSpPr>
        <p:spPr>
          <a:xfrm>
            <a:off x="498996" y="332685"/>
            <a:ext cx="11507788" cy="1325563"/>
          </a:xfrm>
        </p:spPr>
        <p:txBody>
          <a:bodyPr>
            <a:normAutofit/>
          </a:bodyPr>
          <a:lstStyle/>
          <a:p>
            <a:r>
              <a:rPr lang="en-US" sz="2800" b="1" dirty="0">
                <a:solidFill>
                  <a:srgbClr val="C00000"/>
                </a:solidFill>
              </a:rPr>
              <a:t>DIVERSITY &amp; INCLUSION IS MORE THAN THE BIG THREE:</a:t>
            </a:r>
          </a:p>
        </p:txBody>
      </p:sp>
      <p:sp>
        <p:nvSpPr>
          <p:cNvPr id="4" name="Content Placeholder 2">
            <a:extLst>
              <a:ext uri="{FF2B5EF4-FFF2-40B4-BE49-F238E27FC236}">
                <a16:creationId xmlns:a16="http://schemas.microsoft.com/office/drawing/2014/main" id="{C3D9C877-322D-4D46-9569-F5BA5A18D02F}"/>
              </a:ext>
            </a:extLst>
          </p:cNvPr>
          <p:cNvSpPr txBox="1">
            <a:spLocks/>
          </p:cNvSpPr>
          <p:nvPr/>
        </p:nvSpPr>
        <p:spPr>
          <a:xfrm>
            <a:off x="2964303" y="1999544"/>
            <a:ext cx="5878306" cy="10973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dirty="0"/>
          </a:p>
          <a:p>
            <a:pPr marL="0" indent="0">
              <a:buNone/>
            </a:pPr>
            <a:r>
              <a:rPr lang="en-US" sz="3200" dirty="0"/>
              <a:t>Age, Gender &amp; Sexual Orientation</a:t>
            </a:r>
          </a:p>
          <a:p>
            <a:pPr marL="0" indent="0">
              <a:buFont typeface="Arial" panose="020B0604020202020204" pitchFamily="34" charset="0"/>
              <a:buNone/>
            </a:pPr>
            <a:endParaRPr lang="en-US" dirty="0"/>
          </a:p>
        </p:txBody>
      </p:sp>
      <p:pic>
        <p:nvPicPr>
          <p:cNvPr id="1026" name="Picture 2" descr="Related image">
            <a:extLst>
              <a:ext uri="{FF2B5EF4-FFF2-40B4-BE49-F238E27FC236}">
                <a16:creationId xmlns:a16="http://schemas.microsoft.com/office/drawing/2014/main" id="{8C0CE016-B798-40BB-8117-864FFEFD1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996" y="3098717"/>
            <a:ext cx="11194007" cy="310896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50DF833-30DD-412E-9812-42DA743EFEA7}"/>
              </a:ext>
            </a:extLst>
          </p:cNvPr>
          <p:cNvSpPr/>
          <p:nvPr/>
        </p:nvSpPr>
        <p:spPr>
          <a:xfrm>
            <a:off x="1770649" y="1541507"/>
            <a:ext cx="2900153" cy="584775"/>
          </a:xfrm>
          <a:prstGeom prst="rect">
            <a:avLst/>
          </a:prstGeom>
        </p:spPr>
        <p:txBody>
          <a:bodyPr wrap="none">
            <a:spAutoFit/>
          </a:bodyPr>
          <a:lstStyle/>
          <a:p>
            <a:r>
              <a:rPr lang="en-US" sz="3200" dirty="0"/>
              <a:t>Race &amp; Ethnicity</a:t>
            </a:r>
          </a:p>
        </p:txBody>
      </p:sp>
      <p:sp>
        <p:nvSpPr>
          <p:cNvPr id="5" name="Rectangle 4">
            <a:extLst>
              <a:ext uri="{FF2B5EF4-FFF2-40B4-BE49-F238E27FC236}">
                <a16:creationId xmlns:a16="http://schemas.microsoft.com/office/drawing/2014/main" id="{21FDD370-6100-44DA-BDB8-568EA1AFE994}"/>
              </a:ext>
            </a:extLst>
          </p:cNvPr>
          <p:cNvSpPr/>
          <p:nvPr/>
        </p:nvSpPr>
        <p:spPr>
          <a:xfrm>
            <a:off x="6709572" y="1548362"/>
            <a:ext cx="3206519" cy="584775"/>
          </a:xfrm>
          <a:prstGeom prst="rect">
            <a:avLst/>
          </a:prstGeom>
        </p:spPr>
        <p:txBody>
          <a:bodyPr wrap="none">
            <a:spAutoFit/>
          </a:bodyPr>
          <a:lstStyle/>
          <a:p>
            <a:r>
              <a:rPr lang="en-US" sz="3200" dirty="0"/>
              <a:t>Culture &amp; Religion</a:t>
            </a:r>
          </a:p>
        </p:txBody>
      </p:sp>
    </p:spTree>
    <p:extLst>
      <p:ext uri="{BB962C8B-B14F-4D97-AF65-F5344CB8AC3E}">
        <p14:creationId xmlns:p14="http://schemas.microsoft.com/office/powerpoint/2010/main" val="1541313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111CF2-DEC0-4DB3-978A-AA016B0A898C}"/>
              </a:ext>
            </a:extLst>
          </p:cNvPr>
          <p:cNvSpPr/>
          <p:nvPr/>
        </p:nvSpPr>
        <p:spPr>
          <a:xfrm>
            <a:off x="-33570" y="1967150"/>
            <a:ext cx="6096000" cy="2800767"/>
          </a:xfrm>
          <a:prstGeom prst="rect">
            <a:avLst/>
          </a:prstGeom>
        </p:spPr>
        <p:txBody>
          <a:bodyPr>
            <a:spAutoFit/>
          </a:bodyPr>
          <a:lstStyle/>
          <a:p>
            <a:pPr algn="ctr">
              <a:spcBef>
                <a:spcPct val="0"/>
              </a:spcBef>
            </a:pPr>
            <a:r>
              <a:rPr lang="en-US" altLang="en-US" sz="4400" dirty="0">
                <a:latin typeface="+mj-lt"/>
                <a:cs typeface="Arial" panose="020B0604020202020204" pitchFamily="34" charset="0"/>
              </a:rPr>
              <a:t>PRIMARY AND SECONDARY </a:t>
            </a:r>
            <a:br>
              <a:rPr lang="en-US" altLang="en-US" sz="4400" dirty="0">
                <a:latin typeface="+mj-lt"/>
                <a:cs typeface="Arial" panose="020B0604020202020204" pitchFamily="34" charset="0"/>
              </a:rPr>
            </a:br>
            <a:r>
              <a:rPr lang="en-US" altLang="en-US" sz="4400" dirty="0">
                <a:latin typeface="+mj-lt"/>
                <a:cs typeface="Arial" panose="020B0604020202020204" pitchFamily="34" charset="0"/>
              </a:rPr>
              <a:t>DIMENSIONS OF DIVERSITY</a:t>
            </a:r>
          </a:p>
        </p:txBody>
      </p:sp>
      <p:grpSp>
        <p:nvGrpSpPr>
          <p:cNvPr id="3" name="Group 2">
            <a:extLst>
              <a:ext uri="{FF2B5EF4-FFF2-40B4-BE49-F238E27FC236}">
                <a16:creationId xmlns:a16="http://schemas.microsoft.com/office/drawing/2014/main" id="{3C5653E6-4D01-4779-811F-24559F60012D}"/>
              </a:ext>
            </a:extLst>
          </p:cNvPr>
          <p:cNvGrpSpPr/>
          <p:nvPr/>
        </p:nvGrpSpPr>
        <p:grpSpPr>
          <a:xfrm>
            <a:off x="6024712" y="737792"/>
            <a:ext cx="5303520" cy="5126737"/>
            <a:chOff x="3471345" y="445879"/>
            <a:chExt cx="5303520" cy="5126737"/>
          </a:xfrm>
        </p:grpSpPr>
        <p:sp>
          <p:nvSpPr>
            <p:cNvPr id="4" name="AutoShape 3">
              <a:extLst>
                <a:ext uri="{FF2B5EF4-FFF2-40B4-BE49-F238E27FC236}">
                  <a16:creationId xmlns:a16="http://schemas.microsoft.com/office/drawing/2014/main" id="{2991F48D-F58E-4AE0-BDA1-ED934A3911A7}"/>
                </a:ext>
              </a:extLst>
            </p:cNvPr>
            <p:cNvSpPr>
              <a:spLocks noChangeAspect="1" noChangeArrowheads="1"/>
            </p:cNvSpPr>
            <p:nvPr/>
          </p:nvSpPr>
          <p:spPr bwMode="auto">
            <a:xfrm>
              <a:off x="3471345" y="445879"/>
              <a:ext cx="5303520" cy="512673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C00000"/>
            </a:solidFill>
            <a:ln w="57150">
              <a:solidFill>
                <a:schemeClr val="tx1"/>
              </a:solidFill>
              <a:round/>
              <a:headEnd/>
              <a:tailEnd/>
            </a:ln>
            <a:effectLst/>
            <a:extLst/>
          </p:spPr>
          <p:txBody>
            <a:bodyPr wrap="none" anchor="ctr"/>
            <a:lstStyle/>
            <a:p>
              <a:pPr algn="ctr" eaLnBrk="1" hangingPunct="1">
                <a:defRPr/>
              </a:pPr>
              <a:endParaRPr lang="en-US" altLang="en-US">
                <a:effectLst>
                  <a:outerShdw blurRad="38100" dist="38100" dir="2700000" algn="tl">
                    <a:srgbClr val="FFFFFF"/>
                  </a:outerShdw>
                </a:effectLst>
                <a:latin typeface="Arial" charset="0"/>
                <a:cs typeface="Arial" charset="0"/>
              </a:endParaRPr>
            </a:p>
          </p:txBody>
        </p:sp>
        <p:sp>
          <p:nvSpPr>
            <p:cNvPr id="5" name="Rectangle 20">
              <a:extLst>
                <a:ext uri="{FF2B5EF4-FFF2-40B4-BE49-F238E27FC236}">
                  <a16:creationId xmlns:a16="http://schemas.microsoft.com/office/drawing/2014/main" id="{5899B482-81DC-45E7-9B93-ADB0B4AB74F9}"/>
                </a:ext>
              </a:extLst>
            </p:cNvPr>
            <p:cNvSpPr>
              <a:spLocks noChangeArrowheads="1"/>
            </p:cNvSpPr>
            <p:nvPr/>
          </p:nvSpPr>
          <p:spPr bwMode="auto">
            <a:xfrm>
              <a:off x="4309110" y="1299210"/>
              <a:ext cx="12442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ln w="0"/>
                  <a:solidFill>
                    <a:schemeClr val="bg1"/>
                  </a:solidFill>
                  <a:latin typeface="Arial" charset="0"/>
                  <a:cs typeface="Arial" charset="0"/>
                </a:rPr>
                <a:t>Geographic</a:t>
              </a:r>
            </a:p>
            <a:p>
              <a:pPr eaLnBrk="1" hangingPunct="1">
                <a:defRPr/>
              </a:pPr>
              <a:r>
                <a:rPr lang="en-US" altLang="en-US" sz="1600" dirty="0">
                  <a:ln w="0"/>
                  <a:solidFill>
                    <a:schemeClr val="bg1"/>
                  </a:solidFill>
                  <a:latin typeface="Arial" charset="0"/>
                  <a:cs typeface="Arial" charset="0"/>
                </a:rPr>
                <a:t>Location</a:t>
              </a:r>
            </a:p>
          </p:txBody>
        </p:sp>
        <p:sp>
          <p:nvSpPr>
            <p:cNvPr id="6" name="Rectangle 19">
              <a:extLst>
                <a:ext uri="{FF2B5EF4-FFF2-40B4-BE49-F238E27FC236}">
                  <a16:creationId xmlns:a16="http://schemas.microsoft.com/office/drawing/2014/main" id="{011682CC-9D9C-4720-8293-56509A719972}"/>
                </a:ext>
              </a:extLst>
            </p:cNvPr>
            <p:cNvSpPr>
              <a:spLocks noChangeArrowheads="1"/>
            </p:cNvSpPr>
            <p:nvPr/>
          </p:nvSpPr>
          <p:spPr bwMode="auto">
            <a:xfrm>
              <a:off x="3836063" y="2045970"/>
              <a:ext cx="109517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ln w="0"/>
                  <a:solidFill>
                    <a:schemeClr val="bg1"/>
                  </a:solidFill>
                  <a:latin typeface="Arial" charset="0"/>
                  <a:cs typeface="Arial" charset="0"/>
                </a:rPr>
                <a:t>Education</a:t>
              </a:r>
            </a:p>
          </p:txBody>
        </p:sp>
        <p:sp>
          <p:nvSpPr>
            <p:cNvPr id="7" name="Rectangle 18">
              <a:extLst>
                <a:ext uri="{FF2B5EF4-FFF2-40B4-BE49-F238E27FC236}">
                  <a16:creationId xmlns:a16="http://schemas.microsoft.com/office/drawing/2014/main" id="{98281A42-B685-4D33-9809-0FFF8CEA5CBA}"/>
                </a:ext>
              </a:extLst>
            </p:cNvPr>
            <p:cNvSpPr>
              <a:spLocks noChangeArrowheads="1"/>
            </p:cNvSpPr>
            <p:nvPr/>
          </p:nvSpPr>
          <p:spPr bwMode="auto">
            <a:xfrm>
              <a:off x="5574193" y="4647934"/>
              <a:ext cx="169545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en-US" altLang="en-US" sz="1600" dirty="0">
                  <a:ln w="0"/>
                  <a:solidFill>
                    <a:schemeClr val="bg1"/>
                  </a:solidFill>
                  <a:latin typeface="Arial" charset="0"/>
                  <a:cs typeface="Arial" charset="0"/>
                </a:rPr>
                <a:t>Work/Thinking  </a:t>
              </a:r>
            </a:p>
            <a:p>
              <a:pPr eaLnBrk="1" hangingPunct="1">
                <a:defRPr/>
              </a:pPr>
              <a:r>
                <a:rPr lang="en-US" altLang="en-US" sz="1600" dirty="0">
                  <a:ln w="0"/>
                  <a:solidFill>
                    <a:schemeClr val="bg1"/>
                  </a:solidFill>
                  <a:latin typeface="Arial" charset="0"/>
                  <a:cs typeface="Arial" charset="0"/>
                </a:rPr>
                <a:t>Style</a:t>
              </a:r>
            </a:p>
          </p:txBody>
        </p:sp>
        <p:sp>
          <p:nvSpPr>
            <p:cNvPr id="8" name="Rectangle 17">
              <a:extLst>
                <a:ext uri="{FF2B5EF4-FFF2-40B4-BE49-F238E27FC236}">
                  <a16:creationId xmlns:a16="http://schemas.microsoft.com/office/drawing/2014/main" id="{C311622C-C282-4ACA-A66C-2D2059C1FFC7}"/>
                </a:ext>
              </a:extLst>
            </p:cNvPr>
            <p:cNvSpPr>
              <a:spLocks noChangeArrowheads="1"/>
            </p:cNvSpPr>
            <p:nvPr/>
          </p:nvSpPr>
          <p:spPr bwMode="auto">
            <a:xfrm>
              <a:off x="3836063" y="2601307"/>
              <a:ext cx="78739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ln w="0"/>
                  <a:solidFill>
                    <a:schemeClr val="bg1"/>
                  </a:solidFill>
                  <a:latin typeface="Arial" charset="0"/>
                  <a:cs typeface="Arial" charset="0"/>
                </a:rPr>
                <a:t>Family</a:t>
              </a:r>
              <a:br>
                <a:rPr lang="en-US" altLang="en-US" sz="1600" dirty="0">
                  <a:solidFill>
                    <a:schemeClr val="bg1"/>
                  </a:solidFill>
                  <a:effectLst>
                    <a:outerShdw blurRad="38100" dist="38100" dir="2700000" algn="tl">
                      <a:srgbClr val="C0C0C0"/>
                    </a:outerShdw>
                  </a:effectLst>
                  <a:latin typeface="Arial" charset="0"/>
                  <a:cs typeface="Arial" charset="0"/>
                </a:rPr>
              </a:br>
              <a:r>
                <a:rPr lang="en-US" altLang="en-US" sz="1600" dirty="0">
                  <a:ln w="0"/>
                  <a:solidFill>
                    <a:schemeClr val="bg1"/>
                  </a:solidFill>
                  <a:effectLst>
                    <a:outerShdw blurRad="38100" dist="19050" dir="2700000" algn="tl" rotWithShape="0">
                      <a:schemeClr val="dk1">
                        <a:alpha val="40000"/>
                      </a:schemeClr>
                    </a:outerShdw>
                  </a:effectLst>
                  <a:latin typeface="Arial" charset="0"/>
                  <a:cs typeface="Arial" charset="0"/>
                </a:rPr>
                <a:t>Status</a:t>
              </a:r>
              <a:endParaRPr lang="en-US" altLang="en-US" sz="1600" dirty="0">
                <a:solidFill>
                  <a:schemeClr val="bg1"/>
                </a:solidFill>
                <a:effectLst>
                  <a:outerShdw blurRad="38100" dist="38100" dir="2700000" algn="tl">
                    <a:srgbClr val="C0C0C0"/>
                  </a:outerShdw>
                </a:effectLst>
                <a:latin typeface="Arial" charset="0"/>
                <a:cs typeface="Arial" charset="0"/>
              </a:endParaRPr>
            </a:p>
          </p:txBody>
        </p:sp>
        <p:sp>
          <p:nvSpPr>
            <p:cNvPr id="9" name="Rectangle 16">
              <a:extLst>
                <a:ext uri="{FF2B5EF4-FFF2-40B4-BE49-F238E27FC236}">
                  <a16:creationId xmlns:a16="http://schemas.microsoft.com/office/drawing/2014/main" id="{517288BD-8292-4F19-9222-A03C8CCCE66D}"/>
                </a:ext>
              </a:extLst>
            </p:cNvPr>
            <p:cNvSpPr>
              <a:spLocks noChangeArrowheads="1"/>
            </p:cNvSpPr>
            <p:nvPr/>
          </p:nvSpPr>
          <p:spPr bwMode="auto">
            <a:xfrm>
              <a:off x="5291933" y="778100"/>
              <a:ext cx="160813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ln w="0"/>
                  <a:solidFill>
                    <a:schemeClr val="bg1"/>
                  </a:solidFill>
                  <a:latin typeface="Arial" charset="0"/>
                  <a:cs typeface="Arial" charset="0"/>
                </a:rPr>
                <a:t>Communication</a:t>
              </a:r>
              <a:br>
                <a:rPr lang="en-US" altLang="en-US" sz="1600" dirty="0">
                  <a:ln w="0"/>
                  <a:solidFill>
                    <a:schemeClr val="bg1"/>
                  </a:solidFill>
                  <a:latin typeface="Arial" charset="0"/>
                  <a:cs typeface="Arial" charset="0"/>
                </a:rPr>
              </a:br>
              <a:r>
                <a:rPr lang="en-US" altLang="en-US" sz="1600" dirty="0">
                  <a:ln w="0"/>
                  <a:solidFill>
                    <a:schemeClr val="bg1"/>
                  </a:solidFill>
                  <a:latin typeface="Arial" charset="0"/>
                  <a:cs typeface="Arial" charset="0"/>
                </a:rPr>
                <a:t>        Style</a:t>
              </a:r>
            </a:p>
          </p:txBody>
        </p:sp>
        <p:sp>
          <p:nvSpPr>
            <p:cNvPr id="10" name="Rectangle 15">
              <a:extLst>
                <a:ext uri="{FF2B5EF4-FFF2-40B4-BE49-F238E27FC236}">
                  <a16:creationId xmlns:a16="http://schemas.microsoft.com/office/drawing/2014/main" id="{1380C38C-FDCD-4CA2-ADF8-E456B6D367A4}"/>
                </a:ext>
              </a:extLst>
            </p:cNvPr>
            <p:cNvSpPr>
              <a:spLocks noChangeArrowheads="1"/>
            </p:cNvSpPr>
            <p:nvPr/>
          </p:nvSpPr>
          <p:spPr bwMode="auto">
            <a:xfrm>
              <a:off x="6494431" y="1263226"/>
              <a:ext cx="155042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ln w="0"/>
                  <a:solidFill>
                    <a:schemeClr val="bg1"/>
                  </a:solidFill>
                  <a:latin typeface="Arial" charset="0"/>
                  <a:cs typeface="Arial" charset="0"/>
                </a:rPr>
                <a:t>Organizational</a:t>
              </a:r>
              <a:br>
                <a:rPr lang="en-US" altLang="en-US" sz="1600" dirty="0">
                  <a:ln w="0"/>
                  <a:solidFill>
                    <a:schemeClr val="bg1"/>
                  </a:solidFill>
                  <a:latin typeface="Arial" charset="0"/>
                  <a:cs typeface="Arial" charset="0"/>
                </a:rPr>
              </a:br>
              <a:r>
                <a:rPr lang="en-US" altLang="en-US" sz="1600" dirty="0">
                  <a:ln w="0"/>
                  <a:solidFill>
                    <a:schemeClr val="bg1"/>
                  </a:solidFill>
                  <a:latin typeface="Arial" charset="0"/>
                  <a:cs typeface="Arial" charset="0"/>
                </a:rPr>
                <a:t>Role and Level</a:t>
              </a:r>
            </a:p>
          </p:txBody>
        </p:sp>
        <p:sp>
          <p:nvSpPr>
            <p:cNvPr id="11" name="Rectangle 14">
              <a:extLst>
                <a:ext uri="{FF2B5EF4-FFF2-40B4-BE49-F238E27FC236}">
                  <a16:creationId xmlns:a16="http://schemas.microsoft.com/office/drawing/2014/main" id="{D00CB78C-C23A-4020-A8D4-DB8972C8EDCF}"/>
                </a:ext>
              </a:extLst>
            </p:cNvPr>
            <p:cNvSpPr>
              <a:spLocks noChangeArrowheads="1"/>
            </p:cNvSpPr>
            <p:nvPr/>
          </p:nvSpPr>
          <p:spPr bwMode="auto">
            <a:xfrm>
              <a:off x="3836063" y="3622389"/>
              <a:ext cx="109517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ln w="0"/>
                  <a:solidFill>
                    <a:schemeClr val="bg1"/>
                  </a:solidFill>
                  <a:latin typeface="Arial" charset="0"/>
                  <a:cs typeface="Arial" charset="0"/>
                </a:rPr>
                <a:t>First</a:t>
              </a:r>
              <a:br>
                <a:rPr lang="en-US" altLang="en-US" sz="1600" dirty="0">
                  <a:ln w="0"/>
                  <a:solidFill>
                    <a:schemeClr val="bg1"/>
                  </a:solidFill>
                  <a:latin typeface="Arial" charset="0"/>
                  <a:cs typeface="Arial" charset="0"/>
                </a:rPr>
              </a:br>
              <a:r>
                <a:rPr lang="en-US" altLang="en-US" sz="1600" dirty="0">
                  <a:ln w="0"/>
                  <a:solidFill>
                    <a:schemeClr val="bg1"/>
                  </a:solidFill>
                  <a:latin typeface="Arial" charset="0"/>
                  <a:cs typeface="Arial" charset="0"/>
                </a:rPr>
                <a:t>Language</a:t>
              </a:r>
            </a:p>
          </p:txBody>
        </p:sp>
        <p:sp>
          <p:nvSpPr>
            <p:cNvPr id="12" name="Rectangle 13">
              <a:extLst>
                <a:ext uri="{FF2B5EF4-FFF2-40B4-BE49-F238E27FC236}">
                  <a16:creationId xmlns:a16="http://schemas.microsoft.com/office/drawing/2014/main" id="{C06E193A-FAA1-451D-A412-C0EC474D045A}"/>
                </a:ext>
              </a:extLst>
            </p:cNvPr>
            <p:cNvSpPr>
              <a:spLocks noChangeArrowheads="1"/>
            </p:cNvSpPr>
            <p:nvPr/>
          </p:nvSpPr>
          <p:spPr bwMode="auto">
            <a:xfrm>
              <a:off x="7513741" y="2262753"/>
              <a:ext cx="92204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solidFill>
                    <a:schemeClr val="bg1"/>
                  </a:solidFill>
                  <a:latin typeface="Arial" charset="0"/>
                  <a:cs typeface="Arial" charset="0"/>
                </a:rPr>
                <a:t>Religion</a:t>
              </a:r>
            </a:p>
          </p:txBody>
        </p:sp>
        <p:sp>
          <p:nvSpPr>
            <p:cNvPr id="13" name="Rectangle 12">
              <a:extLst>
                <a:ext uri="{FF2B5EF4-FFF2-40B4-BE49-F238E27FC236}">
                  <a16:creationId xmlns:a16="http://schemas.microsoft.com/office/drawing/2014/main" id="{0A4CA91A-B209-406C-BB02-DCEE9270F44D}"/>
                </a:ext>
              </a:extLst>
            </p:cNvPr>
            <p:cNvSpPr>
              <a:spLocks noChangeArrowheads="1"/>
            </p:cNvSpPr>
            <p:nvPr/>
          </p:nvSpPr>
          <p:spPr bwMode="auto">
            <a:xfrm>
              <a:off x="6828092" y="4088057"/>
              <a:ext cx="16305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solidFill>
                    <a:schemeClr val="bg1"/>
                  </a:solidFill>
                  <a:latin typeface="Arial" charset="0"/>
                  <a:cs typeface="Arial" charset="0"/>
                </a:rPr>
                <a:t>Socioeconomic </a:t>
              </a:r>
            </a:p>
            <a:p>
              <a:pPr eaLnBrk="1" hangingPunct="1">
                <a:defRPr/>
              </a:pPr>
              <a:r>
                <a:rPr lang="en-US" altLang="en-US" sz="1600" dirty="0">
                  <a:solidFill>
                    <a:schemeClr val="bg1"/>
                  </a:solidFill>
                  <a:latin typeface="Arial" charset="0"/>
                  <a:cs typeface="Arial" charset="0"/>
                </a:rPr>
                <a:t>status</a:t>
              </a:r>
            </a:p>
          </p:txBody>
        </p:sp>
        <p:sp>
          <p:nvSpPr>
            <p:cNvPr id="14" name="Rectangle 13">
              <a:extLst>
                <a:ext uri="{FF2B5EF4-FFF2-40B4-BE49-F238E27FC236}">
                  <a16:creationId xmlns:a16="http://schemas.microsoft.com/office/drawing/2014/main" id="{426B3F9E-F8F4-4706-B473-B7EDCB4737E8}"/>
                </a:ext>
              </a:extLst>
            </p:cNvPr>
            <p:cNvSpPr>
              <a:spLocks noChangeArrowheads="1"/>
            </p:cNvSpPr>
            <p:nvPr/>
          </p:nvSpPr>
          <p:spPr bwMode="auto">
            <a:xfrm>
              <a:off x="7538775" y="3009248"/>
              <a:ext cx="12089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solidFill>
                    <a:schemeClr val="bg1"/>
                  </a:solidFill>
                  <a:latin typeface="Arial" charset="0"/>
                  <a:cs typeface="Arial" charset="0"/>
                </a:rPr>
                <a:t>Work</a:t>
              </a:r>
              <a:br>
                <a:rPr lang="en-US" altLang="en-US" sz="1600" dirty="0">
                  <a:solidFill>
                    <a:schemeClr val="bg1"/>
                  </a:solidFill>
                  <a:latin typeface="Arial" charset="0"/>
                  <a:cs typeface="Arial" charset="0"/>
                </a:rPr>
              </a:br>
              <a:r>
                <a:rPr lang="en-US" altLang="en-US" sz="1600" dirty="0">
                  <a:solidFill>
                    <a:schemeClr val="bg1"/>
                  </a:solidFill>
                  <a:latin typeface="Arial" charset="0"/>
                  <a:cs typeface="Arial" charset="0"/>
                </a:rPr>
                <a:t>Experience</a:t>
              </a:r>
            </a:p>
          </p:txBody>
        </p:sp>
        <p:sp>
          <p:nvSpPr>
            <p:cNvPr id="15" name="Text Box 10">
              <a:extLst>
                <a:ext uri="{FF2B5EF4-FFF2-40B4-BE49-F238E27FC236}">
                  <a16:creationId xmlns:a16="http://schemas.microsoft.com/office/drawing/2014/main" id="{2401F939-8B7F-4707-9759-11BDBC6FC309}"/>
                </a:ext>
              </a:extLst>
            </p:cNvPr>
            <p:cNvSpPr txBox="1">
              <a:spLocks noChangeArrowheads="1"/>
            </p:cNvSpPr>
            <p:nvPr/>
          </p:nvSpPr>
          <p:spPr bwMode="auto">
            <a:xfrm>
              <a:off x="4351750" y="4327669"/>
              <a:ext cx="12089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600" dirty="0">
                  <a:solidFill>
                    <a:schemeClr val="bg1"/>
                  </a:solidFill>
                  <a:latin typeface="Arial" charset="0"/>
                  <a:cs typeface="Arial" charset="0"/>
                </a:rPr>
                <a:t>Military</a:t>
              </a:r>
              <a:br>
                <a:rPr lang="en-US" altLang="en-US" sz="1600" dirty="0">
                  <a:solidFill>
                    <a:schemeClr val="bg1"/>
                  </a:solidFill>
                  <a:latin typeface="Arial" charset="0"/>
                  <a:cs typeface="Arial" charset="0"/>
                </a:rPr>
              </a:br>
              <a:r>
                <a:rPr lang="en-US" altLang="en-US" sz="1600" dirty="0">
                  <a:solidFill>
                    <a:schemeClr val="bg1"/>
                  </a:solidFill>
                  <a:latin typeface="Arial" charset="0"/>
                  <a:cs typeface="Arial" charset="0"/>
                </a:rPr>
                <a:t>Experience</a:t>
              </a:r>
            </a:p>
          </p:txBody>
        </p:sp>
        <p:sp>
          <p:nvSpPr>
            <p:cNvPr id="16" name="Text Box 4">
              <a:extLst>
                <a:ext uri="{FF2B5EF4-FFF2-40B4-BE49-F238E27FC236}">
                  <a16:creationId xmlns:a16="http://schemas.microsoft.com/office/drawing/2014/main" id="{F5080506-351F-4E97-A805-0639186F4CAE}"/>
                </a:ext>
              </a:extLst>
            </p:cNvPr>
            <p:cNvSpPr txBox="1">
              <a:spLocks noChangeArrowheads="1"/>
            </p:cNvSpPr>
            <p:nvPr/>
          </p:nvSpPr>
          <p:spPr bwMode="auto">
            <a:xfrm>
              <a:off x="5244465" y="2282695"/>
              <a:ext cx="5485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eaLnBrk="1" hangingPunct="1">
                <a:spcBef>
                  <a:spcPct val="0"/>
                </a:spcBef>
                <a:buSzTx/>
                <a:buFontTx/>
                <a:buNone/>
              </a:pPr>
              <a:r>
                <a:rPr lang="en-US" altLang="en-US" sz="1600" dirty="0">
                  <a:cs typeface="Arial" panose="020B0604020202020204" pitchFamily="34" charset="0"/>
                </a:rPr>
                <a:t>Age</a:t>
              </a:r>
            </a:p>
          </p:txBody>
        </p:sp>
        <p:sp>
          <p:nvSpPr>
            <p:cNvPr id="17" name="Rectangle 5">
              <a:extLst>
                <a:ext uri="{FF2B5EF4-FFF2-40B4-BE49-F238E27FC236}">
                  <a16:creationId xmlns:a16="http://schemas.microsoft.com/office/drawing/2014/main" id="{DA224B19-2627-4F0C-855D-47080451D82F}"/>
                </a:ext>
              </a:extLst>
            </p:cNvPr>
            <p:cNvSpPr>
              <a:spLocks noChangeArrowheads="1"/>
            </p:cNvSpPr>
            <p:nvPr/>
          </p:nvSpPr>
          <p:spPr bwMode="auto">
            <a:xfrm>
              <a:off x="5999131" y="2407878"/>
              <a:ext cx="9906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eaLnBrk="1" hangingPunct="1">
                <a:spcBef>
                  <a:spcPct val="0"/>
                </a:spcBef>
                <a:buSzTx/>
                <a:buFontTx/>
                <a:buNone/>
              </a:pPr>
              <a:r>
                <a:rPr lang="en-US" altLang="en-US" sz="1600" dirty="0">
                  <a:cs typeface="Arial" panose="020B0604020202020204" pitchFamily="34" charset="0"/>
                </a:rPr>
                <a:t>Gender</a:t>
              </a:r>
            </a:p>
          </p:txBody>
        </p:sp>
        <p:sp>
          <p:nvSpPr>
            <p:cNvPr id="18" name="Rectangle 9">
              <a:extLst>
                <a:ext uri="{FF2B5EF4-FFF2-40B4-BE49-F238E27FC236}">
                  <a16:creationId xmlns:a16="http://schemas.microsoft.com/office/drawing/2014/main" id="{6C1720CB-8453-486C-8B13-ED83B7D42088}"/>
                </a:ext>
              </a:extLst>
            </p:cNvPr>
            <p:cNvSpPr>
              <a:spLocks noChangeArrowheads="1"/>
            </p:cNvSpPr>
            <p:nvPr/>
          </p:nvSpPr>
          <p:spPr bwMode="auto">
            <a:xfrm>
              <a:off x="4880750" y="2783234"/>
              <a:ext cx="118814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eaLnBrk="1" hangingPunct="1">
                <a:spcBef>
                  <a:spcPct val="0"/>
                </a:spcBef>
                <a:buSzTx/>
                <a:buFontTx/>
                <a:buNone/>
              </a:pPr>
              <a:r>
                <a:rPr lang="en-US" altLang="en-US" sz="1600" dirty="0">
                  <a:cs typeface="Arial" panose="020B0604020202020204" pitchFamily="34" charset="0"/>
                </a:rPr>
                <a:t>Sexual</a:t>
              </a:r>
            </a:p>
            <a:p>
              <a:pPr eaLnBrk="1" hangingPunct="1">
                <a:spcBef>
                  <a:spcPct val="0"/>
                </a:spcBef>
                <a:buSzTx/>
                <a:buFontTx/>
                <a:buNone/>
              </a:pPr>
              <a:r>
                <a:rPr lang="en-US" altLang="en-US" sz="1600" dirty="0">
                  <a:cs typeface="Arial" panose="020B0604020202020204" pitchFamily="34" charset="0"/>
                </a:rPr>
                <a:t>Orientation</a:t>
              </a:r>
            </a:p>
          </p:txBody>
        </p:sp>
        <p:sp>
          <p:nvSpPr>
            <p:cNvPr id="19" name="Rectangle 6">
              <a:extLst>
                <a:ext uri="{FF2B5EF4-FFF2-40B4-BE49-F238E27FC236}">
                  <a16:creationId xmlns:a16="http://schemas.microsoft.com/office/drawing/2014/main" id="{F46358B7-CF72-447E-B4C9-28AB040A40D3}"/>
                </a:ext>
              </a:extLst>
            </p:cNvPr>
            <p:cNvSpPr>
              <a:spLocks noChangeArrowheads="1"/>
            </p:cNvSpPr>
            <p:nvPr/>
          </p:nvSpPr>
          <p:spPr bwMode="auto">
            <a:xfrm>
              <a:off x="6123105" y="2925823"/>
              <a:ext cx="100219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eaLnBrk="1" hangingPunct="1">
                <a:spcBef>
                  <a:spcPct val="0"/>
                </a:spcBef>
                <a:buSzTx/>
                <a:buFontTx/>
                <a:buNone/>
              </a:pPr>
              <a:r>
                <a:rPr lang="en-US" altLang="en-US" sz="1600" dirty="0">
                  <a:cs typeface="Arial" panose="020B0604020202020204" pitchFamily="34" charset="0"/>
                </a:rPr>
                <a:t>Disability</a:t>
              </a:r>
            </a:p>
          </p:txBody>
        </p:sp>
        <p:sp>
          <p:nvSpPr>
            <p:cNvPr id="20" name="Rectangle 8">
              <a:extLst>
                <a:ext uri="{FF2B5EF4-FFF2-40B4-BE49-F238E27FC236}">
                  <a16:creationId xmlns:a16="http://schemas.microsoft.com/office/drawing/2014/main" id="{9E9758A3-7A3C-4509-8304-0C23352276EE}"/>
                </a:ext>
              </a:extLst>
            </p:cNvPr>
            <p:cNvSpPr>
              <a:spLocks noChangeArrowheads="1"/>
            </p:cNvSpPr>
            <p:nvPr/>
          </p:nvSpPr>
          <p:spPr bwMode="auto">
            <a:xfrm>
              <a:off x="5665286" y="3477811"/>
              <a:ext cx="95891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eaLnBrk="1" hangingPunct="1">
                <a:spcBef>
                  <a:spcPct val="0"/>
                </a:spcBef>
                <a:buSzTx/>
                <a:buFontTx/>
                <a:buNone/>
              </a:pPr>
              <a:r>
                <a:rPr lang="en-US" altLang="en-US" sz="1600" dirty="0">
                  <a:cs typeface="Arial" panose="020B0604020202020204" pitchFamily="34" charset="0"/>
                </a:rPr>
                <a:t>Ethnic </a:t>
              </a:r>
              <a:br>
                <a:rPr lang="en-US" altLang="en-US" sz="1600" dirty="0">
                  <a:cs typeface="Arial" panose="020B0604020202020204" pitchFamily="34" charset="0"/>
                </a:rPr>
              </a:br>
              <a:r>
                <a:rPr lang="en-US" altLang="en-US" sz="1600" dirty="0">
                  <a:cs typeface="Arial" panose="020B0604020202020204" pitchFamily="34" charset="0"/>
                </a:rPr>
                <a:t>Heritage</a:t>
              </a:r>
            </a:p>
          </p:txBody>
        </p:sp>
        <p:sp>
          <p:nvSpPr>
            <p:cNvPr id="21" name="Rectangle 7">
              <a:extLst>
                <a:ext uri="{FF2B5EF4-FFF2-40B4-BE49-F238E27FC236}">
                  <a16:creationId xmlns:a16="http://schemas.microsoft.com/office/drawing/2014/main" id="{D0BBD5A4-7550-40D2-A2E1-1B3D50439AE5}"/>
                </a:ext>
              </a:extLst>
            </p:cNvPr>
            <p:cNvSpPr>
              <a:spLocks noChangeArrowheads="1"/>
            </p:cNvSpPr>
            <p:nvPr/>
          </p:nvSpPr>
          <p:spPr bwMode="auto">
            <a:xfrm>
              <a:off x="5764818" y="1965375"/>
              <a:ext cx="66236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eaLnBrk="1" hangingPunct="1">
                <a:spcBef>
                  <a:spcPct val="0"/>
                </a:spcBef>
                <a:buSzTx/>
                <a:buFontTx/>
                <a:buNone/>
              </a:pPr>
              <a:r>
                <a:rPr lang="en-US" altLang="en-US" sz="1600" dirty="0">
                  <a:cs typeface="Arial" panose="020B0604020202020204" pitchFamily="34" charset="0"/>
                </a:rPr>
                <a:t>Race</a:t>
              </a:r>
            </a:p>
          </p:txBody>
        </p:sp>
      </p:grpSp>
    </p:spTree>
    <p:extLst>
      <p:ext uri="{BB962C8B-B14F-4D97-AF65-F5344CB8AC3E}">
        <p14:creationId xmlns:p14="http://schemas.microsoft.com/office/powerpoint/2010/main" val="2862709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A282055-7B3C-4D2B-8CAF-6272021E0797}"/>
              </a:ext>
            </a:extLst>
          </p:cNvPr>
          <p:cNvSpPr txBox="1">
            <a:spLocks noChangeArrowheads="1"/>
          </p:cNvSpPr>
          <p:nvPr/>
        </p:nvSpPr>
        <p:spPr bwMode="auto">
          <a:xfrm>
            <a:off x="0" y="863049"/>
            <a:ext cx="12192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rgbClr val="A50021"/>
                </a:solidFill>
                <a:latin typeface="+mj-lt"/>
                <a:ea typeface="+mj-ea"/>
                <a:cs typeface="+mj-cs"/>
              </a:defRPr>
            </a:lvl1pPr>
            <a:lvl2pPr algn="ctr" rtl="0" eaLnBrk="0" fontAlgn="base" hangingPunct="0">
              <a:spcBef>
                <a:spcPct val="0"/>
              </a:spcBef>
              <a:spcAft>
                <a:spcPct val="0"/>
              </a:spcAft>
              <a:defRPr sz="3600">
                <a:solidFill>
                  <a:srgbClr val="A50021"/>
                </a:solidFill>
                <a:latin typeface="Arial" charset="0"/>
              </a:defRPr>
            </a:lvl2pPr>
            <a:lvl3pPr algn="ctr" rtl="0" eaLnBrk="0" fontAlgn="base" hangingPunct="0">
              <a:spcBef>
                <a:spcPct val="0"/>
              </a:spcBef>
              <a:spcAft>
                <a:spcPct val="0"/>
              </a:spcAft>
              <a:defRPr sz="3600">
                <a:solidFill>
                  <a:srgbClr val="A50021"/>
                </a:solidFill>
                <a:latin typeface="Arial" charset="0"/>
              </a:defRPr>
            </a:lvl3pPr>
            <a:lvl4pPr algn="ctr" rtl="0" eaLnBrk="0" fontAlgn="base" hangingPunct="0">
              <a:spcBef>
                <a:spcPct val="0"/>
              </a:spcBef>
              <a:spcAft>
                <a:spcPct val="0"/>
              </a:spcAft>
              <a:defRPr sz="3600">
                <a:solidFill>
                  <a:srgbClr val="A50021"/>
                </a:solidFill>
                <a:latin typeface="Arial" charset="0"/>
              </a:defRPr>
            </a:lvl4pPr>
            <a:lvl5pPr algn="ctr" rtl="0" eaLnBrk="0" fontAlgn="base" hangingPunct="0">
              <a:spcBef>
                <a:spcPct val="0"/>
              </a:spcBef>
              <a:spcAft>
                <a:spcPct val="0"/>
              </a:spcAft>
              <a:defRPr sz="3600">
                <a:solidFill>
                  <a:srgbClr val="A50021"/>
                </a:solidFill>
                <a:latin typeface="Arial" charset="0"/>
              </a:defRPr>
            </a:lvl5pPr>
            <a:lvl6pPr marL="457200" algn="ctr" rtl="0" fontAlgn="base">
              <a:spcBef>
                <a:spcPct val="0"/>
              </a:spcBef>
              <a:spcAft>
                <a:spcPct val="0"/>
              </a:spcAft>
              <a:defRPr sz="3600">
                <a:solidFill>
                  <a:srgbClr val="A50021"/>
                </a:solidFill>
                <a:latin typeface="Arial" charset="0"/>
              </a:defRPr>
            </a:lvl6pPr>
            <a:lvl7pPr marL="914400" algn="ctr" rtl="0" fontAlgn="base">
              <a:spcBef>
                <a:spcPct val="0"/>
              </a:spcBef>
              <a:spcAft>
                <a:spcPct val="0"/>
              </a:spcAft>
              <a:defRPr sz="3600">
                <a:solidFill>
                  <a:srgbClr val="A50021"/>
                </a:solidFill>
                <a:latin typeface="Arial" charset="0"/>
              </a:defRPr>
            </a:lvl7pPr>
            <a:lvl8pPr marL="1371600" algn="ctr" rtl="0" fontAlgn="base">
              <a:spcBef>
                <a:spcPct val="0"/>
              </a:spcBef>
              <a:spcAft>
                <a:spcPct val="0"/>
              </a:spcAft>
              <a:defRPr sz="3600">
                <a:solidFill>
                  <a:srgbClr val="A50021"/>
                </a:solidFill>
                <a:latin typeface="Arial" charset="0"/>
              </a:defRPr>
            </a:lvl8pPr>
            <a:lvl9pPr marL="1828800" algn="ctr" rtl="0" fontAlgn="base">
              <a:spcBef>
                <a:spcPct val="0"/>
              </a:spcBef>
              <a:spcAft>
                <a:spcPct val="0"/>
              </a:spcAft>
              <a:defRPr sz="3600">
                <a:solidFill>
                  <a:srgbClr val="A5002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0" cap="none" spc="0" normalizeH="0" baseline="0" noProof="0" dirty="0">
                <a:ln>
                  <a:noFill/>
                </a:ln>
                <a:solidFill>
                  <a:schemeClr val="tx1"/>
                </a:solidFill>
                <a:effectLst/>
                <a:uLnTx/>
                <a:uFillTx/>
                <a:ea typeface="+mj-ea"/>
                <a:cs typeface="+mj-cs"/>
              </a:rPr>
              <a:t>DIVERSITY &amp; INCLUSION GOALS: </a:t>
            </a:r>
            <a:br>
              <a:rPr kumimoji="0" lang="en-US" altLang="en-US" sz="4000" b="1" i="0" u="none" strike="noStrike" kern="0" cap="none" spc="0" normalizeH="0" baseline="0" noProof="0" dirty="0">
                <a:ln>
                  <a:noFill/>
                </a:ln>
                <a:solidFill>
                  <a:schemeClr val="tx1"/>
                </a:solidFill>
                <a:effectLst/>
                <a:uLnTx/>
                <a:uFillTx/>
                <a:ea typeface="+mj-ea"/>
                <a:cs typeface="+mj-cs"/>
              </a:rPr>
            </a:br>
            <a:r>
              <a:rPr kumimoji="0" lang="en-US" altLang="en-US" sz="3200" b="1" i="0" u="none" strike="noStrike" kern="0" cap="none" spc="0" normalizeH="0" baseline="0" noProof="0" dirty="0">
                <a:ln>
                  <a:noFill/>
                </a:ln>
                <a:solidFill>
                  <a:schemeClr val="tx1"/>
                </a:solidFill>
                <a:effectLst/>
                <a:uLnTx/>
                <a:uFillTx/>
                <a:ea typeface="+mj-ea"/>
                <a:cs typeface="+mj-cs"/>
              </a:rPr>
              <a:t>MAKING FULL USE OF THE UNIQUE SKILL SETS OF EACH EMPLOYEE</a:t>
            </a:r>
          </a:p>
        </p:txBody>
      </p:sp>
      <p:sp>
        <p:nvSpPr>
          <p:cNvPr id="3" name="Text Box 5">
            <a:extLst>
              <a:ext uri="{FF2B5EF4-FFF2-40B4-BE49-F238E27FC236}">
                <a16:creationId xmlns:a16="http://schemas.microsoft.com/office/drawing/2014/main" id="{6384EBEF-C3FD-4225-81DF-8F67AA82C8EB}"/>
              </a:ext>
            </a:extLst>
          </p:cNvPr>
          <p:cNvSpPr txBox="1">
            <a:spLocks noChangeArrowheads="1"/>
          </p:cNvSpPr>
          <p:nvPr/>
        </p:nvSpPr>
        <p:spPr bwMode="auto">
          <a:xfrm>
            <a:off x="439179" y="3634020"/>
            <a:ext cx="5334000" cy="1015663"/>
          </a:xfrm>
          <a:prstGeom prst="rect">
            <a:avLst/>
          </a:prstGeom>
          <a:noFill/>
          <a:ln w="25400">
            <a:no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algn="ctr" eaLnBrk="1" hangingPunct="1">
              <a:spcBef>
                <a:spcPct val="50000"/>
              </a:spcBef>
              <a:buSzTx/>
              <a:buFontTx/>
              <a:buNone/>
            </a:pPr>
            <a:r>
              <a:rPr lang="en-US" altLang="en-US" sz="2400" dirty="0">
                <a:latin typeface="+mn-lt"/>
              </a:rPr>
              <a:t>Food for Thought:</a:t>
            </a:r>
          </a:p>
          <a:p>
            <a:pPr algn="ctr" eaLnBrk="1" hangingPunct="1">
              <a:spcBef>
                <a:spcPct val="50000"/>
              </a:spcBef>
              <a:buSzTx/>
              <a:buFontTx/>
              <a:buNone/>
            </a:pPr>
            <a:r>
              <a:rPr lang="en-US" altLang="en-US" sz="2400" dirty="0">
                <a:latin typeface="+mn-lt"/>
              </a:rPr>
              <a:t>Do I bring my “full self” to work?</a:t>
            </a:r>
          </a:p>
        </p:txBody>
      </p:sp>
      <p:graphicFrame>
        <p:nvGraphicFramePr>
          <p:cNvPr id="5" name="Diagram 4">
            <a:extLst>
              <a:ext uri="{FF2B5EF4-FFF2-40B4-BE49-F238E27FC236}">
                <a16:creationId xmlns:a16="http://schemas.microsoft.com/office/drawing/2014/main" id="{8C2E6431-956E-48F8-A8F7-422108E11B80}"/>
              </a:ext>
            </a:extLst>
          </p:cNvPr>
          <p:cNvGraphicFramePr>
            <a:graphicFrameLocks noChangeAspect="1"/>
          </p:cNvGraphicFramePr>
          <p:nvPr>
            <p:extLst>
              <p:ext uri="{D42A27DB-BD31-4B8C-83A1-F6EECF244321}">
                <p14:modId xmlns:p14="http://schemas.microsoft.com/office/powerpoint/2010/main" val="883763176"/>
              </p:ext>
            </p:extLst>
          </p:nvPr>
        </p:nvGraphicFramePr>
        <p:xfrm>
          <a:off x="5688227" y="2611671"/>
          <a:ext cx="5074920" cy="33832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11613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FD41DE-D91E-49D5-A43C-35ED8E16FF30}"/>
              </a:ext>
            </a:extLst>
          </p:cNvPr>
          <p:cNvSpPr txBox="1">
            <a:spLocks noChangeArrowheads="1"/>
          </p:cNvSpPr>
          <p:nvPr/>
        </p:nvSpPr>
        <p:spPr bwMode="auto">
          <a:xfrm>
            <a:off x="381000" y="386572"/>
            <a:ext cx="1143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rgbClr val="A50021"/>
                </a:solidFill>
                <a:latin typeface="+mj-lt"/>
                <a:ea typeface="+mj-ea"/>
                <a:cs typeface="+mj-cs"/>
              </a:defRPr>
            </a:lvl1pPr>
            <a:lvl2pPr algn="ctr" rtl="0" eaLnBrk="0" fontAlgn="base" hangingPunct="0">
              <a:spcBef>
                <a:spcPct val="0"/>
              </a:spcBef>
              <a:spcAft>
                <a:spcPct val="0"/>
              </a:spcAft>
              <a:defRPr sz="3600">
                <a:solidFill>
                  <a:srgbClr val="A50021"/>
                </a:solidFill>
                <a:latin typeface="Arial" charset="0"/>
              </a:defRPr>
            </a:lvl2pPr>
            <a:lvl3pPr algn="ctr" rtl="0" eaLnBrk="0" fontAlgn="base" hangingPunct="0">
              <a:spcBef>
                <a:spcPct val="0"/>
              </a:spcBef>
              <a:spcAft>
                <a:spcPct val="0"/>
              </a:spcAft>
              <a:defRPr sz="3600">
                <a:solidFill>
                  <a:srgbClr val="A50021"/>
                </a:solidFill>
                <a:latin typeface="Arial" charset="0"/>
              </a:defRPr>
            </a:lvl3pPr>
            <a:lvl4pPr algn="ctr" rtl="0" eaLnBrk="0" fontAlgn="base" hangingPunct="0">
              <a:spcBef>
                <a:spcPct val="0"/>
              </a:spcBef>
              <a:spcAft>
                <a:spcPct val="0"/>
              </a:spcAft>
              <a:defRPr sz="3600">
                <a:solidFill>
                  <a:srgbClr val="A50021"/>
                </a:solidFill>
                <a:latin typeface="Arial" charset="0"/>
              </a:defRPr>
            </a:lvl4pPr>
            <a:lvl5pPr algn="ctr" rtl="0" eaLnBrk="0" fontAlgn="base" hangingPunct="0">
              <a:spcBef>
                <a:spcPct val="0"/>
              </a:spcBef>
              <a:spcAft>
                <a:spcPct val="0"/>
              </a:spcAft>
              <a:defRPr sz="3600">
                <a:solidFill>
                  <a:srgbClr val="A50021"/>
                </a:solidFill>
                <a:latin typeface="Arial" charset="0"/>
              </a:defRPr>
            </a:lvl5pPr>
            <a:lvl6pPr marL="457200" algn="ctr" rtl="0" fontAlgn="base">
              <a:spcBef>
                <a:spcPct val="0"/>
              </a:spcBef>
              <a:spcAft>
                <a:spcPct val="0"/>
              </a:spcAft>
              <a:defRPr sz="3600">
                <a:solidFill>
                  <a:srgbClr val="A50021"/>
                </a:solidFill>
                <a:latin typeface="Arial" charset="0"/>
              </a:defRPr>
            </a:lvl6pPr>
            <a:lvl7pPr marL="914400" algn="ctr" rtl="0" fontAlgn="base">
              <a:spcBef>
                <a:spcPct val="0"/>
              </a:spcBef>
              <a:spcAft>
                <a:spcPct val="0"/>
              </a:spcAft>
              <a:defRPr sz="3600">
                <a:solidFill>
                  <a:srgbClr val="A50021"/>
                </a:solidFill>
                <a:latin typeface="Arial" charset="0"/>
              </a:defRPr>
            </a:lvl7pPr>
            <a:lvl8pPr marL="1371600" algn="ctr" rtl="0" fontAlgn="base">
              <a:spcBef>
                <a:spcPct val="0"/>
              </a:spcBef>
              <a:spcAft>
                <a:spcPct val="0"/>
              </a:spcAft>
              <a:defRPr sz="3600">
                <a:solidFill>
                  <a:srgbClr val="A50021"/>
                </a:solidFill>
                <a:latin typeface="Arial" charset="0"/>
              </a:defRPr>
            </a:lvl8pPr>
            <a:lvl9pPr marL="1828800" algn="ctr" rtl="0" fontAlgn="base">
              <a:spcBef>
                <a:spcPct val="0"/>
              </a:spcBef>
              <a:spcAft>
                <a:spcPct val="0"/>
              </a:spcAft>
              <a:defRPr sz="3600">
                <a:solidFill>
                  <a:srgbClr val="A5002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0" cap="none" spc="0" normalizeH="0" baseline="0" noProof="0" dirty="0">
                <a:ln>
                  <a:noFill/>
                </a:ln>
                <a:solidFill>
                  <a:srgbClr val="C00000"/>
                </a:solidFill>
                <a:effectLst/>
                <a:uLnTx/>
                <a:uFillTx/>
                <a:ea typeface="+mj-ea"/>
                <a:cs typeface="+mj-cs"/>
              </a:rPr>
              <a:t>BENEFITS OF WORKFORCE DIVERSITY &amp; INCLUSION</a:t>
            </a:r>
          </a:p>
        </p:txBody>
      </p:sp>
      <p:sp>
        <p:nvSpPr>
          <p:cNvPr id="4" name="Rectangle 3">
            <a:extLst>
              <a:ext uri="{FF2B5EF4-FFF2-40B4-BE49-F238E27FC236}">
                <a16:creationId xmlns:a16="http://schemas.microsoft.com/office/drawing/2014/main" id="{C69E75E5-0E7F-4FC0-9340-CEE9D4E7F53E}"/>
              </a:ext>
            </a:extLst>
          </p:cNvPr>
          <p:cNvSpPr txBox="1">
            <a:spLocks noChangeArrowheads="1"/>
          </p:cNvSpPr>
          <p:nvPr/>
        </p:nvSpPr>
        <p:spPr bwMode="auto">
          <a:xfrm>
            <a:off x="381000" y="1529572"/>
            <a:ext cx="10937488"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60000"/>
              <a:buBlip>
                <a:blip r:embed="rId2"/>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60000"/>
              <a:buBlip>
                <a:blip r:embed="rId3"/>
              </a:buBlip>
              <a:defRPr sz="2800">
                <a:solidFill>
                  <a:schemeClr val="tx1"/>
                </a:solidFill>
                <a:latin typeface="+mn-lt"/>
              </a:defRPr>
            </a:lvl2pPr>
            <a:lvl3pPr marL="1143000" indent="-228600" algn="l" rtl="0" eaLnBrk="0" fontAlgn="base" hangingPunct="0">
              <a:spcBef>
                <a:spcPct val="20000"/>
              </a:spcBef>
              <a:spcAft>
                <a:spcPct val="0"/>
              </a:spcAft>
              <a:buSzPct val="60000"/>
              <a:buBlip>
                <a:blip r:embed="rId4"/>
              </a:buBlip>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SzPct val="60000"/>
              <a:buBlip>
                <a:blip r:embed="rId4"/>
              </a:buBlip>
              <a:defRPr sz="2000">
                <a:solidFill>
                  <a:schemeClr val="tx1"/>
                </a:solidFill>
                <a:latin typeface="+mn-lt"/>
              </a:defRPr>
            </a:lvl5pPr>
            <a:lvl6pPr marL="2514600" indent="-228600" algn="l" rtl="0" fontAlgn="base">
              <a:spcBef>
                <a:spcPct val="20000"/>
              </a:spcBef>
              <a:spcAft>
                <a:spcPct val="0"/>
              </a:spcAft>
              <a:buSzPct val="60000"/>
              <a:buBlip>
                <a:blip r:embed="rId4"/>
              </a:buBlip>
              <a:defRPr sz="2000">
                <a:solidFill>
                  <a:schemeClr val="tx1"/>
                </a:solidFill>
                <a:latin typeface="+mn-lt"/>
              </a:defRPr>
            </a:lvl6pPr>
            <a:lvl7pPr marL="2971800" indent="-228600" algn="l" rtl="0" fontAlgn="base">
              <a:spcBef>
                <a:spcPct val="20000"/>
              </a:spcBef>
              <a:spcAft>
                <a:spcPct val="0"/>
              </a:spcAft>
              <a:buSzPct val="60000"/>
              <a:buBlip>
                <a:blip r:embed="rId4"/>
              </a:buBlip>
              <a:defRPr sz="2000">
                <a:solidFill>
                  <a:schemeClr val="tx1"/>
                </a:solidFill>
                <a:latin typeface="+mn-lt"/>
              </a:defRPr>
            </a:lvl7pPr>
            <a:lvl8pPr marL="3429000" indent="-228600" algn="l" rtl="0" fontAlgn="base">
              <a:spcBef>
                <a:spcPct val="20000"/>
              </a:spcBef>
              <a:spcAft>
                <a:spcPct val="0"/>
              </a:spcAft>
              <a:buSzPct val="60000"/>
              <a:buBlip>
                <a:blip r:embed="rId4"/>
              </a:buBlip>
              <a:defRPr sz="2000">
                <a:solidFill>
                  <a:schemeClr val="tx1"/>
                </a:solidFill>
                <a:latin typeface="+mn-lt"/>
              </a:defRPr>
            </a:lvl8pPr>
            <a:lvl9pPr marL="3886200" indent="-228600" algn="l" rtl="0" fontAlgn="base">
              <a:spcBef>
                <a:spcPct val="20000"/>
              </a:spcBef>
              <a:spcAft>
                <a:spcPct val="0"/>
              </a:spcAft>
              <a:buSzPct val="60000"/>
              <a:buBlip>
                <a:blip r:embed="rId4"/>
              </a:buBlip>
              <a:defRPr sz="2000">
                <a:solidFill>
                  <a:schemeClr val="tx1"/>
                </a:solidFill>
                <a:latin typeface="+mn-lt"/>
              </a:defRPr>
            </a:lvl9pPr>
          </a:lstStyle>
          <a:p>
            <a:pPr marL="342900" marR="0" lvl="0" indent="-342900" algn="l" defTabSz="914400" rtl="0" eaLnBrk="1" fontAlgn="base" latinLnBrk="0" hangingPunct="1">
              <a:lnSpc>
                <a:spcPct val="90000"/>
              </a:lnSpc>
              <a:spcBef>
                <a:spcPct val="20000"/>
              </a:spcBef>
              <a:spcAft>
                <a:spcPct val="0"/>
              </a:spcAft>
              <a:buClrTx/>
              <a:buSzPct val="60000"/>
              <a:buFontTx/>
              <a:buBlip>
                <a:blip r:embed="rId2">
                  <a:extLst/>
                </a:blip>
              </a:buBlip>
              <a:tabLst/>
              <a:defRPr/>
            </a:pPr>
            <a:r>
              <a:rPr kumimoji="0" lang="en-US" altLang="en-US" sz="2800" b="0" i="0" u="none" strike="noStrike" kern="0" cap="none" spc="0" normalizeH="0" baseline="0" noProof="0" dirty="0">
                <a:ln>
                  <a:noFill/>
                </a:ln>
                <a:solidFill>
                  <a:srgbClr val="000000"/>
                </a:solidFill>
                <a:effectLst/>
                <a:uLnTx/>
                <a:uFillTx/>
                <a:ea typeface="+mn-ea"/>
                <a:cs typeface="+mn-cs"/>
              </a:rPr>
              <a:t>Improved understanding of those you work for, with, and around.</a:t>
            </a:r>
          </a:p>
          <a:p>
            <a:pPr marL="342900" marR="0" lvl="0" indent="-342900" algn="l" defTabSz="914400" rtl="0" eaLnBrk="1" fontAlgn="base" latinLnBrk="0" hangingPunct="1">
              <a:lnSpc>
                <a:spcPct val="90000"/>
              </a:lnSpc>
              <a:spcBef>
                <a:spcPct val="20000"/>
              </a:spcBef>
              <a:spcAft>
                <a:spcPct val="0"/>
              </a:spcAft>
              <a:buClrTx/>
              <a:buSzPct val="60000"/>
              <a:buFontTx/>
              <a:buBlip>
                <a:blip r:embed="rId2">
                  <a:extLst/>
                </a:blip>
              </a:buBlip>
              <a:tabLst/>
              <a:defRPr/>
            </a:pPr>
            <a:r>
              <a:rPr kumimoji="0" lang="en-US" altLang="en-US" sz="2800" b="0" i="0" u="none" strike="noStrike" kern="0" cap="none" spc="0" normalizeH="0" baseline="0" noProof="0" dirty="0">
                <a:ln>
                  <a:noFill/>
                </a:ln>
                <a:solidFill>
                  <a:srgbClr val="000000"/>
                </a:solidFill>
                <a:effectLst/>
                <a:uLnTx/>
                <a:uFillTx/>
                <a:ea typeface="+mn-ea"/>
                <a:cs typeface="+mn-cs"/>
              </a:rPr>
              <a:t>Creates a work environment that allows everyone to reach their full potential.</a:t>
            </a:r>
          </a:p>
          <a:p>
            <a:pPr marL="342900" marR="0" lvl="0" indent="-342900" algn="l" defTabSz="914400" rtl="0" eaLnBrk="1" fontAlgn="base" latinLnBrk="0" hangingPunct="1">
              <a:lnSpc>
                <a:spcPct val="90000"/>
              </a:lnSpc>
              <a:spcBef>
                <a:spcPct val="20000"/>
              </a:spcBef>
              <a:spcAft>
                <a:spcPct val="0"/>
              </a:spcAft>
              <a:buClrTx/>
              <a:buSzPct val="60000"/>
              <a:buFontTx/>
              <a:buBlip>
                <a:blip r:embed="rId2">
                  <a:extLst/>
                </a:blip>
              </a:buBlip>
              <a:tabLst/>
              <a:defRPr/>
            </a:pPr>
            <a:r>
              <a:rPr kumimoji="0" lang="en-US" altLang="en-US" sz="2800" b="0" i="0" u="none" strike="noStrike" kern="0" cap="none" spc="0" normalizeH="0" baseline="0" noProof="0" dirty="0">
                <a:ln>
                  <a:noFill/>
                </a:ln>
                <a:solidFill>
                  <a:srgbClr val="000000"/>
                </a:solidFill>
                <a:effectLst/>
                <a:uLnTx/>
                <a:uFillTx/>
                <a:ea typeface="+mn-ea"/>
                <a:cs typeface="+mn-cs"/>
              </a:rPr>
              <a:t>Provides multiple perspectives on problem solving.</a:t>
            </a:r>
          </a:p>
          <a:p>
            <a:pPr marL="342900" marR="0" lvl="0" indent="-342900" algn="l" defTabSz="914400" rtl="0" eaLnBrk="1" fontAlgn="base" latinLnBrk="0" hangingPunct="1">
              <a:lnSpc>
                <a:spcPct val="90000"/>
              </a:lnSpc>
              <a:spcBef>
                <a:spcPct val="20000"/>
              </a:spcBef>
              <a:spcAft>
                <a:spcPct val="0"/>
              </a:spcAft>
              <a:buClrTx/>
              <a:buSzPct val="60000"/>
              <a:buFontTx/>
              <a:buBlip>
                <a:blip r:embed="rId2">
                  <a:extLst/>
                </a:blip>
              </a:buBlip>
              <a:tabLst/>
              <a:defRPr/>
            </a:pPr>
            <a:r>
              <a:rPr kumimoji="0" lang="en-US" altLang="en-US" sz="2800" b="0" i="0" u="none" strike="noStrike" kern="0" cap="none" spc="0" normalizeH="0" baseline="0" noProof="0" dirty="0">
                <a:ln>
                  <a:noFill/>
                </a:ln>
                <a:solidFill>
                  <a:srgbClr val="000000"/>
                </a:solidFill>
                <a:effectLst/>
                <a:uLnTx/>
                <a:uFillTx/>
                <a:ea typeface="+mn-ea"/>
                <a:cs typeface="+mn-cs"/>
              </a:rPr>
              <a:t>Increases employee productivity.</a:t>
            </a:r>
          </a:p>
          <a:p>
            <a:pPr marL="342900" marR="0" lvl="0" indent="-342900" algn="l" defTabSz="914400" rtl="0" eaLnBrk="1" fontAlgn="base" latinLnBrk="0" hangingPunct="1">
              <a:lnSpc>
                <a:spcPct val="90000"/>
              </a:lnSpc>
              <a:spcBef>
                <a:spcPct val="20000"/>
              </a:spcBef>
              <a:spcAft>
                <a:spcPct val="0"/>
              </a:spcAft>
              <a:buClrTx/>
              <a:buSzPct val="60000"/>
              <a:buFontTx/>
              <a:buBlip>
                <a:blip r:embed="rId2">
                  <a:extLst/>
                </a:blip>
              </a:buBlip>
              <a:tabLst/>
              <a:defRPr/>
            </a:pPr>
            <a:r>
              <a:rPr kumimoji="0" lang="en-US" altLang="en-US" sz="2800" b="0" i="0" u="none" strike="noStrike" kern="0" cap="none" spc="0" normalizeH="0" baseline="0" noProof="0" dirty="0">
                <a:ln>
                  <a:noFill/>
                </a:ln>
                <a:solidFill>
                  <a:srgbClr val="000000"/>
                </a:solidFill>
                <a:effectLst/>
                <a:uLnTx/>
                <a:uFillTx/>
                <a:ea typeface="+mn-ea"/>
                <a:cs typeface="+mn-cs"/>
              </a:rPr>
              <a:t>Increased retention rates.</a:t>
            </a:r>
          </a:p>
          <a:p>
            <a:pPr marL="342900" marR="0" lvl="0" indent="-342900" algn="l" defTabSz="914400" rtl="0" eaLnBrk="1" fontAlgn="base" latinLnBrk="0" hangingPunct="1">
              <a:lnSpc>
                <a:spcPct val="90000"/>
              </a:lnSpc>
              <a:spcBef>
                <a:spcPct val="20000"/>
              </a:spcBef>
              <a:spcAft>
                <a:spcPct val="0"/>
              </a:spcAft>
              <a:buClrTx/>
              <a:buSzPct val="60000"/>
              <a:buFontTx/>
              <a:buBlip>
                <a:blip r:embed="rId2">
                  <a:extLst/>
                </a:blip>
              </a:buBlip>
              <a:tabLst/>
              <a:defRPr/>
            </a:pPr>
            <a:r>
              <a:rPr kumimoji="0" lang="en-US" altLang="en-US" sz="2800" b="0" i="0" u="none" strike="noStrike" kern="0" cap="none" spc="0" normalizeH="0" baseline="0" noProof="0" dirty="0">
                <a:ln>
                  <a:noFill/>
                </a:ln>
                <a:solidFill>
                  <a:srgbClr val="000000"/>
                </a:solidFill>
                <a:effectLst/>
                <a:uLnTx/>
                <a:uFillTx/>
                <a:ea typeface="+mn-ea"/>
                <a:cs typeface="+mn-cs"/>
              </a:rPr>
              <a:t>Improved customer relations.</a:t>
            </a:r>
          </a:p>
          <a:p>
            <a:pPr marL="342900" marR="0" lvl="0" indent="-342900" algn="l" defTabSz="914400" rtl="0" eaLnBrk="1" fontAlgn="base" latinLnBrk="0" hangingPunct="1">
              <a:lnSpc>
                <a:spcPct val="90000"/>
              </a:lnSpc>
              <a:spcBef>
                <a:spcPct val="20000"/>
              </a:spcBef>
              <a:spcAft>
                <a:spcPct val="0"/>
              </a:spcAft>
              <a:buClrTx/>
              <a:buSzPct val="60000"/>
              <a:buFontTx/>
              <a:buBlip>
                <a:blip r:embed="rId2">
                  <a:extLst/>
                </a:blip>
              </a:buBlip>
              <a:tabLst/>
              <a:defRPr/>
            </a:pPr>
            <a:r>
              <a:rPr kumimoji="0" lang="en-US" altLang="en-US" sz="2800" b="0" i="0" u="none" strike="noStrike" kern="0" cap="none" spc="0" normalizeH="0" baseline="0" noProof="0" dirty="0">
                <a:ln>
                  <a:noFill/>
                </a:ln>
                <a:solidFill>
                  <a:srgbClr val="000000"/>
                </a:solidFill>
                <a:effectLst/>
                <a:uLnTx/>
                <a:uFillTx/>
                <a:ea typeface="+mn-ea"/>
                <a:cs typeface="+mn-cs"/>
              </a:rPr>
              <a:t>Reduces complaints and grievances.</a:t>
            </a:r>
          </a:p>
          <a:p>
            <a:pPr marL="342900" marR="0" lvl="0" indent="-342900" algn="l" defTabSz="914400" rtl="0" eaLnBrk="1" fontAlgn="base" latinLnBrk="0" hangingPunct="1">
              <a:lnSpc>
                <a:spcPct val="90000"/>
              </a:lnSpc>
              <a:spcBef>
                <a:spcPct val="20000"/>
              </a:spcBef>
              <a:spcAft>
                <a:spcPct val="0"/>
              </a:spcAft>
              <a:buClrTx/>
              <a:buSzPct val="60000"/>
              <a:buFontTx/>
              <a:buBlip>
                <a:blip r:embed="rId2">
                  <a:extLst/>
                </a:blip>
              </a:buBlip>
              <a:tabLst/>
              <a:defRPr/>
            </a:pPr>
            <a:r>
              <a:rPr kumimoji="0" lang="en-US" altLang="en-US" sz="2800" b="0" i="0" u="none" strike="noStrike" kern="0" cap="none" spc="0" normalizeH="0" baseline="0" noProof="0" dirty="0">
                <a:ln>
                  <a:noFill/>
                </a:ln>
                <a:solidFill>
                  <a:srgbClr val="000000"/>
                </a:solidFill>
                <a:effectLst/>
                <a:uLnTx/>
                <a:uFillTx/>
                <a:ea typeface="+mn-ea"/>
                <a:cs typeface="+mn-cs"/>
              </a:rPr>
              <a:t>It’s the right thing to do!</a:t>
            </a:r>
          </a:p>
        </p:txBody>
      </p:sp>
      <p:pic>
        <p:nvPicPr>
          <p:cNvPr id="9224" name="Picture 8" descr="Image result for benifits workplace diversity">
            <a:extLst>
              <a:ext uri="{FF2B5EF4-FFF2-40B4-BE49-F238E27FC236}">
                <a16:creationId xmlns:a16="http://schemas.microsoft.com/office/drawing/2014/main" id="{2E6FDC59-5E55-4D68-9899-8A89DBC69F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7640" y="4048617"/>
            <a:ext cx="4023360" cy="201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79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A978EBA-FE95-4C90-BC87-64A5CDC836FB}"/>
              </a:ext>
            </a:extLst>
          </p:cNvPr>
          <p:cNvGrpSpPr/>
          <p:nvPr/>
        </p:nvGrpSpPr>
        <p:grpSpPr>
          <a:xfrm>
            <a:off x="2014537" y="1515637"/>
            <a:ext cx="8162925" cy="4495800"/>
            <a:chOff x="2425065" y="1181100"/>
            <a:chExt cx="8162925" cy="4495800"/>
          </a:xfrm>
        </p:grpSpPr>
        <p:sp>
          <p:nvSpPr>
            <p:cNvPr id="2" name="Rectangle 4">
              <a:extLst>
                <a:ext uri="{FF2B5EF4-FFF2-40B4-BE49-F238E27FC236}">
                  <a16:creationId xmlns:a16="http://schemas.microsoft.com/office/drawing/2014/main" id="{1FF3A75E-1523-4C4B-A8D6-139321348D3A}"/>
                </a:ext>
              </a:extLst>
            </p:cNvPr>
            <p:cNvSpPr>
              <a:spLocks noChangeArrowheads="1"/>
            </p:cNvSpPr>
            <p:nvPr/>
          </p:nvSpPr>
          <p:spPr bwMode="auto">
            <a:xfrm>
              <a:off x="5796915" y="4914900"/>
              <a:ext cx="762000" cy="152400"/>
            </a:xfrm>
            <a:prstGeom prst="rect">
              <a:avLst/>
            </a:prstGeom>
            <a:solidFill>
              <a:sysClr val="windowText" lastClr="000000"/>
            </a:solidFill>
            <a:ln w="9525">
              <a:solidFill>
                <a:sysClr val="windowText" lastClr="000000"/>
              </a:solidFill>
              <a:miter lim="800000"/>
              <a:headEnd/>
              <a:tailEnd/>
            </a:ln>
            <a:effectLst/>
          </p:spPr>
          <p:txBody>
            <a:bodyPr wrap="none" anchor="ct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ndParaRPr>
            </a:p>
          </p:txBody>
        </p:sp>
        <p:sp>
          <p:nvSpPr>
            <p:cNvPr id="3" name="Rectangle 5">
              <a:extLst>
                <a:ext uri="{FF2B5EF4-FFF2-40B4-BE49-F238E27FC236}">
                  <a16:creationId xmlns:a16="http://schemas.microsoft.com/office/drawing/2014/main" id="{196C101C-B922-4AB1-AFFA-39E081A6A64F}"/>
                </a:ext>
              </a:extLst>
            </p:cNvPr>
            <p:cNvSpPr>
              <a:spLocks noChangeArrowheads="1"/>
            </p:cNvSpPr>
            <p:nvPr/>
          </p:nvSpPr>
          <p:spPr bwMode="auto">
            <a:xfrm>
              <a:off x="5815965" y="3390900"/>
              <a:ext cx="762000" cy="152400"/>
            </a:xfrm>
            <a:prstGeom prst="rect">
              <a:avLst/>
            </a:prstGeom>
            <a:solidFill>
              <a:sysClr val="windowText" lastClr="000000"/>
            </a:solidFill>
            <a:ln w="9525">
              <a:solidFill>
                <a:sysClr val="windowText" lastClr="000000"/>
              </a:solidFill>
              <a:miter lim="800000"/>
              <a:headEnd/>
              <a:tailEnd/>
            </a:ln>
            <a:effectLst/>
          </p:spPr>
          <p:txBody>
            <a:bodyPr wrap="none" anchor="ct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ndParaRPr>
            </a:p>
          </p:txBody>
        </p:sp>
        <p:sp>
          <p:nvSpPr>
            <p:cNvPr id="4" name="Rectangle 6">
              <a:extLst>
                <a:ext uri="{FF2B5EF4-FFF2-40B4-BE49-F238E27FC236}">
                  <a16:creationId xmlns:a16="http://schemas.microsoft.com/office/drawing/2014/main" id="{255E3C06-3C93-4737-8459-F7A55716128C}"/>
                </a:ext>
              </a:extLst>
            </p:cNvPr>
            <p:cNvSpPr>
              <a:spLocks noChangeArrowheads="1"/>
            </p:cNvSpPr>
            <p:nvPr/>
          </p:nvSpPr>
          <p:spPr bwMode="auto">
            <a:xfrm>
              <a:off x="5787390" y="1790700"/>
              <a:ext cx="762000" cy="152400"/>
            </a:xfrm>
            <a:prstGeom prst="rect">
              <a:avLst/>
            </a:prstGeom>
            <a:solidFill>
              <a:sysClr val="windowText" lastClr="000000"/>
            </a:solidFill>
            <a:ln w="9525">
              <a:solidFill>
                <a:sysClr val="windowText" lastClr="000000"/>
              </a:solidFill>
              <a:miter lim="800000"/>
              <a:headEnd/>
              <a:tailEnd/>
            </a:ln>
            <a:effectLst/>
          </p:spPr>
          <p:txBody>
            <a:bodyPr wrap="none" anchor="ct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ndParaRPr>
            </a:p>
          </p:txBody>
        </p:sp>
        <p:sp>
          <p:nvSpPr>
            <p:cNvPr id="5" name="Text Box 7">
              <a:extLst>
                <a:ext uri="{FF2B5EF4-FFF2-40B4-BE49-F238E27FC236}">
                  <a16:creationId xmlns:a16="http://schemas.microsoft.com/office/drawing/2014/main" id="{65CF93C0-6E82-4F38-A241-CBD5441F8BC8}"/>
                </a:ext>
              </a:extLst>
            </p:cNvPr>
            <p:cNvSpPr txBox="1">
              <a:spLocks noChangeArrowheads="1"/>
            </p:cNvSpPr>
            <p:nvPr/>
          </p:nvSpPr>
          <p:spPr bwMode="auto">
            <a:xfrm>
              <a:off x="6473190" y="1181100"/>
              <a:ext cx="4114800" cy="1371600"/>
            </a:xfrm>
            <a:prstGeom prst="rect">
              <a:avLst/>
            </a:prstGeom>
            <a:solidFill>
              <a:srgbClr val="C00000"/>
            </a:solidFill>
            <a:ln>
              <a:noFill/>
            </a:ln>
            <a:effectLst/>
          </p:spPr>
          <p:txBody>
            <a:bodyPr tIns="109728"/>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eaLnBrk="0" fontAlgn="base" hangingPunct="0">
                <a:spcBef>
                  <a:spcPct val="50000"/>
                </a:spcBef>
                <a:spcAft>
                  <a:spcPct val="0"/>
                </a:spcAft>
                <a:buSzTx/>
                <a:buFontTx/>
                <a:buNone/>
              </a:pPr>
              <a:r>
                <a:rPr lang="en-US" altLang="en-US" sz="2000" dirty="0">
                  <a:solidFill>
                    <a:prstClr val="white"/>
                  </a:solidFill>
                  <a:latin typeface="Trebuchet MS" panose="020B0603020202020204" pitchFamily="34" charset="0"/>
                </a:rPr>
                <a:t>Extent to which the organization provides fair and equitable treatment to all employees and groups.</a:t>
              </a:r>
            </a:p>
          </p:txBody>
        </p:sp>
        <p:sp>
          <p:nvSpPr>
            <p:cNvPr id="6" name="Text Box 8">
              <a:extLst>
                <a:ext uri="{FF2B5EF4-FFF2-40B4-BE49-F238E27FC236}">
                  <a16:creationId xmlns:a16="http://schemas.microsoft.com/office/drawing/2014/main" id="{83D7434F-825D-4271-9C9C-52A79504D4B6}"/>
                </a:ext>
              </a:extLst>
            </p:cNvPr>
            <p:cNvSpPr txBox="1">
              <a:spLocks noChangeArrowheads="1"/>
            </p:cNvSpPr>
            <p:nvPr/>
          </p:nvSpPr>
          <p:spPr bwMode="auto">
            <a:xfrm>
              <a:off x="2444115" y="1638300"/>
              <a:ext cx="3429000" cy="457200"/>
            </a:xfrm>
            <a:prstGeom prst="rect">
              <a:avLst/>
            </a:prstGeom>
            <a:gradFill rotWithShape="1">
              <a:gsLst>
                <a:gs pos="0">
                  <a:srgbClr val="800000"/>
                </a:gs>
                <a:gs pos="50000">
                  <a:sysClr val="window" lastClr="FFFFFF"/>
                </a:gs>
                <a:gs pos="100000">
                  <a:srgbClr val="800000"/>
                </a:gs>
              </a:gsLst>
              <a:lin ang="5400000" scaled="1"/>
            </a:gradFill>
            <a:ln>
              <a:noFill/>
            </a:ln>
            <a:effectLst/>
          </p:spPr>
          <p:txBody>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en-US" sz="2400" b="0" i="0" u="none" strike="noStrike" kern="0" cap="none" spc="0" normalizeH="0" baseline="0" noProof="0" dirty="0">
                  <a:ln>
                    <a:noFill/>
                  </a:ln>
                  <a:solidFill>
                    <a:srgbClr val="000000"/>
                  </a:solidFill>
                  <a:effectLst/>
                  <a:uLnTx/>
                  <a:uFillTx/>
                  <a:latin typeface="Trebuchet MS" panose="020B0603020202020204" pitchFamily="34" charset="0"/>
                  <a:cs typeface="Times New Roman" panose="02020603050405020304" pitchFamily="18" charset="0"/>
                </a:rPr>
                <a:t>Equity of Practices</a:t>
              </a:r>
              <a:r>
                <a:rPr kumimoji="0" lang="en-US" altLang="en-US" sz="2400" b="1" i="0" u="none" strike="noStrike" kern="0" cap="none" spc="0" normalizeH="0" baseline="0" noProof="0" dirty="0">
                  <a:ln>
                    <a:noFill/>
                  </a:ln>
                  <a:solidFill>
                    <a:srgbClr val="000000"/>
                  </a:solidFill>
                  <a:effectLst/>
                  <a:uLnTx/>
                  <a:uFillTx/>
                  <a:latin typeface="Trebuchet MS" panose="020B0603020202020204" pitchFamily="34" charset="0"/>
                </a:rPr>
                <a:t> </a:t>
              </a:r>
            </a:p>
          </p:txBody>
        </p:sp>
        <p:sp>
          <p:nvSpPr>
            <p:cNvPr id="7" name="Text Box 9">
              <a:extLst>
                <a:ext uri="{FF2B5EF4-FFF2-40B4-BE49-F238E27FC236}">
                  <a16:creationId xmlns:a16="http://schemas.microsoft.com/office/drawing/2014/main" id="{A8CE52C0-5D86-4E82-A312-C8FD47E3DB56}"/>
                </a:ext>
              </a:extLst>
            </p:cNvPr>
            <p:cNvSpPr txBox="1">
              <a:spLocks noChangeArrowheads="1"/>
            </p:cNvSpPr>
            <p:nvPr/>
          </p:nvSpPr>
          <p:spPr bwMode="auto">
            <a:xfrm>
              <a:off x="6473190" y="2781300"/>
              <a:ext cx="4114800" cy="1371600"/>
            </a:xfrm>
            <a:prstGeom prst="rect">
              <a:avLst/>
            </a:prstGeom>
            <a:solidFill>
              <a:srgbClr val="C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9728"/>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eaLnBrk="0" fontAlgn="base" hangingPunct="0">
                <a:spcBef>
                  <a:spcPct val="50000"/>
                </a:spcBef>
                <a:spcAft>
                  <a:spcPct val="0"/>
                </a:spcAft>
                <a:buSzTx/>
                <a:buFontTx/>
                <a:buNone/>
              </a:pPr>
              <a:r>
                <a:rPr lang="en-US" altLang="en-US" sz="2000" dirty="0">
                  <a:solidFill>
                    <a:schemeClr val="bg1"/>
                  </a:solidFill>
                  <a:latin typeface="Trebuchet MS" panose="020B0603020202020204" pitchFamily="34" charset="0"/>
                </a:rPr>
                <a:t>Extent to which culture avoids assimilationist strategies and is open to learning from different and non-traditional sources.</a:t>
              </a:r>
            </a:p>
          </p:txBody>
        </p:sp>
        <p:sp>
          <p:nvSpPr>
            <p:cNvPr id="8" name="Text Box 10">
              <a:extLst>
                <a:ext uri="{FF2B5EF4-FFF2-40B4-BE49-F238E27FC236}">
                  <a16:creationId xmlns:a16="http://schemas.microsoft.com/office/drawing/2014/main" id="{6F769E1E-6A56-4B2F-92D2-6C76E0ED7864}"/>
                </a:ext>
              </a:extLst>
            </p:cNvPr>
            <p:cNvSpPr txBox="1">
              <a:spLocks noChangeArrowheads="1"/>
            </p:cNvSpPr>
            <p:nvPr/>
          </p:nvSpPr>
          <p:spPr bwMode="auto">
            <a:xfrm>
              <a:off x="2425065" y="3238500"/>
              <a:ext cx="3429000" cy="533400"/>
            </a:xfrm>
            <a:prstGeom prst="rect">
              <a:avLst/>
            </a:prstGeom>
            <a:gradFill rotWithShape="1">
              <a:gsLst>
                <a:gs pos="0">
                  <a:srgbClr val="800000"/>
                </a:gs>
                <a:gs pos="50000">
                  <a:sysClr val="window" lastClr="FFFFFF"/>
                </a:gs>
                <a:gs pos="100000">
                  <a:srgbClr val="800000"/>
                </a:gs>
              </a:gsLst>
              <a:lin ang="5400000" scaled="1"/>
            </a:gradFill>
            <a:ln>
              <a:noFill/>
            </a:ln>
            <a:effectLst/>
          </p:spPr>
          <p:txBody>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en-US" sz="2400" b="0" i="0" u="none" strike="noStrike" kern="0" cap="none" spc="0" normalizeH="0" baseline="0" noProof="0" dirty="0">
                  <a:ln>
                    <a:noFill/>
                  </a:ln>
                  <a:solidFill>
                    <a:srgbClr val="000000"/>
                  </a:solidFill>
                  <a:effectLst/>
                  <a:uLnTx/>
                  <a:uFillTx/>
                  <a:latin typeface="Trebuchet MS" panose="020B0603020202020204" pitchFamily="34" charset="0"/>
                </a:rPr>
                <a:t>Organizational Culture</a:t>
              </a:r>
            </a:p>
          </p:txBody>
        </p:sp>
        <p:sp>
          <p:nvSpPr>
            <p:cNvPr id="9" name="Text Box 11">
              <a:extLst>
                <a:ext uri="{FF2B5EF4-FFF2-40B4-BE49-F238E27FC236}">
                  <a16:creationId xmlns:a16="http://schemas.microsoft.com/office/drawing/2014/main" id="{7DD62A3B-5698-4DA4-882A-3AA5FDFF839C}"/>
                </a:ext>
              </a:extLst>
            </p:cNvPr>
            <p:cNvSpPr txBox="1">
              <a:spLocks noChangeArrowheads="1"/>
            </p:cNvSpPr>
            <p:nvPr/>
          </p:nvSpPr>
          <p:spPr bwMode="auto">
            <a:xfrm>
              <a:off x="6473190" y="4305300"/>
              <a:ext cx="4114800" cy="1371600"/>
            </a:xfrm>
            <a:prstGeom prst="rect">
              <a:avLst/>
            </a:prstGeom>
            <a:solidFill>
              <a:srgbClr val="C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09728"/>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eaLnBrk="0" fontAlgn="base" hangingPunct="0">
                <a:spcBef>
                  <a:spcPct val="50000"/>
                </a:spcBef>
                <a:spcAft>
                  <a:spcPct val="0"/>
                </a:spcAft>
                <a:buSzTx/>
                <a:buFontTx/>
                <a:buNone/>
              </a:pPr>
              <a:r>
                <a:rPr lang="en-US" altLang="en-US" sz="2000" dirty="0">
                  <a:solidFill>
                    <a:prstClr val="white"/>
                  </a:solidFill>
                  <a:latin typeface="Trebuchet MS" panose="020B0603020202020204" pitchFamily="34" charset="0"/>
                </a:rPr>
                <a:t>Extent to which the organization draws upon diverse sources of knowledge and experience for planning and operations.</a:t>
              </a:r>
            </a:p>
          </p:txBody>
        </p:sp>
        <p:sp>
          <p:nvSpPr>
            <p:cNvPr id="10" name="Text Box 12">
              <a:extLst>
                <a:ext uri="{FF2B5EF4-FFF2-40B4-BE49-F238E27FC236}">
                  <a16:creationId xmlns:a16="http://schemas.microsoft.com/office/drawing/2014/main" id="{76CB71DD-CA57-4C08-9B4A-FAED25147150}"/>
                </a:ext>
              </a:extLst>
            </p:cNvPr>
            <p:cNvSpPr txBox="1">
              <a:spLocks noChangeArrowheads="1"/>
            </p:cNvSpPr>
            <p:nvPr/>
          </p:nvSpPr>
          <p:spPr bwMode="auto">
            <a:xfrm>
              <a:off x="2434590" y="4686300"/>
              <a:ext cx="3429000" cy="533400"/>
            </a:xfrm>
            <a:prstGeom prst="rect">
              <a:avLst/>
            </a:prstGeom>
            <a:gradFill rotWithShape="1">
              <a:gsLst>
                <a:gs pos="0">
                  <a:srgbClr val="800000"/>
                </a:gs>
                <a:gs pos="50000">
                  <a:sysClr val="window" lastClr="FFFFFF"/>
                </a:gs>
                <a:gs pos="100000">
                  <a:srgbClr val="800000"/>
                </a:gs>
              </a:gsLst>
              <a:lin ang="5400000" scaled="1"/>
            </a:gradFill>
            <a:ln>
              <a:noFill/>
            </a:ln>
            <a:effectLst/>
          </p:spPr>
          <p:txBody>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en-US" sz="2400" b="0" i="0" u="none" strike="noStrike" kern="0" cap="none" spc="0" normalizeH="0" baseline="0" noProof="0" dirty="0">
                  <a:ln>
                    <a:noFill/>
                  </a:ln>
                  <a:solidFill>
                    <a:srgbClr val="000000"/>
                  </a:solidFill>
                  <a:effectLst/>
                  <a:uLnTx/>
                  <a:uFillTx/>
                  <a:latin typeface="Trebuchet MS" panose="020B0603020202020204" pitchFamily="34" charset="0"/>
                </a:rPr>
                <a:t>Voice &amp; Participation</a:t>
              </a:r>
            </a:p>
          </p:txBody>
        </p:sp>
        <p:grpSp>
          <p:nvGrpSpPr>
            <p:cNvPr id="11" name="Group 13">
              <a:extLst>
                <a:ext uri="{FF2B5EF4-FFF2-40B4-BE49-F238E27FC236}">
                  <a16:creationId xmlns:a16="http://schemas.microsoft.com/office/drawing/2014/main" id="{56228AA7-93F6-494D-B38A-5434906FC972}"/>
                </a:ext>
              </a:extLst>
            </p:cNvPr>
            <p:cNvGrpSpPr>
              <a:grpSpLocks/>
            </p:cNvGrpSpPr>
            <p:nvPr/>
          </p:nvGrpSpPr>
          <p:grpSpPr bwMode="auto">
            <a:xfrm>
              <a:off x="3958590" y="2476500"/>
              <a:ext cx="381000" cy="381000"/>
              <a:chOff x="2304" y="4014"/>
              <a:chExt cx="240" cy="240"/>
            </a:xfrm>
          </p:grpSpPr>
          <p:sp>
            <p:nvSpPr>
              <p:cNvPr id="12" name="Line 14">
                <a:extLst>
                  <a:ext uri="{FF2B5EF4-FFF2-40B4-BE49-F238E27FC236}">
                    <a16:creationId xmlns:a16="http://schemas.microsoft.com/office/drawing/2014/main" id="{C97DE2DF-683A-412D-953D-EF05ECBF9744}"/>
                  </a:ext>
                </a:extLst>
              </p:cNvPr>
              <p:cNvSpPr>
                <a:spLocks noChangeShapeType="1"/>
              </p:cNvSpPr>
              <p:nvPr/>
            </p:nvSpPr>
            <p:spPr bwMode="auto">
              <a:xfrm>
                <a:off x="2304" y="4128"/>
                <a:ext cx="240" cy="0"/>
              </a:xfrm>
              <a:prstGeom prst="line">
                <a:avLst/>
              </a:prstGeom>
              <a:noFill/>
              <a:ln w="762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ndParaRPr>
              </a:p>
            </p:txBody>
          </p:sp>
          <p:sp>
            <p:nvSpPr>
              <p:cNvPr id="13" name="Line 15">
                <a:extLst>
                  <a:ext uri="{FF2B5EF4-FFF2-40B4-BE49-F238E27FC236}">
                    <a16:creationId xmlns:a16="http://schemas.microsoft.com/office/drawing/2014/main" id="{6EDB138D-6F1F-40F5-9D3F-8E969DBCC18E}"/>
                  </a:ext>
                </a:extLst>
              </p:cNvPr>
              <p:cNvSpPr>
                <a:spLocks noChangeShapeType="1"/>
              </p:cNvSpPr>
              <p:nvPr/>
            </p:nvSpPr>
            <p:spPr bwMode="auto">
              <a:xfrm rot="-5400000" flipH="1" flipV="1">
                <a:off x="2304" y="4134"/>
                <a:ext cx="240" cy="0"/>
              </a:xfrm>
              <a:prstGeom prst="line">
                <a:avLst/>
              </a:prstGeom>
              <a:noFill/>
              <a:ln w="762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ndParaRPr>
              </a:p>
            </p:txBody>
          </p:sp>
        </p:grpSp>
        <p:grpSp>
          <p:nvGrpSpPr>
            <p:cNvPr id="14" name="Group 16">
              <a:extLst>
                <a:ext uri="{FF2B5EF4-FFF2-40B4-BE49-F238E27FC236}">
                  <a16:creationId xmlns:a16="http://schemas.microsoft.com/office/drawing/2014/main" id="{D5875219-3D4B-4369-A851-B15399A3C2A8}"/>
                </a:ext>
              </a:extLst>
            </p:cNvPr>
            <p:cNvGrpSpPr>
              <a:grpSpLocks/>
            </p:cNvGrpSpPr>
            <p:nvPr/>
          </p:nvGrpSpPr>
          <p:grpSpPr bwMode="auto">
            <a:xfrm>
              <a:off x="3958590" y="4076700"/>
              <a:ext cx="381000" cy="381000"/>
              <a:chOff x="2304" y="4014"/>
              <a:chExt cx="240" cy="240"/>
            </a:xfrm>
          </p:grpSpPr>
          <p:sp>
            <p:nvSpPr>
              <p:cNvPr id="15" name="Line 17">
                <a:extLst>
                  <a:ext uri="{FF2B5EF4-FFF2-40B4-BE49-F238E27FC236}">
                    <a16:creationId xmlns:a16="http://schemas.microsoft.com/office/drawing/2014/main" id="{909040BB-AA4F-4FB4-92B2-C97DE9F27E36}"/>
                  </a:ext>
                </a:extLst>
              </p:cNvPr>
              <p:cNvSpPr>
                <a:spLocks noChangeShapeType="1"/>
              </p:cNvSpPr>
              <p:nvPr/>
            </p:nvSpPr>
            <p:spPr bwMode="auto">
              <a:xfrm>
                <a:off x="2304" y="4128"/>
                <a:ext cx="240" cy="0"/>
              </a:xfrm>
              <a:prstGeom prst="line">
                <a:avLst/>
              </a:prstGeom>
              <a:noFill/>
              <a:ln w="762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ndParaRPr>
              </a:p>
            </p:txBody>
          </p:sp>
          <p:sp>
            <p:nvSpPr>
              <p:cNvPr id="16" name="Line 18">
                <a:extLst>
                  <a:ext uri="{FF2B5EF4-FFF2-40B4-BE49-F238E27FC236}">
                    <a16:creationId xmlns:a16="http://schemas.microsoft.com/office/drawing/2014/main" id="{3DEBFC94-73DA-43F5-BA95-0657000B9882}"/>
                  </a:ext>
                </a:extLst>
              </p:cNvPr>
              <p:cNvSpPr>
                <a:spLocks noChangeShapeType="1"/>
              </p:cNvSpPr>
              <p:nvPr/>
            </p:nvSpPr>
            <p:spPr bwMode="auto">
              <a:xfrm rot="-5400000" flipH="1" flipV="1">
                <a:off x="2304" y="4134"/>
                <a:ext cx="240" cy="0"/>
              </a:xfrm>
              <a:prstGeom prst="line">
                <a:avLst/>
              </a:prstGeom>
              <a:noFill/>
              <a:ln w="762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ndParaRPr>
              </a:p>
            </p:txBody>
          </p:sp>
        </p:grpSp>
      </p:grpSp>
      <p:sp>
        <p:nvSpPr>
          <p:cNvPr id="17" name="Rectangle 2">
            <a:extLst>
              <a:ext uri="{FF2B5EF4-FFF2-40B4-BE49-F238E27FC236}">
                <a16:creationId xmlns:a16="http://schemas.microsoft.com/office/drawing/2014/main" id="{DD380271-48EA-4D53-9A26-65E142595AC8}"/>
              </a:ext>
            </a:extLst>
          </p:cNvPr>
          <p:cNvSpPr>
            <a:spLocks noChangeArrowheads="1"/>
          </p:cNvSpPr>
          <p:nvPr/>
        </p:nvSpPr>
        <p:spPr bwMode="auto">
          <a:xfrm>
            <a:off x="1577967" y="423774"/>
            <a:ext cx="949330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SzPct val="60000"/>
              <a:buBlip>
                <a:blip r:embed="rId2"/>
              </a:buBlip>
              <a:defRPr sz="3200">
                <a:solidFill>
                  <a:schemeClr val="tx1"/>
                </a:solidFill>
                <a:latin typeface="Arial" panose="020B0604020202020204" pitchFamily="34" charset="0"/>
              </a:defRPr>
            </a:lvl1pPr>
            <a:lvl2pPr marL="742950" indent="-285750">
              <a:spcBef>
                <a:spcPct val="20000"/>
              </a:spcBef>
              <a:buSzPct val="60000"/>
              <a:buBlip>
                <a:blip r:embed="rId3"/>
              </a:buBlip>
              <a:defRPr sz="2800">
                <a:solidFill>
                  <a:schemeClr val="tx1"/>
                </a:solidFill>
                <a:latin typeface="Arial" panose="020B0604020202020204" pitchFamily="34" charset="0"/>
              </a:defRPr>
            </a:lvl2pPr>
            <a:lvl3pPr marL="1143000" indent="-228600">
              <a:spcBef>
                <a:spcPct val="20000"/>
              </a:spcBef>
              <a:buSzPct val="6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SzPct val="60000"/>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60000"/>
              <a:buBlip>
                <a:blip r:embed="rId4"/>
              </a:buBlip>
              <a:defRPr sz="2000">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6000" b="0" i="0" u="none" strike="noStrike" kern="0" cap="none" spc="0" normalizeH="0" baseline="0" noProof="0" dirty="0">
                <a:ln>
                  <a:noFill/>
                </a:ln>
                <a:solidFill>
                  <a:srgbClr val="C00000"/>
                </a:solidFill>
                <a:effectLst/>
                <a:uLnTx/>
                <a:uFillTx/>
                <a:latin typeface="+mj-lt"/>
              </a:rPr>
              <a:t>Organizational Inclusion</a:t>
            </a:r>
          </a:p>
        </p:txBody>
      </p:sp>
    </p:spTree>
    <p:extLst>
      <p:ext uri="{BB962C8B-B14F-4D97-AF65-F5344CB8AC3E}">
        <p14:creationId xmlns:p14="http://schemas.microsoft.com/office/powerpoint/2010/main" val="3569783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1D773726-AE37-4C3B-A3AA-BF4F5B40D8FC}"/>
              </a:ext>
            </a:extLst>
          </p:cNvPr>
          <p:cNvGrpSpPr>
            <a:grpSpLocks noChangeAspect="1"/>
          </p:cNvGrpSpPr>
          <p:nvPr/>
        </p:nvGrpSpPr>
        <p:grpSpPr>
          <a:xfrm>
            <a:off x="2261938" y="413887"/>
            <a:ext cx="9636154" cy="5669280"/>
            <a:chOff x="2677954" y="113009"/>
            <a:chExt cx="7416291" cy="6338440"/>
          </a:xfrm>
        </p:grpSpPr>
        <p:cxnSp>
          <p:nvCxnSpPr>
            <p:cNvPr id="2" name="11">
              <a:extLst>
                <a:ext uri="{FF2B5EF4-FFF2-40B4-BE49-F238E27FC236}">
                  <a16:creationId xmlns:a16="http://schemas.microsoft.com/office/drawing/2014/main" id="{EE167A29-EE2C-4685-8DA2-1F292C2452CF}"/>
                </a:ext>
              </a:extLst>
            </p:cNvPr>
            <p:cNvCxnSpPr/>
            <p:nvPr/>
          </p:nvCxnSpPr>
          <p:spPr>
            <a:xfrm flipV="1">
              <a:off x="5203861" y="971080"/>
              <a:ext cx="359860" cy="713822"/>
            </a:xfrm>
            <a:prstGeom prst="line">
              <a:avLst/>
            </a:prstGeom>
            <a:ln w="28575">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3" name="22">
              <a:extLst>
                <a:ext uri="{FF2B5EF4-FFF2-40B4-BE49-F238E27FC236}">
                  <a16:creationId xmlns:a16="http://schemas.microsoft.com/office/drawing/2014/main" id="{3F1182AF-AAD1-465D-8515-3B9BF71A6BF7}"/>
                </a:ext>
              </a:extLst>
            </p:cNvPr>
            <p:cNvCxnSpPr>
              <a:cxnSpLocks/>
            </p:cNvCxnSpPr>
            <p:nvPr/>
          </p:nvCxnSpPr>
          <p:spPr>
            <a:xfrm flipV="1">
              <a:off x="5817152" y="1667029"/>
              <a:ext cx="637896" cy="519103"/>
            </a:xfrm>
            <a:prstGeom prst="line">
              <a:avLst/>
            </a:prstGeom>
            <a:ln w="28575">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4" name="33">
              <a:extLst>
                <a:ext uri="{FF2B5EF4-FFF2-40B4-BE49-F238E27FC236}">
                  <a16:creationId xmlns:a16="http://schemas.microsoft.com/office/drawing/2014/main" id="{F09CD913-4441-4478-8EB2-227F824D61B4}"/>
                </a:ext>
              </a:extLst>
            </p:cNvPr>
            <p:cNvCxnSpPr>
              <a:cxnSpLocks/>
            </p:cNvCxnSpPr>
            <p:nvPr/>
          </p:nvCxnSpPr>
          <p:spPr>
            <a:xfrm flipV="1">
              <a:off x="6161823" y="2705752"/>
              <a:ext cx="804778" cy="188302"/>
            </a:xfrm>
            <a:prstGeom prst="line">
              <a:avLst/>
            </a:prstGeom>
            <a:ln w="28575">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 name="44">
              <a:extLst>
                <a:ext uri="{FF2B5EF4-FFF2-40B4-BE49-F238E27FC236}">
                  <a16:creationId xmlns:a16="http://schemas.microsoft.com/office/drawing/2014/main" id="{16BE338E-F4E9-4A9C-9510-DF8018AA6EEF}"/>
                </a:ext>
              </a:extLst>
            </p:cNvPr>
            <p:cNvCxnSpPr>
              <a:cxnSpLocks/>
            </p:cNvCxnSpPr>
            <p:nvPr/>
          </p:nvCxnSpPr>
          <p:spPr>
            <a:xfrm>
              <a:off x="6159505" y="3659005"/>
              <a:ext cx="802461" cy="190081"/>
            </a:xfrm>
            <a:prstGeom prst="line">
              <a:avLst/>
            </a:prstGeom>
            <a:ln w="28575">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6" name="55">
              <a:extLst>
                <a:ext uri="{FF2B5EF4-FFF2-40B4-BE49-F238E27FC236}">
                  <a16:creationId xmlns:a16="http://schemas.microsoft.com/office/drawing/2014/main" id="{76DF9BD0-86F1-4C33-96F3-F315569EF16C}"/>
                </a:ext>
              </a:extLst>
            </p:cNvPr>
            <p:cNvCxnSpPr>
              <a:cxnSpLocks/>
            </p:cNvCxnSpPr>
            <p:nvPr/>
          </p:nvCxnSpPr>
          <p:spPr>
            <a:xfrm>
              <a:off x="5817152" y="4366927"/>
              <a:ext cx="643101" cy="517744"/>
            </a:xfrm>
            <a:prstGeom prst="line">
              <a:avLst/>
            </a:prstGeom>
            <a:ln w="28575">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7" name="66">
              <a:extLst>
                <a:ext uri="{FF2B5EF4-FFF2-40B4-BE49-F238E27FC236}">
                  <a16:creationId xmlns:a16="http://schemas.microsoft.com/office/drawing/2014/main" id="{1CB6619B-1ACE-4E4A-A7C2-E56EDB00CA88}"/>
                </a:ext>
              </a:extLst>
            </p:cNvPr>
            <p:cNvCxnSpPr>
              <a:cxnSpLocks/>
            </p:cNvCxnSpPr>
            <p:nvPr/>
          </p:nvCxnSpPr>
          <p:spPr>
            <a:xfrm>
              <a:off x="5203861" y="4845901"/>
              <a:ext cx="353989" cy="772579"/>
            </a:xfrm>
            <a:prstGeom prst="line">
              <a:avLst/>
            </a:prstGeom>
            <a:ln w="28575">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EFCEE3A2-47A6-4752-9923-125EBA740537}"/>
                </a:ext>
              </a:extLst>
            </p:cNvPr>
            <p:cNvSpPr/>
            <p:nvPr/>
          </p:nvSpPr>
          <p:spPr>
            <a:xfrm>
              <a:off x="2678849" y="1497017"/>
              <a:ext cx="3551410" cy="3551410"/>
            </a:xfrm>
            <a:prstGeom prst="ellipse">
              <a:avLst/>
            </a:prstGeom>
            <a:solidFill>
              <a:schemeClr val="bg1"/>
            </a:solidFill>
            <a:ln>
              <a:noFill/>
            </a:ln>
            <a:effectLst>
              <a:outerShdw blurRad="431800" dist="368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1">
              <a:extLst>
                <a:ext uri="{FF2B5EF4-FFF2-40B4-BE49-F238E27FC236}">
                  <a16:creationId xmlns:a16="http://schemas.microsoft.com/office/drawing/2014/main" id="{6F8F7AF7-B865-481F-866A-03BD432C270C}"/>
                </a:ext>
              </a:extLst>
            </p:cNvPr>
            <p:cNvSpPr>
              <a:spLocks noChangeAspect="1"/>
            </p:cNvSpPr>
            <p:nvPr/>
          </p:nvSpPr>
          <p:spPr>
            <a:xfrm>
              <a:off x="2677954" y="1496122"/>
              <a:ext cx="3553200" cy="3553200"/>
            </a:xfrm>
            <a:prstGeom prst="pie">
              <a:avLst>
                <a:gd name="adj1" fmla="val 16953453"/>
                <a:gd name="adj2" fmla="val 18587813"/>
              </a:avLst>
            </a:prstGeom>
            <a:solidFill>
              <a:srgbClr val="F5C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2">
              <a:extLst>
                <a:ext uri="{FF2B5EF4-FFF2-40B4-BE49-F238E27FC236}">
                  <a16:creationId xmlns:a16="http://schemas.microsoft.com/office/drawing/2014/main" id="{68A189F5-8861-4E35-9419-A4A7BBAD7070}"/>
                </a:ext>
              </a:extLst>
            </p:cNvPr>
            <p:cNvSpPr>
              <a:spLocks noChangeAspect="1"/>
            </p:cNvSpPr>
            <p:nvPr/>
          </p:nvSpPr>
          <p:spPr>
            <a:xfrm>
              <a:off x="2677954" y="1496122"/>
              <a:ext cx="3553200" cy="3553200"/>
            </a:xfrm>
            <a:prstGeom prst="pie">
              <a:avLst>
                <a:gd name="adj1" fmla="val 18508966"/>
                <a:gd name="adj2" fmla="val 20042310"/>
              </a:avLst>
            </a:prstGeom>
            <a:solidFill>
              <a:srgbClr val="D64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3">
              <a:extLst>
                <a:ext uri="{FF2B5EF4-FFF2-40B4-BE49-F238E27FC236}">
                  <a16:creationId xmlns:a16="http://schemas.microsoft.com/office/drawing/2014/main" id="{A803DE03-E268-451D-8BDD-4BDD6BA5F9B2}"/>
                </a:ext>
              </a:extLst>
            </p:cNvPr>
            <p:cNvSpPr>
              <a:spLocks noChangeAspect="1"/>
            </p:cNvSpPr>
            <p:nvPr/>
          </p:nvSpPr>
          <p:spPr>
            <a:xfrm>
              <a:off x="2677954" y="1496122"/>
              <a:ext cx="3553200" cy="3553200"/>
            </a:xfrm>
            <a:prstGeom prst="pie">
              <a:avLst>
                <a:gd name="adj1" fmla="val 20029074"/>
                <a:gd name="adj2" fmla="val 71890"/>
              </a:avLst>
            </a:prstGeom>
            <a:solidFill>
              <a:srgbClr val="AC3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4">
              <a:extLst>
                <a:ext uri="{FF2B5EF4-FFF2-40B4-BE49-F238E27FC236}">
                  <a16:creationId xmlns:a16="http://schemas.microsoft.com/office/drawing/2014/main" id="{5E7C2068-4E06-4EC7-9FA5-2530D877DE67}"/>
                </a:ext>
              </a:extLst>
            </p:cNvPr>
            <p:cNvSpPr>
              <a:spLocks noChangeAspect="1"/>
            </p:cNvSpPr>
            <p:nvPr/>
          </p:nvSpPr>
          <p:spPr>
            <a:xfrm>
              <a:off x="2677954" y="1496122"/>
              <a:ext cx="3553200" cy="3553200"/>
            </a:xfrm>
            <a:prstGeom prst="pie">
              <a:avLst>
                <a:gd name="adj1" fmla="val 13641"/>
                <a:gd name="adj2" fmla="val 1636878"/>
              </a:avLst>
            </a:prstGeom>
            <a:solidFill>
              <a:srgbClr val="514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5">
              <a:extLst>
                <a:ext uri="{FF2B5EF4-FFF2-40B4-BE49-F238E27FC236}">
                  <a16:creationId xmlns:a16="http://schemas.microsoft.com/office/drawing/2014/main" id="{3C61C6BD-E661-41F0-8910-753217AC48DC}"/>
                </a:ext>
              </a:extLst>
            </p:cNvPr>
            <p:cNvSpPr>
              <a:spLocks noChangeAspect="1"/>
            </p:cNvSpPr>
            <p:nvPr/>
          </p:nvSpPr>
          <p:spPr>
            <a:xfrm>
              <a:off x="2677954" y="1496122"/>
              <a:ext cx="3553200" cy="3553200"/>
            </a:xfrm>
            <a:prstGeom prst="pie">
              <a:avLst>
                <a:gd name="adj1" fmla="val 1548135"/>
                <a:gd name="adj2" fmla="val 3112629"/>
              </a:avLst>
            </a:prstGeom>
            <a:solidFill>
              <a:srgbClr val="47A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6">
              <a:extLst>
                <a:ext uri="{FF2B5EF4-FFF2-40B4-BE49-F238E27FC236}">
                  <a16:creationId xmlns:a16="http://schemas.microsoft.com/office/drawing/2014/main" id="{01D8E09F-BB3A-4704-B34F-C28FBAD42634}"/>
                </a:ext>
              </a:extLst>
            </p:cNvPr>
            <p:cNvSpPr>
              <a:spLocks noChangeAspect="1"/>
            </p:cNvSpPr>
            <p:nvPr/>
          </p:nvSpPr>
          <p:spPr>
            <a:xfrm>
              <a:off x="2677954" y="1496122"/>
              <a:ext cx="3553200" cy="3553200"/>
            </a:xfrm>
            <a:prstGeom prst="pie">
              <a:avLst>
                <a:gd name="adj1" fmla="val 3090292"/>
                <a:gd name="adj2" fmla="val 4647752"/>
              </a:avLst>
            </a:prstGeom>
            <a:solidFill>
              <a:srgbClr val="92B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Oval 14">
              <a:extLst>
                <a:ext uri="{FF2B5EF4-FFF2-40B4-BE49-F238E27FC236}">
                  <a16:creationId xmlns:a16="http://schemas.microsoft.com/office/drawing/2014/main" id="{24B25F37-D87F-4F47-884C-6B3BA2025B61}"/>
                </a:ext>
              </a:extLst>
            </p:cNvPr>
            <p:cNvSpPr/>
            <p:nvPr/>
          </p:nvSpPr>
          <p:spPr>
            <a:xfrm>
              <a:off x="3209878" y="2003251"/>
              <a:ext cx="2524924" cy="2524924"/>
            </a:xfrm>
            <a:prstGeom prst="ellipse">
              <a:avLst/>
            </a:prstGeom>
            <a:gradFill flip="none" rotWithShape="1">
              <a:gsLst>
                <a:gs pos="0">
                  <a:srgbClr val="E3E6E9"/>
                </a:gs>
                <a:gs pos="100000">
                  <a:srgbClr val="FFFFFF"/>
                </a:gs>
              </a:gsLst>
              <a:path path="circle">
                <a:fillToRect r="100000" b="100000"/>
              </a:path>
              <a:tileRect l="-100000" t="-100000"/>
            </a:gradFill>
            <a:ln>
              <a:gradFill flip="none" rotWithShape="1">
                <a:gsLst>
                  <a:gs pos="0">
                    <a:schemeClr val="bg1"/>
                  </a:gs>
                  <a:gs pos="100000">
                    <a:schemeClr val="accent3">
                      <a:lumMod val="100000"/>
                    </a:schemeClr>
                  </a:gs>
                </a:gsLst>
                <a:path path="circle">
                  <a:fillToRect r="100000" b="100000"/>
                </a:path>
                <a:tileRect l="-100000" t="-100000"/>
              </a:gradFill>
            </a:ln>
            <a:effectLst>
              <a:outerShdw blurRad="266700" dist="342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77A80AF-9064-44FA-AF39-24B8DD8EF74E}"/>
                </a:ext>
              </a:extLst>
            </p:cNvPr>
            <p:cNvGrpSpPr/>
            <p:nvPr/>
          </p:nvGrpSpPr>
          <p:grpSpPr>
            <a:xfrm>
              <a:off x="5389701" y="113009"/>
              <a:ext cx="2946694" cy="702084"/>
              <a:chOff x="5365475" y="271286"/>
              <a:chExt cx="2946694" cy="702084"/>
            </a:xfrm>
            <a:gradFill flip="none" rotWithShape="1">
              <a:gsLst>
                <a:gs pos="0">
                  <a:srgbClr val="F9DC4A">
                    <a:lumMod val="89000"/>
                  </a:srgbClr>
                </a:gs>
                <a:gs pos="100000">
                  <a:srgbClr val="F3C343">
                    <a:lumMod val="81000"/>
                  </a:srgbClr>
                </a:gs>
              </a:gsLst>
              <a:path path="circle">
                <a:fillToRect r="100000" b="100000"/>
              </a:path>
              <a:tileRect l="-100000" t="-100000"/>
            </a:gradFill>
            <a:effectLst>
              <a:outerShdw blurRad="177800" dist="152400" dir="6000000" sx="92000" sy="92000" algn="t" rotWithShape="0">
                <a:prstClr val="black">
                  <a:alpha val="40000"/>
                </a:prstClr>
              </a:outerShdw>
            </a:effectLst>
          </p:grpSpPr>
          <p:sp>
            <p:nvSpPr>
              <p:cNvPr id="17" name="Rectangle 16">
                <a:extLst>
                  <a:ext uri="{FF2B5EF4-FFF2-40B4-BE49-F238E27FC236}">
                    <a16:creationId xmlns:a16="http://schemas.microsoft.com/office/drawing/2014/main" id="{7FA8C672-730E-450B-AA1B-F89244037E01}"/>
                  </a:ext>
                </a:extLst>
              </p:cNvPr>
              <p:cNvSpPr/>
              <p:nvPr/>
            </p:nvSpPr>
            <p:spPr>
              <a:xfrm>
                <a:off x="5698775" y="271370"/>
                <a:ext cx="2262393" cy="7019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DD49209-CCF6-4C82-9490-ED0F5A88F491}"/>
                  </a:ext>
                </a:extLst>
              </p:cNvPr>
              <p:cNvSpPr>
                <a:spLocks noChangeAspect="1"/>
              </p:cNvSpPr>
              <p:nvPr/>
            </p:nvSpPr>
            <p:spPr>
              <a:xfrm>
                <a:off x="7610169" y="271370"/>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C61217B-390E-4A9A-B9FB-69E47E3078DA}"/>
                  </a:ext>
                </a:extLst>
              </p:cNvPr>
              <p:cNvSpPr>
                <a:spLocks noChangeAspect="1"/>
              </p:cNvSpPr>
              <p:nvPr/>
            </p:nvSpPr>
            <p:spPr>
              <a:xfrm>
                <a:off x="5365475" y="271286"/>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Oval 19">
              <a:extLst>
                <a:ext uri="{FF2B5EF4-FFF2-40B4-BE49-F238E27FC236}">
                  <a16:creationId xmlns:a16="http://schemas.microsoft.com/office/drawing/2014/main" id="{58EEB4DB-5E4B-473A-8172-11B43AC76E86}"/>
                </a:ext>
              </a:extLst>
            </p:cNvPr>
            <p:cNvSpPr/>
            <p:nvPr/>
          </p:nvSpPr>
          <p:spPr>
            <a:xfrm>
              <a:off x="5462448" y="185756"/>
              <a:ext cx="556506" cy="556506"/>
            </a:xfrm>
            <a:prstGeom prst="ellipse">
              <a:avLst/>
            </a:prstGeom>
            <a:gradFill flip="none" rotWithShape="1">
              <a:gsLst>
                <a:gs pos="0">
                  <a:srgbClr val="E3E6E9"/>
                </a:gs>
                <a:gs pos="100000">
                  <a:srgbClr val="FFFFFF"/>
                </a:gs>
              </a:gsLst>
              <a:path path="circle">
                <a:fillToRect r="100000" b="100000"/>
              </a:path>
              <a:tileRect l="-100000" t="-100000"/>
            </a:gradFill>
            <a:ln w="6350">
              <a:gradFill flip="none" rotWithShape="1">
                <a:gsLst>
                  <a:gs pos="0">
                    <a:schemeClr val="bg1"/>
                  </a:gs>
                  <a:gs pos="100000">
                    <a:schemeClr val="accent3">
                      <a:lumMod val="100000"/>
                    </a:schemeClr>
                  </a:gs>
                </a:gsLst>
                <a:path path="circle">
                  <a:fillToRect r="100000" b="100000"/>
                </a:path>
                <a:tileRect l="-100000" t="-100000"/>
              </a:gradFill>
            </a:ln>
            <a:effectLst>
              <a:outerShdw blurRad="114300" dist="63500" dir="2700000" sx="96000" sy="96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450DEBD-2DD3-4B9F-ACB9-4221AFF43E81}"/>
                </a:ext>
              </a:extLst>
            </p:cNvPr>
            <p:cNvSpPr/>
            <p:nvPr/>
          </p:nvSpPr>
          <p:spPr>
            <a:xfrm>
              <a:off x="5994996" y="234120"/>
              <a:ext cx="2295840" cy="658925"/>
            </a:xfrm>
            <a:prstGeom prst="rect">
              <a:avLst/>
            </a:prstGeom>
            <a:noFill/>
          </p:spPr>
          <p:txBody>
            <a:bodyPr wrap="square" lIns="42953" tIns="21476" rIns="42953" bIns="21476">
              <a:spAutoFit/>
            </a:bodyPr>
            <a:lstStyle/>
            <a:p>
              <a:pPr lvl="0" algn="ctr">
                <a:buClrTx/>
                <a:buSzPct val="60000"/>
              </a:pPr>
              <a:r>
                <a:rPr lang="en-US" altLang="en-US" sz="1000" b="1" dirty="0">
                  <a:solidFill>
                    <a:schemeClr val="bg1"/>
                  </a:solidFill>
                  <a:latin typeface="Arial" panose="020B0604020202020204" pitchFamily="34" charset="0"/>
                  <a:cs typeface="Arial" panose="020B0604020202020204" pitchFamily="34" charset="0"/>
                </a:rPr>
                <a:t>Practice positive, constructive work habits in the workplace; work cooperatively towards a common goal. </a:t>
              </a:r>
              <a:endParaRPr lang="en-US" sz="1000" b="1" dirty="0">
                <a:solidFill>
                  <a:schemeClr val="bg1"/>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954E9CBB-0082-4C34-9621-C34C71E6829D}"/>
                </a:ext>
              </a:extLst>
            </p:cNvPr>
            <p:cNvSpPr/>
            <p:nvPr/>
          </p:nvSpPr>
          <p:spPr>
            <a:xfrm>
              <a:off x="5640651" y="339035"/>
              <a:ext cx="261284" cy="258815"/>
            </a:xfrm>
            <a:prstGeom prst="rect">
              <a:avLst/>
            </a:prstGeom>
            <a:noFill/>
          </p:spPr>
          <p:txBody>
            <a:bodyPr wrap="square" lIns="42953" tIns="21476" rIns="42953" bIns="21476">
              <a:spAutoFit/>
            </a:bodyPr>
            <a:lstStyle/>
            <a:p>
              <a:pPr defTabSz="214761"/>
              <a:r>
                <a:rPr lang="en-US" sz="1400">
                  <a:ln w="0"/>
                  <a:solidFill>
                    <a:schemeClr val="bg1"/>
                  </a:solidFill>
                  <a:latin typeface="Calibri" panose="020F0502020204030204"/>
                </a:rPr>
                <a:t>1</a:t>
              </a:r>
            </a:p>
          </p:txBody>
        </p:sp>
        <p:sp>
          <p:nvSpPr>
            <p:cNvPr id="23" name="Rectangle 22">
              <a:extLst>
                <a:ext uri="{FF2B5EF4-FFF2-40B4-BE49-F238E27FC236}">
                  <a16:creationId xmlns:a16="http://schemas.microsoft.com/office/drawing/2014/main" id="{EFDBFECF-83E0-45C1-B0AA-5FDBAAD0E8CA}"/>
                </a:ext>
              </a:extLst>
            </p:cNvPr>
            <p:cNvSpPr/>
            <p:nvPr/>
          </p:nvSpPr>
          <p:spPr>
            <a:xfrm>
              <a:off x="5570183" y="125354"/>
              <a:ext cx="302508" cy="653798"/>
            </a:xfrm>
            <a:prstGeom prst="rect">
              <a:avLst/>
            </a:prstGeom>
            <a:noFill/>
            <a:effectLst>
              <a:outerShdw dist="38100" algn="l" rotWithShape="0">
                <a:prstClr val="black">
                  <a:alpha val="23000"/>
                </a:prstClr>
              </a:outerShdw>
            </a:effectLst>
          </p:spPr>
          <p:txBody>
            <a:bodyPr wrap="none" lIns="91440" tIns="45720" rIns="91440" bIns="45720">
              <a:spAutoFit/>
            </a:bodyPr>
            <a:lstStyle/>
            <a:p>
              <a:pPr algn="ctr"/>
              <a:r>
                <a:rPr lang="en-US" sz="3200" b="1" cap="none" spc="0"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rPr>
                <a:t>1</a:t>
              </a:r>
            </a:p>
          </p:txBody>
        </p:sp>
        <p:grpSp>
          <p:nvGrpSpPr>
            <p:cNvPr id="24" name="Group 23">
              <a:extLst>
                <a:ext uri="{FF2B5EF4-FFF2-40B4-BE49-F238E27FC236}">
                  <a16:creationId xmlns:a16="http://schemas.microsoft.com/office/drawing/2014/main" id="{9FBE3F59-EA29-4812-B5AA-90E5A3F279C2}"/>
                </a:ext>
              </a:extLst>
            </p:cNvPr>
            <p:cNvGrpSpPr/>
            <p:nvPr/>
          </p:nvGrpSpPr>
          <p:grpSpPr>
            <a:xfrm>
              <a:off x="6676153" y="1238801"/>
              <a:ext cx="2946694" cy="702084"/>
              <a:chOff x="5365475" y="271286"/>
              <a:chExt cx="2946694" cy="702084"/>
            </a:xfrm>
            <a:gradFill flip="none" rotWithShape="1">
              <a:gsLst>
                <a:gs pos="0">
                  <a:srgbClr val="FF9300"/>
                </a:gs>
                <a:gs pos="99000">
                  <a:srgbClr val="FF2600">
                    <a:lumMod val="78000"/>
                  </a:srgbClr>
                </a:gs>
              </a:gsLst>
              <a:path path="circle">
                <a:fillToRect r="100000" b="100000"/>
              </a:path>
              <a:tileRect l="-100000" t="-100000"/>
            </a:gradFill>
            <a:effectLst>
              <a:outerShdw blurRad="177800" dist="152400" dir="6000000" sx="92000" sy="92000" algn="t" rotWithShape="0">
                <a:prstClr val="black">
                  <a:alpha val="40000"/>
                </a:prstClr>
              </a:outerShdw>
            </a:effectLst>
          </p:grpSpPr>
          <p:sp>
            <p:nvSpPr>
              <p:cNvPr id="25" name="Rectangle 24">
                <a:extLst>
                  <a:ext uri="{FF2B5EF4-FFF2-40B4-BE49-F238E27FC236}">
                    <a16:creationId xmlns:a16="http://schemas.microsoft.com/office/drawing/2014/main" id="{81A894E7-172A-4082-8BB1-262F0197375C}"/>
                  </a:ext>
                </a:extLst>
              </p:cNvPr>
              <p:cNvSpPr/>
              <p:nvPr/>
            </p:nvSpPr>
            <p:spPr>
              <a:xfrm>
                <a:off x="5698775" y="271370"/>
                <a:ext cx="2262393" cy="7019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317FF240-A24B-4653-BDEF-A6821B37FF7A}"/>
                  </a:ext>
                </a:extLst>
              </p:cNvPr>
              <p:cNvSpPr>
                <a:spLocks noChangeAspect="1"/>
              </p:cNvSpPr>
              <p:nvPr/>
            </p:nvSpPr>
            <p:spPr>
              <a:xfrm>
                <a:off x="7610169" y="271370"/>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0220591-5A5E-4928-99ED-854C5376410C}"/>
                  </a:ext>
                </a:extLst>
              </p:cNvPr>
              <p:cNvSpPr>
                <a:spLocks noChangeAspect="1"/>
              </p:cNvSpPr>
              <p:nvPr/>
            </p:nvSpPr>
            <p:spPr>
              <a:xfrm>
                <a:off x="5365475" y="271286"/>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Oval 27">
              <a:extLst>
                <a:ext uri="{FF2B5EF4-FFF2-40B4-BE49-F238E27FC236}">
                  <a16:creationId xmlns:a16="http://schemas.microsoft.com/office/drawing/2014/main" id="{58C7626A-FFE6-47C6-B477-8FAD652EEE7A}"/>
                </a:ext>
              </a:extLst>
            </p:cNvPr>
            <p:cNvSpPr/>
            <p:nvPr/>
          </p:nvSpPr>
          <p:spPr>
            <a:xfrm>
              <a:off x="6748900" y="1311548"/>
              <a:ext cx="556506" cy="556506"/>
            </a:xfrm>
            <a:prstGeom prst="ellipse">
              <a:avLst/>
            </a:prstGeom>
            <a:gradFill flip="none" rotWithShape="1">
              <a:gsLst>
                <a:gs pos="0">
                  <a:srgbClr val="E3E6E9"/>
                </a:gs>
                <a:gs pos="100000">
                  <a:srgbClr val="FFFFFF"/>
                </a:gs>
              </a:gsLst>
              <a:path path="circle">
                <a:fillToRect r="100000" b="100000"/>
              </a:path>
              <a:tileRect l="-100000" t="-100000"/>
            </a:gradFill>
            <a:ln w="6350">
              <a:gradFill flip="none" rotWithShape="1">
                <a:gsLst>
                  <a:gs pos="0">
                    <a:schemeClr val="bg1"/>
                  </a:gs>
                  <a:gs pos="100000">
                    <a:schemeClr val="accent3">
                      <a:lumMod val="100000"/>
                    </a:schemeClr>
                  </a:gs>
                </a:gsLst>
                <a:path path="circle">
                  <a:fillToRect r="100000" b="100000"/>
                </a:path>
                <a:tileRect l="-100000" t="-100000"/>
              </a:gradFill>
            </a:ln>
            <a:effectLst>
              <a:outerShdw blurRad="114300" dist="63500" dir="2700000" sx="96000" sy="96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5C83718-DE52-41E2-829B-AD95D6BCC8B2}"/>
                </a:ext>
              </a:extLst>
            </p:cNvPr>
            <p:cNvSpPr/>
            <p:nvPr/>
          </p:nvSpPr>
          <p:spPr>
            <a:xfrm>
              <a:off x="7361566" y="1386166"/>
              <a:ext cx="2081499" cy="505035"/>
            </a:xfrm>
            <a:prstGeom prst="rect">
              <a:avLst/>
            </a:prstGeom>
            <a:noFill/>
          </p:spPr>
          <p:txBody>
            <a:bodyPr wrap="square" lIns="42953" tIns="21476" rIns="42953" bIns="21476">
              <a:spAutoFit/>
            </a:bodyPr>
            <a:lstStyle/>
            <a:p>
              <a:pPr lvl="0" algn="ctr">
                <a:buClrTx/>
                <a:buSzPct val="60000"/>
              </a:pPr>
              <a:r>
                <a:rPr lang="en-US" altLang="en-US" sz="1000" b="1" dirty="0">
                  <a:solidFill>
                    <a:schemeClr val="bg1"/>
                  </a:solidFill>
                  <a:latin typeface="Arial"/>
                </a:rPr>
                <a:t>Live up to the social contract; contribute to your fullest potential; strive for excellence.</a:t>
              </a:r>
              <a:endParaRPr lang="en-US" sz="1000" b="1" dirty="0">
                <a:solidFill>
                  <a:schemeClr val="bg1"/>
                </a:solidFill>
                <a:latin typeface="Times New Roman"/>
              </a:endParaRPr>
            </a:p>
          </p:txBody>
        </p:sp>
        <p:sp>
          <p:nvSpPr>
            <p:cNvPr id="30" name="Rectangle 29">
              <a:extLst>
                <a:ext uri="{FF2B5EF4-FFF2-40B4-BE49-F238E27FC236}">
                  <a16:creationId xmlns:a16="http://schemas.microsoft.com/office/drawing/2014/main" id="{C721A11A-8C1B-41A9-9D7C-D483F937A6B1}"/>
                </a:ext>
              </a:extLst>
            </p:cNvPr>
            <p:cNvSpPr/>
            <p:nvPr/>
          </p:nvSpPr>
          <p:spPr>
            <a:xfrm>
              <a:off x="6927103" y="1464827"/>
              <a:ext cx="261284" cy="258815"/>
            </a:xfrm>
            <a:prstGeom prst="rect">
              <a:avLst/>
            </a:prstGeom>
            <a:noFill/>
          </p:spPr>
          <p:txBody>
            <a:bodyPr wrap="square" lIns="42953" tIns="21476" rIns="42953" bIns="21476">
              <a:spAutoFit/>
            </a:bodyPr>
            <a:lstStyle/>
            <a:p>
              <a:pPr defTabSz="214761"/>
              <a:r>
                <a:rPr lang="en-US" sz="1400">
                  <a:ln w="0"/>
                  <a:solidFill>
                    <a:schemeClr val="bg1"/>
                  </a:solidFill>
                  <a:latin typeface="Calibri" panose="020F0502020204030204"/>
                </a:rPr>
                <a:t>1</a:t>
              </a:r>
            </a:p>
          </p:txBody>
        </p:sp>
        <p:sp>
          <p:nvSpPr>
            <p:cNvPr id="31" name="Rectangle 30">
              <a:extLst>
                <a:ext uri="{FF2B5EF4-FFF2-40B4-BE49-F238E27FC236}">
                  <a16:creationId xmlns:a16="http://schemas.microsoft.com/office/drawing/2014/main" id="{8652D7A6-645E-446E-ADAF-8B16DF6F634C}"/>
                </a:ext>
              </a:extLst>
            </p:cNvPr>
            <p:cNvSpPr/>
            <p:nvPr/>
          </p:nvSpPr>
          <p:spPr>
            <a:xfrm>
              <a:off x="6870943" y="1239013"/>
              <a:ext cx="302508" cy="653798"/>
            </a:xfrm>
            <a:prstGeom prst="rect">
              <a:avLst/>
            </a:prstGeom>
            <a:noFill/>
            <a:effectLst>
              <a:outerShdw dist="38100" algn="l" rotWithShape="0">
                <a:prstClr val="black">
                  <a:alpha val="23000"/>
                </a:prstClr>
              </a:outerShdw>
            </a:effectLst>
          </p:spPr>
          <p:txBody>
            <a:bodyPr wrap="none" lIns="91440" tIns="45720" rIns="91440" bIns="45720">
              <a:spAutoFit/>
            </a:bodyPr>
            <a:lstStyle/>
            <a:p>
              <a:pPr algn="ctr"/>
              <a:r>
                <a:rPr lang="en-US" sz="3200" b="1"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rPr>
                <a:t>2</a:t>
              </a:r>
              <a:endParaRPr lang="en-US" sz="3200" b="1" cap="none" spc="0"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endParaRPr>
            </a:p>
          </p:txBody>
        </p:sp>
        <p:grpSp>
          <p:nvGrpSpPr>
            <p:cNvPr id="32" name="Group 31">
              <a:extLst>
                <a:ext uri="{FF2B5EF4-FFF2-40B4-BE49-F238E27FC236}">
                  <a16:creationId xmlns:a16="http://schemas.microsoft.com/office/drawing/2014/main" id="{3C0D23B5-AB6E-42C2-82A9-D9B0183358B3}"/>
                </a:ext>
              </a:extLst>
            </p:cNvPr>
            <p:cNvGrpSpPr/>
            <p:nvPr/>
          </p:nvGrpSpPr>
          <p:grpSpPr>
            <a:xfrm>
              <a:off x="7147551" y="2364593"/>
              <a:ext cx="2946694" cy="702084"/>
              <a:chOff x="5365475" y="271286"/>
              <a:chExt cx="2946694" cy="702084"/>
            </a:xfrm>
            <a:gradFill flip="none" rotWithShape="1">
              <a:gsLst>
                <a:gs pos="0">
                  <a:srgbClr val="BB478B"/>
                </a:gs>
                <a:gs pos="100000">
                  <a:srgbClr val="B23986">
                    <a:lumMod val="92000"/>
                  </a:srgbClr>
                </a:gs>
              </a:gsLst>
              <a:path path="circle">
                <a:fillToRect r="100000" b="100000"/>
              </a:path>
              <a:tileRect l="-100000" t="-100000"/>
            </a:gradFill>
            <a:effectLst>
              <a:outerShdw blurRad="177800" dist="152400" dir="6000000" sx="92000" sy="92000" algn="t" rotWithShape="0">
                <a:prstClr val="black">
                  <a:alpha val="40000"/>
                </a:prstClr>
              </a:outerShdw>
            </a:effectLst>
          </p:grpSpPr>
          <p:sp>
            <p:nvSpPr>
              <p:cNvPr id="33" name="Rectangle 32">
                <a:extLst>
                  <a:ext uri="{FF2B5EF4-FFF2-40B4-BE49-F238E27FC236}">
                    <a16:creationId xmlns:a16="http://schemas.microsoft.com/office/drawing/2014/main" id="{7F64CD87-2888-45F9-AAC9-77C155AC7331}"/>
                  </a:ext>
                </a:extLst>
              </p:cNvPr>
              <p:cNvSpPr/>
              <p:nvPr/>
            </p:nvSpPr>
            <p:spPr>
              <a:xfrm>
                <a:off x="5698775" y="271370"/>
                <a:ext cx="2262393" cy="7019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5B1A3A6C-04F4-4D5A-A50D-5A9C560EEBCA}"/>
                  </a:ext>
                </a:extLst>
              </p:cNvPr>
              <p:cNvSpPr>
                <a:spLocks noChangeAspect="1"/>
              </p:cNvSpPr>
              <p:nvPr/>
            </p:nvSpPr>
            <p:spPr>
              <a:xfrm>
                <a:off x="7610169" y="271370"/>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E3CC8227-FE39-47C9-BFBA-589BC58161C5}"/>
                  </a:ext>
                </a:extLst>
              </p:cNvPr>
              <p:cNvSpPr>
                <a:spLocks noChangeAspect="1"/>
              </p:cNvSpPr>
              <p:nvPr/>
            </p:nvSpPr>
            <p:spPr>
              <a:xfrm>
                <a:off x="5365475" y="271286"/>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Oval 35">
              <a:extLst>
                <a:ext uri="{FF2B5EF4-FFF2-40B4-BE49-F238E27FC236}">
                  <a16:creationId xmlns:a16="http://schemas.microsoft.com/office/drawing/2014/main" id="{F62A9B83-C9CF-447C-8E7E-D5B679ED44E5}"/>
                </a:ext>
              </a:extLst>
            </p:cNvPr>
            <p:cNvSpPr/>
            <p:nvPr/>
          </p:nvSpPr>
          <p:spPr>
            <a:xfrm>
              <a:off x="7220298" y="2437340"/>
              <a:ext cx="556506" cy="556506"/>
            </a:xfrm>
            <a:prstGeom prst="ellipse">
              <a:avLst/>
            </a:prstGeom>
            <a:gradFill flip="none" rotWithShape="1">
              <a:gsLst>
                <a:gs pos="0">
                  <a:srgbClr val="E3E6E9"/>
                </a:gs>
                <a:gs pos="100000">
                  <a:srgbClr val="FFFFFF"/>
                </a:gs>
              </a:gsLst>
              <a:path path="circle">
                <a:fillToRect r="100000" b="100000"/>
              </a:path>
              <a:tileRect l="-100000" t="-100000"/>
            </a:gradFill>
            <a:ln w="6350">
              <a:gradFill flip="none" rotWithShape="1">
                <a:gsLst>
                  <a:gs pos="0">
                    <a:schemeClr val="bg1"/>
                  </a:gs>
                  <a:gs pos="100000">
                    <a:schemeClr val="accent3">
                      <a:lumMod val="100000"/>
                    </a:schemeClr>
                  </a:gs>
                </a:gsLst>
                <a:path path="circle">
                  <a:fillToRect r="100000" b="100000"/>
                </a:path>
                <a:tileRect l="-100000" t="-100000"/>
              </a:gradFill>
            </a:ln>
            <a:effectLst>
              <a:outerShdw blurRad="114300" dist="63500" dir="2700000" sx="96000" sy="96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8036CA4-8E22-4979-B0E7-036579B67B32}"/>
                </a:ext>
              </a:extLst>
            </p:cNvPr>
            <p:cNvSpPr/>
            <p:nvPr/>
          </p:nvSpPr>
          <p:spPr>
            <a:xfrm>
              <a:off x="7773561" y="2559681"/>
              <a:ext cx="1855594" cy="392595"/>
            </a:xfrm>
            <a:prstGeom prst="rect">
              <a:avLst/>
            </a:prstGeom>
            <a:noFill/>
          </p:spPr>
          <p:txBody>
            <a:bodyPr wrap="square" lIns="42953" tIns="21476" rIns="42953" bIns="21476">
              <a:spAutoFit/>
            </a:bodyPr>
            <a:lstStyle/>
            <a:p>
              <a:pPr lvl="0" algn="ctr">
                <a:buClrTx/>
                <a:buSzPct val="60000"/>
              </a:pPr>
              <a:r>
                <a:rPr lang="en-US" altLang="en-US" sz="1000" b="1" dirty="0">
                  <a:solidFill>
                    <a:schemeClr val="bg1"/>
                  </a:solidFill>
                  <a:latin typeface="Arial"/>
                </a:rPr>
                <a:t>Recognize and respect others and their individuality</a:t>
              </a:r>
              <a:r>
                <a:rPr lang="en-US" altLang="en-US" sz="1000" dirty="0">
                  <a:solidFill>
                    <a:schemeClr val="bg1"/>
                  </a:solidFill>
                  <a:latin typeface="Arial"/>
                </a:rPr>
                <a:t>.</a:t>
              </a:r>
              <a:endParaRPr lang="en-US" sz="1000" dirty="0">
                <a:solidFill>
                  <a:schemeClr val="bg1"/>
                </a:solidFill>
                <a:latin typeface="Times New Roman"/>
              </a:endParaRPr>
            </a:p>
          </p:txBody>
        </p:sp>
        <p:sp>
          <p:nvSpPr>
            <p:cNvPr id="38" name="Rectangle 37">
              <a:extLst>
                <a:ext uri="{FF2B5EF4-FFF2-40B4-BE49-F238E27FC236}">
                  <a16:creationId xmlns:a16="http://schemas.microsoft.com/office/drawing/2014/main" id="{9BFA8E00-9103-4739-9F40-C1EC4B3DC8D6}"/>
                </a:ext>
              </a:extLst>
            </p:cNvPr>
            <p:cNvSpPr/>
            <p:nvPr/>
          </p:nvSpPr>
          <p:spPr>
            <a:xfrm>
              <a:off x="7398501" y="2590619"/>
              <a:ext cx="261284" cy="258815"/>
            </a:xfrm>
            <a:prstGeom prst="rect">
              <a:avLst/>
            </a:prstGeom>
            <a:noFill/>
          </p:spPr>
          <p:txBody>
            <a:bodyPr wrap="square" lIns="42953" tIns="21476" rIns="42953" bIns="21476">
              <a:spAutoFit/>
            </a:bodyPr>
            <a:lstStyle/>
            <a:p>
              <a:pPr defTabSz="214761"/>
              <a:r>
                <a:rPr lang="en-US" sz="1400">
                  <a:ln w="0"/>
                  <a:solidFill>
                    <a:schemeClr val="bg1"/>
                  </a:solidFill>
                  <a:latin typeface="Calibri" panose="020F0502020204030204"/>
                </a:rPr>
                <a:t>1</a:t>
              </a:r>
            </a:p>
          </p:txBody>
        </p:sp>
        <p:sp>
          <p:nvSpPr>
            <p:cNvPr id="39" name="Rectangle 38">
              <a:extLst>
                <a:ext uri="{FF2B5EF4-FFF2-40B4-BE49-F238E27FC236}">
                  <a16:creationId xmlns:a16="http://schemas.microsoft.com/office/drawing/2014/main" id="{27F87BAF-6845-428D-9C43-524D2D5B14DB}"/>
                </a:ext>
              </a:extLst>
            </p:cNvPr>
            <p:cNvSpPr/>
            <p:nvPr/>
          </p:nvSpPr>
          <p:spPr>
            <a:xfrm>
              <a:off x="7331888" y="2378347"/>
              <a:ext cx="302508" cy="653798"/>
            </a:xfrm>
            <a:prstGeom prst="rect">
              <a:avLst/>
            </a:prstGeom>
            <a:noFill/>
            <a:effectLst>
              <a:outerShdw dist="38100" algn="l" rotWithShape="0">
                <a:prstClr val="black">
                  <a:alpha val="23000"/>
                </a:prstClr>
              </a:outerShdw>
            </a:effectLst>
          </p:spPr>
          <p:txBody>
            <a:bodyPr wrap="none" lIns="91440" tIns="45720" rIns="91440" bIns="45720">
              <a:spAutoFit/>
            </a:bodyPr>
            <a:lstStyle/>
            <a:p>
              <a:pPr algn="ctr"/>
              <a:r>
                <a:rPr lang="en-US" sz="3200" b="1"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rPr>
                <a:t>3</a:t>
              </a:r>
              <a:endParaRPr lang="en-US" sz="3200" b="1" cap="none" spc="0"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endParaRPr>
            </a:p>
          </p:txBody>
        </p:sp>
        <p:grpSp>
          <p:nvGrpSpPr>
            <p:cNvPr id="40" name="Group 39">
              <a:extLst>
                <a:ext uri="{FF2B5EF4-FFF2-40B4-BE49-F238E27FC236}">
                  <a16:creationId xmlns:a16="http://schemas.microsoft.com/office/drawing/2014/main" id="{450239B7-A377-4525-8162-669660F319D4}"/>
                </a:ext>
              </a:extLst>
            </p:cNvPr>
            <p:cNvGrpSpPr/>
            <p:nvPr/>
          </p:nvGrpSpPr>
          <p:grpSpPr>
            <a:xfrm>
              <a:off x="7142916" y="3490385"/>
              <a:ext cx="2946694" cy="702084"/>
              <a:chOff x="5365475" y="271286"/>
              <a:chExt cx="2946694" cy="702084"/>
            </a:xfrm>
            <a:gradFill flip="none" rotWithShape="1">
              <a:gsLst>
                <a:gs pos="0">
                  <a:srgbClr val="745A9C"/>
                </a:gs>
                <a:gs pos="100000">
                  <a:srgbClr val="544187"/>
                </a:gs>
              </a:gsLst>
              <a:path path="circle">
                <a:fillToRect r="100000" b="100000"/>
              </a:path>
              <a:tileRect l="-100000" t="-100000"/>
            </a:gradFill>
            <a:effectLst>
              <a:outerShdw blurRad="177800" dist="152400" dir="6000000" sx="92000" sy="92000" algn="t" rotWithShape="0">
                <a:prstClr val="black">
                  <a:alpha val="40000"/>
                </a:prstClr>
              </a:outerShdw>
            </a:effectLst>
          </p:grpSpPr>
          <p:sp>
            <p:nvSpPr>
              <p:cNvPr id="41" name="Rectangle 40">
                <a:extLst>
                  <a:ext uri="{FF2B5EF4-FFF2-40B4-BE49-F238E27FC236}">
                    <a16:creationId xmlns:a16="http://schemas.microsoft.com/office/drawing/2014/main" id="{5BC64DC7-5D8E-4BBC-A389-1CCEDDB293C5}"/>
                  </a:ext>
                </a:extLst>
              </p:cNvPr>
              <p:cNvSpPr/>
              <p:nvPr/>
            </p:nvSpPr>
            <p:spPr>
              <a:xfrm>
                <a:off x="5698775" y="271370"/>
                <a:ext cx="2262393" cy="7019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7A5355E4-FCB7-47FA-A794-91AD29DA07C6}"/>
                  </a:ext>
                </a:extLst>
              </p:cNvPr>
              <p:cNvSpPr>
                <a:spLocks noChangeAspect="1"/>
              </p:cNvSpPr>
              <p:nvPr/>
            </p:nvSpPr>
            <p:spPr>
              <a:xfrm>
                <a:off x="7610169" y="271370"/>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65EF595-D176-4A6D-95EF-C6113FA832B5}"/>
                  </a:ext>
                </a:extLst>
              </p:cNvPr>
              <p:cNvSpPr>
                <a:spLocks noChangeAspect="1"/>
              </p:cNvSpPr>
              <p:nvPr/>
            </p:nvSpPr>
            <p:spPr>
              <a:xfrm>
                <a:off x="5365475" y="271286"/>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Oval 43">
              <a:extLst>
                <a:ext uri="{FF2B5EF4-FFF2-40B4-BE49-F238E27FC236}">
                  <a16:creationId xmlns:a16="http://schemas.microsoft.com/office/drawing/2014/main" id="{331CEB5A-2415-48D0-907C-ADD645CBB85F}"/>
                </a:ext>
              </a:extLst>
            </p:cNvPr>
            <p:cNvSpPr/>
            <p:nvPr/>
          </p:nvSpPr>
          <p:spPr>
            <a:xfrm>
              <a:off x="7215663" y="3563132"/>
              <a:ext cx="556506" cy="556506"/>
            </a:xfrm>
            <a:prstGeom prst="ellipse">
              <a:avLst/>
            </a:prstGeom>
            <a:gradFill flip="none" rotWithShape="1">
              <a:gsLst>
                <a:gs pos="0">
                  <a:srgbClr val="E3E6E9"/>
                </a:gs>
                <a:gs pos="100000">
                  <a:srgbClr val="FFFFFF"/>
                </a:gs>
              </a:gsLst>
              <a:path path="circle">
                <a:fillToRect r="100000" b="100000"/>
              </a:path>
              <a:tileRect l="-100000" t="-100000"/>
            </a:gradFill>
            <a:ln w="6350">
              <a:gradFill flip="none" rotWithShape="1">
                <a:gsLst>
                  <a:gs pos="0">
                    <a:schemeClr val="bg1"/>
                  </a:gs>
                  <a:gs pos="100000">
                    <a:schemeClr val="accent3">
                      <a:lumMod val="100000"/>
                    </a:schemeClr>
                  </a:gs>
                </a:gsLst>
                <a:path path="circle">
                  <a:fillToRect r="100000" b="100000"/>
                </a:path>
                <a:tileRect l="-100000" t="-100000"/>
              </a:gradFill>
            </a:ln>
            <a:effectLst>
              <a:outerShdw blurRad="114300" dist="63500" dir="2700000" sx="96000" sy="96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0E92B97-D8CC-46EC-B4DF-924C485CA50A}"/>
                </a:ext>
              </a:extLst>
            </p:cNvPr>
            <p:cNvSpPr/>
            <p:nvPr/>
          </p:nvSpPr>
          <p:spPr>
            <a:xfrm>
              <a:off x="7791493" y="3680556"/>
              <a:ext cx="1753680" cy="392595"/>
            </a:xfrm>
            <a:prstGeom prst="rect">
              <a:avLst/>
            </a:prstGeom>
            <a:noFill/>
          </p:spPr>
          <p:txBody>
            <a:bodyPr wrap="square" lIns="42953" tIns="21476" rIns="42953" bIns="21476">
              <a:spAutoFit/>
            </a:bodyPr>
            <a:lstStyle/>
            <a:p>
              <a:pPr lvl="0" algn="ctr">
                <a:buClrTx/>
                <a:buSzPct val="60000"/>
              </a:pPr>
              <a:r>
                <a:rPr lang="en-US" altLang="en-US" sz="1000" b="1" dirty="0">
                  <a:solidFill>
                    <a:schemeClr val="bg1"/>
                  </a:solidFill>
                  <a:latin typeface="Arial"/>
                </a:rPr>
                <a:t>Think before you speak and be sensitive to others</a:t>
              </a:r>
              <a:r>
                <a:rPr lang="en-US" altLang="en-US" sz="800" b="1" dirty="0">
                  <a:solidFill>
                    <a:srgbClr val="000000"/>
                  </a:solidFill>
                  <a:latin typeface="Arial"/>
                </a:rPr>
                <a:t>.</a:t>
              </a:r>
              <a:endParaRPr lang="en-US" sz="800" b="1" dirty="0">
                <a:solidFill>
                  <a:sysClr val="windowText" lastClr="000000">
                    <a:hueOff val="0"/>
                    <a:satOff val="0"/>
                    <a:lumOff val="0"/>
                    <a:alphaOff val="0"/>
                  </a:sysClr>
                </a:solidFill>
                <a:latin typeface="Times New Roman"/>
              </a:endParaRPr>
            </a:p>
          </p:txBody>
        </p:sp>
        <p:sp>
          <p:nvSpPr>
            <p:cNvPr id="46" name="Rectangle 45">
              <a:extLst>
                <a:ext uri="{FF2B5EF4-FFF2-40B4-BE49-F238E27FC236}">
                  <a16:creationId xmlns:a16="http://schemas.microsoft.com/office/drawing/2014/main" id="{174D42DB-FDC3-41CA-98AF-3BD7ECCF88C7}"/>
                </a:ext>
              </a:extLst>
            </p:cNvPr>
            <p:cNvSpPr/>
            <p:nvPr/>
          </p:nvSpPr>
          <p:spPr>
            <a:xfrm>
              <a:off x="7393866" y="3716411"/>
              <a:ext cx="261284" cy="258815"/>
            </a:xfrm>
            <a:prstGeom prst="rect">
              <a:avLst/>
            </a:prstGeom>
            <a:noFill/>
          </p:spPr>
          <p:txBody>
            <a:bodyPr wrap="square" lIns="42953" tIns="21476" rIns="42953" bIns="21476">
              <a:spAutoFit/>
            </a:bodyPr>
            <a:lstStyle/>
            <a:p>
              <a:pPr defTabSz="214761"/>
              <a:r>
                <a:rPr lang="en-US" sz="1400">
                  <a:ln w="0"/>
                  <a:solidFill>
                    <a:schemeClr val="bg1"/>
                  </a:solidFill>
                  <a:latin typeface="Calibri" panose="020F0502020204030204"/>
                </a:rPr>
                <a:t>1</a:t>
              </a:r>
            </a:p>
          </p:txBody>
        </p:sp>
        <p:sp>
          <p:nvSpPr>
            <p:cNvPr id="47" name="Rectangle 46">
              <a:extLst>
                <a:ext uri="{FF2B5EF4-FFF2-40B4-BE49-F238E27FC236}">
                  <a16:creationId xmlns:a16="http://schemas.microsoft.com/office/drawing/2014/main" id="{B27C34D7-7003-4CCB-BEDB-D2ADBED0D478}"/>
                </a:ext>
              </a:extLst>
            </p:cNvPr>
            <p:cNvSpPr/>
            <p:nvPr/>
          </p:nvSpPr>
          <p:spPr>
            <a:xfrm>
              <a:off x="7339693" y="3504128"/>
              <a:ext cx="302508" cy="653798"/>
            </a:xfrm>
            <a:prstGeom prst="rect">
              <a:avLst/>
            </a:prstGeom>
            <a:noFill/>
            <a:effectLst>
              <a:outerShdw dist="38100" algn="l" rotWithShape="0">
                <a:prstClr val="black">
                  <a:alpha val="23000"/>
                </a:prstClr>
              </a:outerShdw>
            </a:effectLst>
          </p:spPr>
          <p:txBody>
            <a:bodyPr wrap="none" lIns="91440" tIns="45720" rIns="91440" bIns="45720">
              <a:spAutoFit/>
            </a:bodyPr>
            <a:lstStyle/>
            <a:p>
              <a:pPr algn="ctr"/>
              <a:r>
                <a:rPr lang="en-US" sz="3200" b="1"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rPr>
                <a:t>4</a:t>
              </a:r>
              <a:endParaRPr lang="en-US" sz="3200" b="1" cap="none" spc="0"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endParaRPr>
            </a:p>
          </p:txBody>
        </p:sp>
        <p:grpSp>
          <p:nvGrpSpPr>
            <p:cNvPr id="48" name="Group 47">
              <a:extLst>
                <a:ext uri="{FF2B5EF4-FFF2-40B4-BE49-F238E27FC236}">
                  <a16:creationId xmlns:a16="http://schemas.microsoft.com/office/drawing/2014/main" id="{CA6F9CC3-D2C4-4A94-8971-EE7B44924EA7}"/>
                </a:ext>
              </a:extLst>
            </p:cNvPr>
            <p:cNvGrpSpPr/>
            <p:nvPr/>
          </p:nvGrpSpPr>
          <p:grpSpPr>
            <a:xfrm>
              <a:off x="6692764" y="4619875"/>
              <a:ext cx="2946694" cy="702084"/>
              <a:chOff x="5365475" y="271286"/>
              <a:chExt cx="2946694" cy="702084"/>
            </a:xfrm>
            <a:gradFill flip="none" rotWithShape="1">
              <a:gsLst>
                <a:gs pos="0">
                  <a:srgbClr val="47A2D7"/>
                </a:gs>
                <a:gs pos="100000">
                  <a:srgbClr val="439AA5"/>
                </a:gs>
              </a:gsLst>
              <a:path path="circle">
                <a:fillToRect r="100000" b="100000"/>
              </a:path>
              <a:tileRect l="-100000" t="-100000"/>
            </a:gradFill>
            <a:effectLst>
              <a:outerShdw blurRad="177800" dist="152400" dir="6000000" sx="92000" sy="92000" algn="t" rotWithShape="0">
                <a:prstClr val="black">
                  <a:alpha val="40000"/>
                </a:prstClr>
              </a:outerShdw>
            </a:effectLst>
          </p:grpSpPr>
          <p:sp>
            <p:nvSpPr>
              <p:cNvPr id="49" name="Rectangle 48">
                <a:extLst>
                  <a:ext uri="{FF2B5EF4-FFF2-40B4-BE49-F238E27FC236}">
                    <a16:creationId xmlns:a16="http://schemas.microsoft.com/office/drawing/2014/main" id="{08BD8A6E-C1FC-418E-8349-CE1E93F26374}"/>
                  </a:ext>
                </a:extLst>
              </p:cNvPr>
              <p:cNvSpPr/>
              <p:nvPr/>
            </p:nvSpPr>
            <p:spPr>
              <a:xfrm>
                <a:off x="5698775" y="271370"/>
                <a:ext cx="2262393" cy="7019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A4A2E0D-2099-400C-8E20-BFE9F3CE746F}"/>
                  </a:ext>
                </a:extLst>
              </p:cNvPr>
              <p:cNvSpPr>
                <a:spLocks noChangeAspect="1"/>
              </p:cNvSpPr>
              <p:nvPr/>
            </p:nvSpPr>
            <p:spPr>
              <a:xfrm>
                <a:off x="7610169" y="271370"/>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56D05608-6FA4-4A0C-9450-1DCD19922E1C}"/>
                  </a:ext>
                </a:extLst>
              </p:cNvPr>
              <p:cNvSpPr>
                <a:spLocks noChangeAspect="1"/>
              </p:cNvSpPr>
              <p:nvPr/>
            </p:nvSpPr>
            <p:spPr>
              <a:xfrm>
                <a:off x="5365475" y="271286"/>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Oval 51">
              <a:extLst>
                <a:ext uri="{FF2B5EF4-FFF2-40B4-BE49-F238E27FC236}">
                  <a16:creationId xmlns:a16="http://schemas.microsoft.com/office/drawing/2014/main" id="{A49EA82F-72C2-4DC6-BB64-AB7548F52A3A}"/>
                </a:ext>
              </a:extLst>
            </p:cNvPr>
            <p:cNvSpPr/>
            <p:nvPr/>
          </p:nvSpPr>
          <p:spPr>
            <a:xfrm>
              <a:off x="6765511" y="4692622"/>
              <a:ext cx="556506" cy="556506"/>
            </a:xfrm>
            <a:prstGeom prst="ellipse">
              <a:avLst/>
            </a:prstGeom>
            <a:gradFill flip="none" rotWithShape="1">
              <a:gsLst>
                <a:gs pos="0">
                  <a:srgbClr val="E3E6E9"/>
                </a:gs>
                <a:gs pos="100000">
                  <a:srgbClr val="FFFFFF"/>
                </a:gs>
              </a:gsLst>
              <a:path path="circle">
                <a:fillToRect r="100000" b="100000"/>
              </a:path>
              <a:tileRect l="-100000" t="-100000"/>
            </a:gradFill>
            <a:ln w="6350">
              <a:gradFill flip="none" rotWithShape="1">
                <a:gsLst>
                  <a:gs pos="0">
                    <a:schemeClr val="bg1"/>
                  </a:gs>
                  <a:gs pos="100000">
                    <a:schemeClr val="accent3">
                      <a:lumMod val="100000"/>
                    </a:schemeClr>
                  </a:gs>
                </a:gsLst>
                <a:path path="circle">
                  <a:fillToRect r="100000" b="100000"/>
                </a:path>
                <a:tileRect l="-100000" t="-100000"/>
              </a:gradFill>
            </a:ln>
            <a:effectLst>
              <a:outerShdw blurRad="114300" dist="63500" dir="2700000" sx="96000" sy="96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6F81CDFC-2CB0-4C47-8121-690EC08E7ABE}"/>
                </a:ext>
              </a:extLst>
            </p:cNvPr>
            <p:cNvSpPr/>
            <p:nvPr/>
          </p:nvSpPr>
          <p:spPr>
            <a:xfrm>
              <a:off x="7351630" y="4739954"/>
              <a:ext cx="2147259" cy="505036"/>
            </a:xfrm>
            <a:prstGeom prst="rect">
              <a:avLst/>
            </a:prstGeom>
            <a:noFill/>
          </p:spPr>
          <p:txBody>
            <a:bodyPr wrap="square" lIns="42953" tIns="21476" rIns="42953" bIns="21476">
              <a:spAutoFit/>
            </a:bodyPr>
            <a:lstStyle/>
            <a:p>
              <a:pPr lvl="0" algn="ctr">
                <a:buClrTx/>
                <a:buSzPct val="60000"/>
              </a:pPr>
              <a:r>
                <a:rPr lang="en-US" altLang="en-US" sz="1000" b="1" dirty="0">
                  <a:solidFill>
                    <a:schemeClr val="bg1"/>
                  </a:solidFill>
                  <a:latin typeface="Arial"/>
                </a:rPr>
                <a:t>Talk about your differences and ask tactful questions about how people want to be treated.</a:t>
              </a:r>
              <a:endParaRPr lang="en-US" sz="1000" b="1" dirty="0">
                <a:solidFill>
                  <a:schemeClr val="bg1"/>
                </a:solidFill>
                <a:latin typeface="Times New Roman"/>
              </a:endParaRPr>
            </a:p>
          </p:txBody>
        </p:sp>
        <p:sp>
          <p:nvSpPr>
            <p:cNvPr id="54" name="Rectangle 53">
              <a:extLst>
                <a:ext uri="{FF2B5EF4-FFF2-40B4-BE49-F238E27FC236}">
                  <a16:creationId xmlns:a16="http://schemas.microsoft.com/office/drawing/2014/main" id="{FACB1D6A-04F1-43F3-B00D-20F18756C261}"/>
                </a:ext>
              </a:extLst>
            </p:cNvPr>
            <p:cNvSpPr/>
            <p:nvPr/>
          </p:nvSpPr>
          <p:spPr>
            <a:xfrm>
              <a:off x="6943714" y="4845901"/>
              <a:ext cx="261284" cy="258815"/>
            </a:xfrm>
            <a:prstGeom prst="rect">
              <a:avLst/>
            </a:prstGeom>
            <a:noFill/>
          </p:spPr>
          <p:txBody>
            <a:bodyPr wrap="square" lIns="42953" tIns="21476" rIns="42953" bIns="21476">
              <a:spAutoFit/>
            </a:bodyPr>
            <a:lstStyle/>
            <a:p>
              <a:pPr defTabSz="214761"/>
              <a:r>
                <a:rPr lang="en-US" sz="1400">
                  <a:ln w="0"/>
                  <a:solidFill>
                    <a:schemeClr val="bg1"/>
                  </a:solidFill>
                  <a:latin typeface="Calibri" panose="020F0502020204030204"/>
                </a:rPr>
                <a:t>1</a:t>
              </a:r>
            </a:p>
          </p:txBody>
        </p:sp>
        <p:sp>
          <p:nvSpPr>
            <p:cNvPr id="55" name="Rectangle 54">
              <a:extLst>
                <a:ext uri="{FF2B5EF4-FFF2-40B4-BE49-F238E27FC236}">
                  <a16:creationId xmlns:a16="http://schemas.microsoft.com/office/drawing/2014/main" id="{B2D384AB-BE99-4137-B735-A2CA8437BDB3}"/>
                </a:ext>
              </a:extLst>
            </p:cNvPr>
            <p:cNvSpPr/>
            <p:nvPr/>
          </p:nvSpPr>
          <p:spPr>
            <a:xfrm>
              <a:off x="6870943" y="4647681"/>
              <a:ext cx="302508" cy="653798"/>
            </a:xfrm>
            <a:prstGeom prst="rect">
              <a:avLst/>
            </a:prstGeom>
            <a:noFill/>
            <a:effectLst>
              <a:outerShdw dist="38100" algn="l" rotWithShape="0">
                <a:prstClr val="black">
                  <a:alpha val="23000"/>
                </a:prstClr>
              </a:outerShdw>
            </a:effectLst>
          </p:spPr>
          <p:txBody>
            <a:bodyPr wrap="none" lIns="91440" tIns="45720" rIns="91440" bIns="45720">
              <a:spAutoFit/>
            </a:bodyPr>
            <a:lstStyle/>
            <a:p>
              <a:pPr algn="ctr"/>
              <a:r>
                <a:rPr lang="en-US" sz="3200" b="1"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rPr>
                <a:t>5</a:t>
              </a:r>
              <a:endParaRPr lang="en-US" sz="3200" b="1" cap="none" spc="0"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endParaRPr>
            </a:p>
          </p:txBody>
        </p:sp>
        <p:grpSp>
          <p:nvGrpSpPr>
            <p:cNvPr id="56" name="Group 55">
              <a:extLst>
                <a:ext uri="{FF2B5EF4-FFF2-40B4-BE49-F238E27FC236}">
                  <a16:creationId xmlns:a16="http://schemas.microsoft.com/office/drawing/2014/main" id="{7EC71CD6-66D6-4FA0-B70B-7BE3A524A1E9}"/>
                </a:ext>
              </a:extLst>
            </p:cNvPr>
            <p:cNvGrpSpPr/>
            <p:nvPr/>
          </p:nvGrpSpPr>
          <p:grpSpPr>
            <a:xfrm>
              <a:off x="5402763" y="5749365"/>
              <a:ext cx="2946694" cy="702084"/>
              <a:chOff x="5365475" y="271286"/>
              <a:chExt cx="2946694" cy="702084"/>
            </a:xfrm>
            <a:gradFill flip="none" rotWithShape="1">
              <a:gsLst>
                <a:gs pos="0">
                  <a:srgbClr val="D4D746"/>
                </a:gs>
                <a:gs pos="100000">
                  <a:srgbClr val="80B445"/>
                </a:gs>
              </a:gsLst>
              <a:path path="circle">
                <a:fillToRect r="100000" b="100000"/>
              </a:path>
              <a:tileRect l="-100000" t="-100000"/>
            </a:gradFill>
            <a:effectLst>
              <a:outerShdw blurRad="177800" dist="152400" dir="6000000" sx="92000" sy="92000" algn="t" rotWithShape="0">
                <a:prstClr val="black">
                  <a:alpha val="40000"/>
                </a:prstClr>
              </a:outerShdw>
            </a:effectLst>
          </p:grpSpPr>
          <p:sp>
            <p:nvSpPr>
              <p:cNvPr id="57" name="Rectangle 56">
                <a:extLst>
                  <a:ext uri="{FF2B5EF4-FFF2-40B4-BE49-F238E27FC236}">
                    <a16:creationId xmlns:a16="http://schemas.microsoft.com/office/drawing/2014/main" id="{FFADC9B7-8E5F-49F4-B78D-4FFCF56BEDE5}"/>
                  </a:ext>
                </a:extLst>
              </p:cNvPr>
              <p:cNvSpPr/>
              <p:nvPr/>
            </p:nvSpPr>
            <p:spPr>
              <a:xfrm>
                <a:off x="5698775" y="271370"/>
                <a:ext cx="2262393" cy="7019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792CB086-4DEC-41B0-81DF-9B6257F6A180}"/>
                  </a:ext>
                </a:extLst>
              </p:cNvPr>
              <p:cNvSpPr>
                <a:spLocks noChangeAspect="1"/>
              </p:cNvSpPr>
              <p:nvPr/>
            </p:nvSpPr>
            <p:spPr>
              <a:xfrm>
                <a:off x="7610169" y="271370"/>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0D77AC08-6BD4-4874-8BB6-F0D0290933E8}"/>
                  </a:ext>
                </a:extLst>
              </p:cNvPr>
              <p:cNvSpPr>
                <a:spLocks noChangeAspect="1"/>
              </p:cNvSpPr>
              <p:nvPr/>
            </p:nvSpPr>
            <p:spPr>
              <a:xfrm>
                <a:off x="5365475" y="271286"/>
                <a:ext cx="702000" cy="70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Oval 59">
              <a:extLst>
                <a:ext uri="{FF2B5EF4-FFF2-40B4-BE49-F238E27FC236}">
                  <a16:creationId xmlns:a16="http://schemas.microsoft.com/office/drawing/2014/main" id="{4CF061C6-0992-4726-8883-E5F43EB428F9}"/>
                </a:ext>
              </a:extLst>
            </p:cNvPr>
            <p:cNvSpPr/>
            <p:nvPr/>
          </p:nvSpPr>
          <p:spPr>
            <a:xfrm>
              <a:off x="5475510" y="5822112"/>
              <a:ext cx="556506" cy="556506"/>
            </a:xfrm>
            <a:prstGeom prst="ellipse">
              <a:avLst/>
            </a:prstGeom>
            <a:gradFill flip="none" rotWithShape="1">
              <a:gsLst>
                <a:gs pos="0">
                  <a:srgbClr val="E3E6E9"/>
                </a:gs>
                <a:gs pos="100000">
                  <a:srgbClr val="FFFFFF"/>
                </a:gs>
              </a:gsLst>
              <a:path path="circle">
                <a:fillToRect r="100000" b="100000"/>
              </a:path>
              <a:tileRect l="-100000" t="-100000"/>
            </a:gradFill>
            <a:ln w="6350">
              <a:gradFill flip="none" rotWithShape="1">
                <a:gsLst>
                  <a:gs pos="0">
                    <a:schemeClr val="bg1"/>
                  </a:gs>
                  <a:gs pos="100000">
                    <a:schemeClr val="accent3">
                      <a:lumMod val="100000"/>
                    </a:schemeClr>
                  </a:gs>
                </a:gsLst>
                <a:path path="circle">
                  <a:fillToRect r="100000" b="100000"/>
                </a:path>
                <a:tileRect l="-100000" t="-100000"/>
              </a:gradFill>
            </a:ln>
            <a:effectLst>
              <a:outerShdw blurRad="114300" dist="63500" dir="2700000" sx="96000" sy="96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505F227D-C194-4E41-8DBA-BCE6EA86E839}"/>
                </a:ext>
              </a:extLst>
            </p:cNvPr>
            <p:cNvSpPr/>
            <p:nvPr/>
          </p:nvSpPr>
          <p:spPr>
            <a:xfrm>
              <a:off x="6159505" y="5942528"/>
              <a:ext cx="1581016" cy="392595"/>
            </a:xfrm>
            <a:prstGeom prst="rect">
              <a:avLst/>
            </a:prstGeom>
            <a:noFill/>
          </p:spPr>
          <p:txBody>
            <a:bodyPr wrap="square" lIns="42953" tIns="21476" rIns="42953" bIns="21476">
              <a:spAutoFit/>
            </a:bodyPr>
            <a:lstStyle/>
            <a:p>
              <a:pPr lvl="0" algn="ctr">
                <a:buClrTx/>
                <a:buSzPct val="60000"/>
              </a:pPr>
              <a:r>
                <a:rPr lang="en-US" altLang="en-US" sz="1000" b="1" dirty="0">
                  <a:solidFill>
                    <a:schemeClr val="bg1"/>
                  </a:solidFill>
                  <a:latin typeface="Arial"/>
                </a:rPr>
                <a:t>Eliminate stereotypes and generalizations.</a:t>
              </a:r>
              <a:endParaRPr lang="en-US" sz="1000" b="1" dirty="0">
                <a:solidFill>
                  <a:schemeClr val="bg1"/>
                </a:solidFill>
                <a:latin typeface="Times New Roman"/>
              </a:endParaRPr>
            </a:p>
          </p:txBody>
        </p:sp>
        <p:sp>
          <p:nvSpPr>
            <p:cNvPr id="62" name="Rectangle 61">
              <a:extLst>
                <a:ext uri="{FF2B5EF4-FFF2-40B4-BE49-F238E27FC236}">
                  <a16:creationId xmlns:a16="http://schemas.microsoft.com/office/drawing/2014/main" id="{893DC65D-15C4-4B30-A95E-EC8A806CAD6C}"/>
                </a:ext>
              </a:extLst>
            </p:cNvPr>
            <p:cNvSpPr/>
            <p:nvPr/>
          </p:nvSpPr>
          <p:spPr>
            <a:xfrm>
              <a:off x="5653713" y="5975391"/>
              <a:ext cx="261284" cy="258815"/>
            </a:xfrm>
            <a:prstGeom prst="rect">
              <a:avLst/>
            </a:prstGeom>
            <a:noFill/>
          </p:spPr>
          <p:txBody>
            <a:bodyPr wrap="square" lIns="42953" tIns="21476" rIns="42953" bIns="21476">
              <a:spAutoFit/>
            </a:bodyPr>
            <a:lstStyle/>
            <a:p>
              <a:pPr defTabSz="214761"/>
              <a:r>
                <a:rPr lang="en-US" sz="1400">
                  <a:ln w="0"/>
                  <a:solidFill>
                    <a:schemeClr val="bg1"/>
                  </a:solidFill>
                  <a:latin typeface="Calibri" panose="020F0502020204030204"/>
                </a:rPr>
                <a:t>1</a:t>
              </a:r>
            </a:p>
          </p:txBody>
        </p:sp>
        <p:sp>
          <p:nvSpPr>
            <p:cNvPr id="63" name="Rectangle 62">
              <a:extLst>
                <a:ext uri="{FF2B5EF4-FFF2-40B4-BE49-F238E27FC236}">
                  <a16:creationId xmlns:a16="http://schemas.microsoft.com/office/drawing/2014/main" id="{52441409-212A-42CB-83B9-1980046E5211}"/>
                </a:ext>
              </a:extLst>
            </p:cNvPr>
            <p:cNvSpPr/>
            <p:nvPr/>
          </p:nvSpPr>
          <p:spPr>
            <a:xfrm>
              <a:off x="5580967" y="5773465"/>
              <a:ext cx="302508" cy="653798"/>
            </a:xfrm>
            <a:prstGeom prst="rect">
              <a:avLst/>
            </a:prstGeom>
            <a:noFill/>
            <a:effectLst>
              <a:outerShdw dist="38100" algn="l" rotWithShape="0">
                <a:prstClr val="black">
                  <a:alpha val="23000"/>
                </a:prstClr>
              </a:outerShdw>
            </a:effectLst>
          </p:spPr>
          <p:txBody>
            <a:bodyPr wrap="none" lIns="91440" tIns="45720" rIns="91440" bIns="45720">
              <a:spAutoFit/>
            </a:bodyPr>
            <a:lstStyle/>
            <a:p>
              <a:pPr algn="ctr"/>
              <a:r>
                <a:rPr lang="en-US" sz="3200" b="1"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rPr>
                <a:t>6</a:t>
              </a:r>
              <a:endParaRPr lang="en-US" sz="3200" b="1" cap="none" spc="0" dirty="0">
                <a:ln w="0"/>
                <a:solidFill>
                  <a:schemeClr val="tx1">
                    <a:lumMod val="50000"/>
                    <a:lumOff val="50000"/>
                  </a:schemeClr>
                </a:solidFill>
                <a:effectLst>
                  <a:outerShdw blurRad="38100" dist="19050" dir="2700000" algn="tl" rotWithShape="0">
                    <a:schemeClr val="dk1">
                      <a:alpha val="40000"/>
                    </a:schemeClr>
                  </a:outerShdw>
                </a:effectLst>
                <a:latin typeface="Apple Color Emoji" pitchFamily="2" charset="0"/>
                <a:ea typeface="Apple Color Emoji" pitchFamily="2" charset="0"/>
              </a:endParaRPr>
            </a:p>
          </p:txBody>
        </p:sp>
        <p:sp>
          <p:nvSpPr>
            <p:cNvPr id="64" name="Oval 63">
              <a:extLst>
                <a:ext uri="{FF2B5EF4-FFF2-40B4-BE49-F238E27FC236}">
                  <a16:creationId xmlns:a16="http://schemas.microsoft.com/office/drawing/2014/main" id="{D706E947-1496-4593-AA78-88F45765D0DF}"/>
                </a:ext>
              </a:extLst>
            </p:cNvPr>
            <p:cNvSpPr/>
            <p:nvPr/>
          </p:nvSpPr>
          <p:spPr>
            <a:xfrm>
              <a:off x="3445690" y="2239063"/>
              <a:ext cx="2053300" cy="2053300"/>
            </a:xfrm>
            <a:prstGeom prst="ellipse">
              <a:avLst/>
            </a:prstGeom>
            <a:noFill/>
            <a:ln w="15875">
              <a:solidFill>
                <a:schemeClr val="bg1">
                  <a:lumMod val="50000"/>
                  <a:alpha val="54000"/>
                </a:schemeClr>
              </a:solidFill>
              <a:prstDash val="dash"/>
            </a:ln>
            <a:effectLst>
              <a:outerShdw blurRad="266700" dist="342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Rectangle 66">
            <a:extLst>
              <a:ext uri="{FF2B5EF4-FFF2-40B4-BE49-F238E27FC236}">
                <a16:creationId xmlns:a16="http://schemas.microsoft.com/office/drawing/2014/main" id="{282C1BCE-6E35-4BD5-989C-F7B31DE55889}"/>
              </a:ext>
            </a:extLst>
          </p:cNvPr>
          <p:cNvSpPr/>
          <p:nvPr/>
        </p:nvSpPr>
        <p:spPr>
          <a:xfrm>
            <a:off x="324843" y="654800"/>
            <a:ext cx="4544835" cy="954107"/>
          </a:xfrm>
          <a:prstGeom prst="rect">
            <a:avLst/>
          </a:prstGeom>
        </p:spPr>
        <p:txBody>
          <a:bodyPr wrap="none">
            <a:spAutoFit/>
          </a:bodyPr>
          <a:lstStyle/>
          <a:p>
            <a:pPr algn="ctr">
              <a:defRPr/>
            </a:pPr>
            <a:r>
              <a:rPr lang="en-US" altLang="en-US" sz="2800" b="1" kern="0" dirty="0">
                <a:solidFill>
                  <a:schemeClr val="tx1">
                    <a:lumMod val="50000"/>
                    <a:lumOff val="50000"/>
                  </a:schemeClr>
                </a:solidFill>
                <a:latin typeface="+mj-lt"/>
              </a:rPr>
              <a:t>HOW CAN EMPLOYEES</a:t>
            </a:r>
          </a:p>
          <a:p>
            <a:pPr algn="ctr">
              <a:defRPr/>
            </a:pPr>
            <a:r>
              <a:rPr lang="en-US" altLang="en-US" sz="2800" b="1" kern="0" dirty="0">
                <a:solidFill>
                  <a:schemeClr val="tx1">
                    <a:lumMod val="50000"/>
                    <a:lumOff val="50000"/>
                  </a:schemeClr>
                </a:solidFill>
                <a:latin typeface="+mj-lt"/>
              </a:rPr>
              <a:t> PROMOTE DIVERSITY</a:t>
            </a:r>
            <a:endParaRPr lang="en-US" sz="2800" b="1" kern="0" dirty="0">
              <a:solidFill>
                <a:schemeClr val="tx1">
                  <a:lumMod val="50000"/>
                  <a:lumOff val="50000"/>
                </a:schemeClr>
              </a:solidFill>
              <a:latin typeface="+mj-lt"/>
            </a:endParaRPr>
          </a:p>
        </p:txBody>
      </p:sp>
      <p:pic>
        <p:nvPicPr>
          <p:cNvPr id="69" name="Picture 2" descr="Image result for DIVERSITY">
            <a:extLst>
              <a:ext uri="{FF2B5EF4-FFF2-40B4-BE49-F238E27FC236}">
                <a16:creationId xmlns:a16="http://schemas.microsoft.com/office/drawing/2014/main" id="{DB1701F6-FAEB-4B3A-9F9D-A6E0E73B8C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023" y="2815027"/>
            <a:ext cx="1562801" cy="817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570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DA2E15-DF1E-4600-A075-57ECC35842BA}"/>
              </a:ext>
            </a:extLst>
          </p:cNvPr>
          <p:cNvPicPr>
            <a:picLocks noChangeAspect="1"/>
          </p:cNvPicPr>
          <p:nvPr/>
        </p:nvPicPr>
        <p:blipFill>
          <a:blip r:embed="rId2"/>
          <a:stretch>
            <a:fillRect/>
          </a:stretch>
        </p:blipFill>
        <p:spPr>
          <a:xfrm>
            <a:off x="1808300" y="383285"/>
            <a:ext cx="7952381" cy="2619048"/>
          </a:xfrm>
          <a:prstGeom prst="rect">
            <a:avLst/>
          </a:prstGeom>
        </p:spPr>
      </p:pic>
      <p:sp>
        <p:nvSpPr>
          <p:cNvPr id="3" name="Rectangle 2">
            <a:extLst>
              <a:ext uri="{FF2B5EF4-FFF2-40B4-BE49-F238E27FC236}">
                <a16:creationId xmlns:a16="http://schemas.microsoft.com/office/drawing/2014/main" id="{36F9111B-BB1D-4EFE-A61B-BB463E9EF86D}"/>
              </a:ext>
            </a:extLst>
          </p:cNvPr>
          <p:cNvSpPr/>
          <p:nvPr/>
        </p:nvSpPr>
        <p:spPr>
          <a:xfrm>
            <a:off x="1808300" y="3260492"/>
            <a:ext cx="8263890" cy="2308324"/>
          </a:xfrm>
          <a:prstGeom prst="rect">
            <a:avLst/>
          </a:prstGeom>
        </p:spPr>
        <p:txBody>
          <a:bodyPr wrap="square">
            <a:spAutoFit/>
          </a:bodyPr>
          <a:lstStyle/>
          <a:p>
            <a:r>
              <a:rPr lang="en-US" sz="2400" dirty="0">
                <a:solidFill>
                  <a:srgbClr val="313133"/>
                </a:solidFill>
                <a:latin typeface="whitney-medium"/>
              </a:rPr>
              <a:t>Everything </a:t>
            </a:r>
            <a:r>
              <a:rPr lang="en-US" sz="2400" dirty="0" err="1">
                <a:solidFill>
                  <a:srgbClr val="313133"/>
                </a:solidFill>
                <a:latin typeface="whitney-medium"/>
              </a:rPr>
              <a:t>DiSC</a:t>
            </a:r>
            <a:r>
              <a:rPr lang="en-US" sz="2400" dirty="0">
                <a:solidFill>
                  <a:srgbClr val="313133"/>
                </a:solidFill>
                <a:latin typeface="whitney-medium"/>
              </a:rPr>
              <a:t>® is a personality assessment tool that measures preferences and tendencies that shape the workplace experience. Based on an individual’s assessment data, a customized report provides a wealth of information about his or her style.</a:t>
            </a:r>
          </a:p>
          <a:p>
            <a:endParaRPr lang="en-US" sz="2400" dirty="0">
              <a:solidFill>
                <a:srgbClr val="313133"/>
              </a:solidFill>
              <a:latin typeface="whitney-medium"/>
            </a:endParaRPr>
          </a:p>
        </p:txBody>
      </p:sp>
    </p:spTree>
    <p:extLst>
      <p:ext uri="{BB962C8B-B14F-4D97-AF65-F5344CB8AC3E}">
        <p14:creationId xmlns:p14="http://schemas.microsoft.com/office/powerpoint/2010/main" val="3199219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DiSC.jpg">
            <a:extLst>
              <a:ext uri="{FF2B5EF4-FFF2-40B4-BE49-F238E27FC236}">
                <a16:creationId xmlns:a16="http://schemas.microsoft.com/office/drawing/2014/main" id="{61E02AE7-8AA1-497A-B14C-99FC1DBAC1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102" y="574158"/>
            <a:ext cx="8553796" cy="5003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744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709F5A87-4A58-409A-8C37-A76312BEA795}"/>
              </a:ext>
            </a:extLst>
          </p:cNvPr>
          <p:cNvSpPr txBox="1">
            <a:spLocks/>
          </p:cNvSpPr>
          <p:nvPr/>
        </p:nvSpPr>
        <p:spPr>
          <a:xfrm>
            <a:off x="1524000" y="654012"/>
            <a:ext cx="9144000" cy="23876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t>Time to Exercise…</a:t>
            </a:r>
            <a:br>
              <a:rPr lang="en-US" sz="5400" b="1" dirty="0"/>
            </a:br>
            <a:br>
              <a:rPr lang="en-US" sz="5400" b="1" dirty="0"/>
            </a:br>
            <a:r>
              <a:rPr lang="en-US" sz="5400" b="1" dirty="0" err="1"/>
              <a:t>DiSC</a:t>
            </a:r>
            <a:r>
              <a:rPr lang="en-US" sz="5400" b="1" dirty="0"/>
              <a:t> and Career Match</a:t>
            </a:r>
            <a:br>
              <a:rPr lang="en-US" sz="5400" dirty="0"/>
            </a:br>
            <a:br>
              <a:rPr lang="en-US" sz="5400" dirty="0"/>
            </a:br>
            <a:endParaRPr lang="en-US" sz="5400" dirty="0"/>
          </a:p>
        </p:txBody>
      </p:sp>
      <p:pic>
        <p:nvPicPr>
          <p:cNvPr id="5" name="Picture 2">
            <a:extLst>
              <a:ext uri="{FF2B5EF4-FFF2-40B4-BE49-F238E27FC236}">
                <a16:creationId xmlns:a16="http://schemas.microsoft.com/office/drawing/2014/main" id="{9C42DFD1-EDB8-4963-9F1F-70E44AA03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0138" y="3287661"/>
            <a:ext cx="4531724" cy="2645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7569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Does your #personality match your #career? #DISC">
            <a:extLst>
              <a:ext uri="{FF2B5EF4-FFF2-40B4-BE49-F238E27FC236}">
                <a16:creationId xmlns:a16="http://schemas.microsoft.com/office/drawing/2014/main" id="{33E8DC9A-3F6F-4C56-A8E2-C6B3EE10A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828" y="471583"/>
            <a:ext cx="4129183" cy="53173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A1DCFB0-3365-424F-8178-27E5D30B07B8}"/>
              </a:ext>
            </a:extLst>
          </p:cNvPr>
          <p:cNvPicPr>
            <a:picLocks noChangeAspect="1"/>
          </p:cNvPicPr>
          <p:nvPr/>
        </p:nvPicPr>
        <p:blipFill rotWithShape="1">
          <a:blip r:embed="rId3"/>
          <a:srcRect t="18719" b="60587"/>
          <a:stretch/>
        </p:blipFill>
        <p:spPr>
          <a:xfrm>
            <a:off x="6658991" y="471583"/>
            <a:ext cx="4741467" cy="5303520"/>
          </a:xfrm>
          <a:prstGeom prst="rect">
            <a:avLst/>
          </a:prstGeom>
        </p:spPr>
      </p:pic>
    </p:spTree>
    <p:extLst>
      <p:ext uri="{BB962C8B-B14F-4D97-AF65-F5344CB8AC3E}">
        <p14:creationId xmlns:p14="http://schemas.microsoft.com/office/powerpoint/2010/main" val="42085581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E16D78-FA52-4BCD-991E-83DAFD4A7620}"/>
              </a:ext>
            </a:extLst>
          </p:cNvPr>
          <p:cNvPicPr preferRelativeResize="0">
            <a:picLocks/>
          </p:cNvPicPr>
          <p:nvPr/>
        </p:nvPicPr>
        <p:blipFill>
          <a:blip r:embed="rId2"/>
          <a:stretch>
            <a:fillRect/>
          </a:stretch>
        </p:blipFill>
        <p:spPr>
          <a:xfrm>
            <a:off x="1437501" y="638215"/>
            <a:ext cx="1645920" cy="1645920"/>
          </a:xfrm>
          <a:prstGeom prst="rect">
            <a:avLst/>
          </a:prstGeom>
          <a:ln w="25400">
            <a:solidFill>
              <a:schemeClr val="tx1"/>
            </a:solidFill>
          </a:ln>
        </p:spPr>
      </p:pic>
      <p:graphicFrame>
        <p:nvGraphicFramePr>
          <p:cNvPr id="3" name="Table 2">
            <a:extLst>
              <a:ext uri="{FF2B5EF4-FFF2-40B4-BE49-F238E27FC236}">
                <a16:creationId xmlns:a16="http://schemas.microsoft.com/office/drawing/2014/main" id="{1317DEB5-A4ED-4072-8889-C52AA607F575}"/>
              </a:ext>
            </a:extLst>
          </p:cNvPr>
          <p:cNvGraphicFramePr>
            <a:graphicFrameLocks noGrp="1"/>
          </p:cNvGraphicFramePr>
          <p:nvPr>
            <p:extLst>
              <p:ext uri="{D42A27DB-BD31-4B8C-83A1-F6EECF244321}">
                <p14:modId xmlns:p14="http://schemas.microsoft.com/office/powerpoint/2010/main" val="3475740831"/>
              </p:ext>
            </p:extLst>
          </p:nvPr>
        </p:nvGraphicFramePr>
        <p:xfrm>
          <a:off x="1334631" y="2400657"/>
          <a:ext cx="9932670" cy="3287543"/>
        </p:xfrm>
        <a:graphic>
          <a:graphicData uri="http://schemas.openxmlformats.org/drawingml/2006/table">
            <a:tbl>
              <a:tblPr firstRow="1" bandRow="1">
                <a:tableStyleId>{2D5ABB26-0587-4C30-8999-92F81FD0307C}</a:tableStyleId>
              </a:tblPr>
              <a:tblGrid>
                <a:gridCol w="4966335">
                  <a:extLst>
                    <a:ext uri="{9D8B030D-6E8A-4147-A177-3AD203B41FA5}">
                      <a16:colId xmlns:a16="http://schemas.microsoft.com/office/drawing/2014/main" val="2122886121"/>
                    </a:ext>
                  </a:extLst>
                </a:gridCol>
                <a:gridCol w="4966335">
                  <a:extLst>
                    <a:ext uri="{9D8B030D-6E8A-4147-A177-3AD203B41FA5}">
                      <a16:colId xmlns:a16="http://schemas.microsoft.com/office/drawing/2014/main" val="249013895"/>
                    </a:ext>
                  </a:extLst>
                </a:gridCol>
              </a:tblGrid>
              <a:tr h="469649">
                <a:tc>
                  <a:txBody>
                    <a:bodyPr/>
                    <a:lstStyle/>
                    <a:p>
                      <a:pPr algn="l"/>
                      <a:r>
                        <a:rPr lang="en-US" sz="2000" b="1" dirty="0">
                          <a:latin typeface="Arial" panose="020B0604020202020204" pitchFamily="34" charset="0"/>
                          <a:cs typeface="Arial" panose="020B0604020202020204" pitchFamily="34" charset="0"/>
                        </a:rPr>
                        <a:t>OBSERVABLE CHARACTERISTICS</a:t>
                      </a:r>
                    </a:p>
                  </a:txBody>
                  <a:tcPr anchor="ctr"/>
                </a:tc>
                <a:tc>
                  <a:txBody>
                    <a:bodyPr/>
                    <a:lstStyle/>
                    <a:p>
                      <a:pPr algn="l"/>
                      <a:r>
                        <a:rPr lang="en-US" b="1" dirty="0">
                          <a:latin typeface="Arial" panose="020B0604020202020204" pitchFamily="34" charset="0"/>
                          <a:cs typeface="Arial" panose="020B0604020202020204" pitchFamily="34" charset="0"/>
                        </a:rPr>
                        <a:t>SO YOU…..</a:t>
                      </a:r>
                    </a:p>
                  </a:txBody>
                  <a:tcPr anchor="ctr"/>
                </a:tc>
                <a:extLst>
                  <a:ext uri="{0D108BD9-81ED-4DB2-BD59-A6C34878D82A}">
                    <a16:rowId xmlns:a16="http://schemas.microsoft.com/office/drawing/2014/main" val="1136901079"/>
                  </a:ext>
                </a:extLst>
              </a:tr>
              <a:tr h="469649">
                <a:tc>
                  <a:txBody>
                    <a:bodyPr/>
                    <a:lstStyle/>
                    <a:p>
                      <a:r>
                        <a:rPr lang="en-US" dirty="0">
                          <a:latin typeface="Arial" panose="020B0604020202020204" pitchFamily="34" charset="0"/>
                          <a:cs typeface="Arial" panose="020B0604020202020204" pitchFamily="34" charset="0"/>
                        </a:rPr>
                        <a:t>Wants to be #1</a:t>
                      </a:r>
                    </a:p>
                  </a:txBody>
                  <a:tcPr/>
                </a:tc>
                <a:tc>
                  <a:txBody>
                    <a:bodyPr/>
                    <a:lstStyle/>
                    <a:p>
                      <a:r>
                        <a:rPr lang="en-US" dirty="0">
                          <a:latin typeface="Arial" panose="020B0604020202020204" pitchFamily="34" charset="0"/>
                          <a:cs typeface="Arial" panose="020B0604020202020204" pitchFamily="34" charset="0"/>
                        </a:rPr>
                        <a:t>Show them how to win</a:t>
                      </a:r>
                    </a:p>
                  </a:txBody>
                  <a:tcPr/>
                </a:tc>
                <a:extLst>
                  <a:ext uri="{0D108BD9-81ED-4DB2-BD59-A6C34878D82A}">
                    <a16:rowId xmlns:a16="http://schemas.microsoft.com/office/drawing/2014/main" val="1183258944"/>
                  </a:ext>
                </a:extLst>
              </a:tr>
              <a:tr h="469649">
                <a:tc>
                  <a:txBody>
                    <a:bodyPr/>
                    <a:lstStyle/>
                    <a:p>
                      <a:r>
                        <a:rPr lang="en-US">
                          <a:latin typeface="Arial" panose="020B0604020202020204" pitchFamily="34" charset="0"/>
                          <a:cs typeface="Arial" panose="020B0604020202020204" pitchFamily="34" charset="0"/>
                        </a:rPr>
                        <a:t>Think logically</a:t>
                      </a:r>
                      <a:endParaRPr lang="en-US"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Show reasoning ability</a:t>
                      </a:r>
                    </a:p>
                  </a:txBody>
                  <a:tcPr/>
                </a:tc>
                <a:extLst>
                  <a:ext uri="{0D108BD9-81ED-4DB2-BD59-A6C34878D82A}">
                    <a16:rowId xmlns:a16="http://schemas.microsoft.com/office/drawing/2014/main" val="1519709263"/>
                  </a:ext>
                </a:extLst>
              </a:tr>
              <a:tr h="469649">
                <a:tc>
                  <a:txBody>
                    <a:bodyPr/>
                    <a:lstStyle/>
                    <a:p>
                      <a:r>
                        <a:rPr lang="en-US" dirty="0">
                          <a:latin typeface="Arial" panose="020B0604020202020204" pitchFamily="34" charset="0"/>
                          <a:cs typeface="Arial" panose="020B0604020202020204" pitchFamily="34" charset="0"/>
                        </a:rPr>
                        <a:t>Wants an overview of the facts</a:t>
                      </a:r>
                    </a:p>
                  </a:txBody>
                  <a:tcPr/>
                </a:tc>
                <a:tc>
                  <a:txBody>
                    <a:bodyPr/>
                    <a:lstStyle/>
                    <a:p>
                      <a:r>
                        <a:rPr lang="en-US" dirty="0">
                          <a:latin typeface="Arial" panose="020B0604020202020204" pitchFamily="34" charset="0"/>
                          <a:cs typeface="Arial" panose="020B0604020202020204" pitchFamily="34" charset="0"/>
                        </a:rPr>
                        <a:t>Skip the details</a:t>
                      </a:r>
                    </a:p>
                  </a:txBody>
                  <a:tcPr/>
                </a:tc>
                <a:extLst>
                  <a:ext uri="{0D108BD9-81ED-4DB2-BD59-A6C34878D82A}">
                    <a16:rowId xmlns:a16="http://schemas.microsoft.com/office/drawing/2014/main" val="544971938"/>
                  </a:ext>
                </a:extLst>
              </a:tr>
              <a:tr h="469649">
                <a:tc>
                  <a:txBody>
                    <a:bodyPr/>
                    <a:lstStyle/>
                    <a:p>
                      <a:r>
                        <a:rPr lang="en-US" dirty="0">
                          <a:latin typeface="Arial" panose="020B0604020202020204" pitchFamily="34" charset="0"/>
                          <a:cs typeface="Arial" panose="020B0604020202020204" pitchFamily="34" charset="0"/>
                        </a:rPr>
                        <a:t>Wants accomplishments noticed</a:t>
                      </a:r>
                    </a:p>
                  </a:txBody>
                  <a:tcPr/>
                </a:tc>
                <a:tc>
                  <a:txBody>
                    <a:bodyPr/>
                    <a:lstStyle/>
                    <a:p>
                      <a:r>
                        <a:rPr lang="en-US" dirty="0">
                          <a:latin typeface="Arial" panose="020B0604020202020204" pitchFamily="34" charset="0"/>
                          <a:cs typeface="Arial" panose="020B0604020202020204" pitchFamily="34" charset="0"/>
                        </a:rPr>
                        <a:t>Compliment them on what they have done</a:t>
                      </a:r>
                    </a:p>
                  </a:txBody>
                  <a:tcPr/>
                </a:tc>
                <a:extLst>
                  <a:ext uri="{0D108BD9-81ED-4DB2-BD59-A6C34878D82A}">
                    <a16:rowId xmlns:a16="http://schemas.microsoft.com/office/drawing/2014/main" val="2376235685"/>
                  </a:ext>
                </a:extLst>
              </a:tr>
              <a:tr h="469649">
                <a:tc>
                  <a:txBody>
                    <a:bodyPr/>
                    <a:lstStyle/>
                    <a:p>
                      <a:r>
                        <a:rPr lang="en-US">
                          <a:latin typeface="Arial" panose="020B0604020202020204" pitchFamily="34" charset="0"/>
                          <a:cs typeface="Arial" panose="020B0604020202020204" pitchFamily="34" charset="0"/>
                        </a:rPr>
                        <a:t>Wants to be in charge</a:t>
                      </a:r>
                      <a:endParaRPr lang="en-US"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Let them take the lead….. with parameters</a:t>
                      </a:r>
                    </a:p>
                  </a:txBody>
                  <a:tcPr/>
                </a:tc>
                <a:extLst>
                  <a:ext uri="{0D108BD9-81ED-4DB2-BD59-A6C34878D82A}">
                    <a16:rowId xmlns:a16="http://schemas.microsoft.com/office/drawing/2014/main" val="475073812"/>
                  </a:ext>
                </a:extLst>
              </a:tr>
              <a:tr h="469649">
                <a:tc>
                  <a:txBody>
                    <a:bodyPr/>
                    <a:lstStyle/>
                    <a:p>
                      <a:r>
                        <a:rPr lang="en-US" dirty="0">
                          <a:latin typeface="Arial" panose="020B0604020202020204" pitchFamily="34" charset="0"/>
                          <a:cs typeface="Arial" panose="020B0604020202020204" pitchFamily="34" charset="0"/>
                        </a:rPr>
                        <a:t>Likes change and choice</a:t>
                      </a:r>
                    </a:p>
                  </a:txBody>
                  <a:tcPr/>
                </a:tc>
                <a:tc>
                  <a:txBody>
                    <a:bodyPr/>
                    <a:lstStyle/>
                    <a:p>
                      <a:r>
                        <a:rPr lang="en-US" dirty="0">
                          <a:latin typeface="Arial" panose="020B0604020202020204" pitchFamily="34" charset="0"/>
                          <a:cs typeface="Arial" panose="020B0604020202020204" pitchFamily="34" charset="0"/>
                        </a:rPr>
                        <a:t>Vary the routine and let them do their thing</a:t>
                      </a:r>
                    </a:p>
                  </a:txBody>
                  <a:tcPr/>
                </a:tc>
                <a:extLst>
                  <a:ext uri="{0D108BD9-81ED-4DB2-BD59-A6C34878D82A}">
                    <a16:rowId xmlns:a16="http://schemas.microsoft.com/office/drawing/2014/main" val="2902569137"/>
                  </a:ext>
                </a:extLst>
              </a:tr>
            </a:tbl>
          </a:graphicData>
        </a:graphic>
      </p:graphicFrame>
      <p:sp>
        <p:nvSpPr>
          <p:cNvPr id="4" name="TextBox 3">
            <a:extLst>
              <a:ext uri="{FF2B5EF4-FFF2-40B4-BE49-F238E27FC236}">
                <a16:creationId xmlns:a16="http://schemas.microsoft.com/office/drawing/2014/main" id="{3F20B56A-E704-4267-BDBE-6F2BBBFDB60A}"/>
              </a:ext>
            </a:extLst>
          </p:cNvPr>
          <p:cNvSpPr txBox="1"/>
          <p:nvPr/>
        </p:nvSpPr>
        <p:spPr>
          <a:xfrm>
            <a:off x="1776210" y="907177"/>
            <a:ext cx="9049511" cy="1107996"/>
          </a:xfrm>
          <a:prstGeom prst="rect">
            <a:avLst/>
          </a:prstGeom>
          <a:noFill/>
        </p:spPr>
        <p:txBody>
          <a:bodyPr wrap="square" rtlCol="0">
            <a:spAutoFit/>
          </a:bodyPr>
          <a:lstStyle/>
          <a:p>
            <a:endParaRPr lang="en-US" dirty="0"/>
          </a:p>
          <a:p>
            <a:pPr algn="ctr"/>
            <a:r>
              <a:rPr lang="en-US" sz="4800" b="1" dirty="0">
                <a:latin typeface="+mj-lt"/>
                <a:ea typeface="Verdana" panose="020B0604030504040204" pitchFamily="34" charset="0"/>
                <a:cs typeface="Arial" panose="020B0604020202020204" pitchFamily="34" charset="0"/>
              </a:rPr>
              <a:t>DOMINANT STYLE</a:t>
            </a:r>
          </a:p>
        </p:txBody>
      </p:sp>
    </p:spTree>
    <p:extLst>
      <p:ext uri="{BB962C8B-B14F-4D97-AF65-F5344CB8AC3E}">
        <p14:creationId xmlns:p14="http://schemas.microsoft.com/office/powerpoint/2010/main" val="1354690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lated image">
            <a:extLst>
              <a:ext uri="{FF2B5EF4-FFF2-40B4-BE49-F238E27FC236}">
                <a16:creationId xmlns:a16="http://schemas.microsoft.com/office/drawing/2014/main" id="{C037B9DB-62D6-441D-AD0E-4907395ED431}"/>
              </a:ext>
            </a:extLst>
          </p:cNvPr>
          <p:cNvPicPr preferRelativeResize="0">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8358" y="530254"/>
            <a:ext cx="1645920" cy="1645920"/>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6A898D5-6DE2-469D-847C-FDAF93FFFF2C}"/>
              </a:ext>
            </a:extLst>
          </p:cNvPr>
          <p:cNvSpPr txBox="1"/>
          <p:nvPr/>
        </p:nvSpPr>
        <p:spPr>
          <a:xfrm>
            <a:off x="3644642" y="799216"/>
            <a:ext cx="7239000" cy="1107996"/>
          </a:xfrm>
          <a:prstGeom prst="rect">
            <a:avLst/>
          </a:prstGeom>
          <a:noFill/>
        </p:spPr>
        <p:txBody>
          <a:bodyPr wrap="square" rtlCol="0">
            <a:spAutoFit/>
          </a:bodyPr>
          <a:lstStyle/>
          <a:p>
            <a:endParaRPr lang="en-US" dirty="0"/>
          </a:p>
          <a:p>
            <a:r>
              <a:rPr lang="en-US" sz="4800" b="1" dirty="0">
                <a:latin typeface="+mj-lt"/>
                <a:cs typeface="Arial" panose="020B0604020202020204" pitchFamily="34" charset="0"/>
              </a:rPr>
              <a:t>INFLUENCING STYLE</a:t>
            </a:r>
          </a:p>
        </p:txBody>
      </p:sp>
      <p:graphicFrame>
        <p:nvGraphicFramePr>
          <p:cNvPr id="5" name="Table 4">
            <a:extLst>
              <a:ext uri="{FF2B5EF4-FFF2-40B4-BE49-F238E27FC236}">
                <a16:creationId xmlns:a16="http://schemas.microsoft.com/office/drawing/2014/main" id="{CCDA73E4-1FF5-48BD-B671-E04DB560AF32}"/>
              </a:ext>
            </a:extLst>
          </p:cNvPr>
          <p:cNvGraphicFramePr>
            <a:graphicFrameLocks noGrp="1"/>
          </p:cNvGraphicFramePr>
          <p:nvPr>
            <p:extLst>
              <p:ext uri="{D42A27DB-BD31-4B8C-83A1-F6EECF244321}">
                <p14:modId xmlns:p14="http://schemas.microsoft.com/office/powerpoint/2010/main" val="3162982602"/>
              </p:ext>
            </p:extLst>
          </p:nvPr>
        </p:nvGraphicFramePr>
        <p:xfrm>
          <a:off x="1308358" y="2398970"/>
          <a:ext cx="10293092" cy="3287543"/>
        </p:xfrm>
        <a:graphic>
          <a:graphicData uri="http://schemas.openxmlformats.org/drawingml/2006/table">
            <a:tbl>
              <a:tblPr firstRow="1" bandRow="1">
                <a:tableStyleId>{2D5ABB26-0587-4C30-8999-92F81FD0307C}</a:tableStyleId>
              </a:tblPr>
              <a:tblGrid>
                <a:gridCol w="5146546">
                  <a:extLst>
                    <a:ext uri="{9D8B030D-6E8A-4147-A177-3AD203B41FA5}">
                      <a16:colId xmlns:a16="http://schemas.microsoft.com/office/drawing/2014/main" val="2122886121"/>
                    </a:ext>
                  </a:extLst>
                </a:gridCol>
                <a:gridCol w="5146546">
                  <a:extLst>
                    <a:ext uri="{9D8B030D-6E8A-4147-A177-3AD203B41FA5}">
                      <a16:colId xmlns:a16="http://schemas.microsoft.com/office/drawing/2014/main" val="249013895"/>
                    </a:ext>
                  </a:extLst>
                </a:gridCol>
              </a:tblGrid>
              <a:tr h="469649">
                <a:tc>
                  <a:txBody>
                    <a:bodyPr/>
                    <a:lstStyle/>
                    <a:p>
                      <a:pPr algn="l"/>
                      <a:r>
                        <a:rPr lang="en-US" sz="2000" b="1" dirty="0">
                          <a:latin typeface="Arial" panose="020B0604020202020204" pitchFamily="34" charset="0"/>
                          <a:cs typeface="Arial" panose="020B0604020202020204" pitchFamily="34" charset="0"/>
                        </a:rPr>
                        <a:t>OBSERVABLE CHARACTERISTICS</a:t>
                      </a:r>
                    </a:p>
                  </a:txBody>
                  <a:tcPr anchor="ctr"/>
                </a:tc>
                <a:tc>
                  <a:txBody>
                    <a:bodyPr/>
                    <a:lstStyle/>
                    <a:p>
                      <a:pPr algn="l"/>
                      <a:r>
                        <a:rPr lang="en-US" sz="2000" b="1" dirty="0">
                          <a:latin typeface="Arial" panose="020B0604020202020204" pitchFamily="34" charset="0"/>
                          <a:cs typeface="Arial" panose="020B0604020202020204" pitchFamily="34" charset="0"/>
                        </a:rPr>
                        <a:t>SO YOU…..</a:t>
                      </a:r>
                    </a:p>
                  </a:txBody>
                  <a:tcPr anchor="ctr"/>
                </a:tc>
                <a:extLst>
                  <a:ext uri="{0D108BD9-81ED-4DB2-BD59-A6C34878D82A}">
                    <a16:rowId xmlns:a16="http://schemas.microsoft.com/office/drawing/2014/main" val="1136901079"/>
                  </a:ext>
                </a:extLst>
              </a:tr>
              <a:tr h="469649">
                <a:tc>
                  <a:txBody>
                    <a:bodyPr/>
                    <a:lstStyle/>
                    <a:p>
                      <a:pPr algn="l"/>
                      <a:r>
                        <a:rPr lang="en-US" dirty="0">
                          <a:effectLst/>
                          <a:latin typeface="Arial" panose="020B0604020202020204" pitchFamily="34" charset="0"/>
                          <a:cs typeface="Arial" panose="020B0604020202020204" pitchFamily="34" charset="0"/>
                        </a:rPr>
                        <a:t> Likes enthusiastic people and optimism</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Behave optimistically – support their ideas </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1183258944"/>
                  </a:ext>
                </a:extLst>
              </a:tr>
              <a:tr h="469649">
                <a:tc>
                  <a:txBody>
                    <a:bodyPr/>
                    <a:lstStyle/>
                    <a:p>
                      <a:pPr algn="l"/>
                      <a:r>
                        <a:rPr lang="en-US" dirty="0">
                          <a:effectLst/>
                          <a:latin typeface="Arial" panose="020B0604020202020204" pitchFamily="34" charset="0"/>
                          <a:cs typeface="Arial" panose="020B0604020202020204" pitchFamily="34" charset="0"/>
                        </a:rPr>
                        <a:t> Thinks emotionally</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Support their feelings</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1519709263"/>
                  </a:ext>
                </a:extLst>
              </a:tr>
              <a:tr h="469649">
                <a:tc>
                  <a:txBody>
                    <a:bodyPr/>
                    <a:lstStyle/>
                    <a:p>
                      <a:pPr algn="l"/>
                      <a:r>
                        <a:rPr lang="en-US" dirty="0">
                          <a:effectLst/>
                          <a:latin typeface="Arial" panose="020B0604020202020204" pitchFamily="34" charset="0"/>
                          <a:cs typeface="Arial" panose="020B0604020202020204" pitchFamily="34" charset="0"/>
                        </a:rPr>
                        <a:t> Concerned with approval and appearances</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Show that you like and admire them</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544971938"/>
                  </a:ext>
                </a:extLst>
              </a:tr>
              <a:tr h="469649">
                <a:tc>
                  <a:txBody>
                    <a:bodyPr/>
                    <a:lstStyle/>
                    <a:p>
                      <a:pPr algn="l"/>
                      <a:r>
                        <a:rPr lang="en-US" dirty="0">
                          <a:effectLst/>
                          <a:latin typeface="Arial" panose="020B0604020202020204" pitchFamily="34" charset="0"/>
                          <a:cs typeface="Arial" panose="020B0604020202020204" pitchFamily="34" charset="0"/>
                        </a:rPr>
                        <a:t> Wants broad and general expectations</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Focus on big picture – avoid details</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2376235685"/>
                  </a:ext>
                </a:extLst>
              </a:tr>
              <a:tr h="469649">
                <a:tc>
                  <a:txBody>
                    <a:bodyPr/>
                    <a:lstStyle/>
                    <a:p>
                      <a:pPr algn="l"/>
                      <a:r>
                        <a:rPr lang="en-US" dirty="0">
                          <a:effectLst/>
                          <a:latin typeface="Arial" panose="020B0604020202020204" pitchFamily="34" charset="0"/>
                          <a:cs typeface="Arial" panose="020B0604020202020204" pitchFamily="34" charset="0"/>
                        </a:rPr>
                        <a:t> Likes change and  innovation</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Avoid assigning repetitive tasks</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475073812"/>
                  </a:ext>
                </a:extLst>
              </a:tr>
              <a:tr h="469649">
                <a:tc>
                  <a:txBody>
                    <a:bodyPr/>
                    <a:lstStyle/>
                    <a:p>
                      <a:pPr algn="l"/>
                      <a:r>
                        <a:rPr lang="en-US" dirty="0">
                          <a:effectLst/>
                          <a:latin typeface="Arial" panose="020B0604020202020204" pitchFamily="34" charset="0"/>
                          <a:cs typeface="Arial" panose="020B0604020202020204" pitchFamily="34" charset="0"/>
                        </a:rPr>
                        <a:t> Wants to be noticed</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Compliment them personally and often</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2902569137"/>
                  </a:ext>
                </a:extLst>
              </a:tr>
            </a:tbl>
          </a:graphicData>
        </a:graphic>
      </p:graphicFrame>
    </p:spTree>
    <p:extLst>
      <p:ext uri="{BB962C8B-B14F-4D97-AF65-F5344CB8AC3E}">
        <p14:creationId xmlns:p14="http://schemas.microsoft.com/office/powerpoint/2010/main" val="2860909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lated image">
            <a:extLst>
              <a:ext uri="{FF2B5EF4-FFF2-40B4-BE49-F238E27FC236}">
                <a16:creationId xmlns:a16="http://schemas.microsoft.com/office/drawing/2014/main" id="{765A7815-6BAF-4B70-B5DA-06572AF3F33D}"/>
              </a:ext>
            </a:extLst>
          </p:cNvPr>
          <p:cNvPicPr preferRelativeResize="0">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7326" y="511968"/>
            <a:ext cx="1645920" cy="1645920"/>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360DF9E-8A05-45E7-ABE0-6BF9557734BF}"/>
              </a:ext>
            </a:extLst>
          </p:cNvPr>
          <p:cNvSpPr/>
          <p:nvPr/>
        </p:nvSpPr>
        <p:spPr>
          <a:xfrm>
            <a:off x="3178639" y="919429"/>
            <a:ext cx="6540573" cy="830997"/>
          </a:xfrm>
          <a:prstGeom prst="rect">
            <a:avLst/>
          </a:prstGeom>
        </p:spPr>
        <p:txBody>
          <a:bodyPr wrap="none">
            <a:spAutoFit/>
          </a:bodyPr>
          <a:lstStyle/>
          <a:p>
            <a:r>
              <a:rPr lang="en-US" sz="4800" b="1" dirty="0">
                <a:latin typeface="+mj-lt"/>
                <a:cs typeface="Arial" panose="020B0604020202020204" pitchFamily="34" charset="0"/>
              </a:rPr>
              <a:t>STEADINESS STYLE</a:t>
            </a:r>
          </a:p>
        </p:txBody>
      </p:sp>
      <p:graphicFrame>
        <p:nvGraphicFramePr>
          <p:cNvPr id="4" name="Table 3">
            <a:extLst>
              <a:ext uri="{FF2B5EF4-FFF2-40B4-BE49-F238E27FC236}">
                <a16:creationId xmlns:a16="http://schemas.microsoft.com/office/drawing/2014/main" id="{9FB03BCF-81F6-46A6-9879-A46EBFD8D79D}"/>
              </a:ext>
            </a:extLst>
          </p:cNvPr>
          <p:cNvGraphicFramePr>
            <a:graphicFrameLocks noGrp="1"/>
          </p:cNvGraphicFramePr>
          <p:nvPr>
            <p:extLst>
              <p:ext uri="{D42A27DB-BD31-4B8C-83A1-F6EECF244321}">
                <p14:modId xmlns:p14="http://schemas.microsoft.com/office/powerpoint/2010/main" val="1861624659"/>
              </p:ext>
            </p:extLst>
          </p:nvPr>
        </p:nvGraphicFramePr>
        <p:xfrm>
          <a:off x="1280160" y="2392680"/>
          <a:ext cx="10069830" cy="3287543"/>
        </p:xfrm>
        <a:graphic>
          <a:graphicData uri="http://schemas.openxmlformats.org/drawingml/2006/table">
            <a:tbl>
              <a:tblPr firstRow="1" bandRow="1">
                <a:tableStyleId>{2D5ABB26-0587-4C30-8999-92F81FD0307C}</a:tableStyleId>
              </a:tblPr>
              <a:tblGrid>
                <a:gridCol w="4849595">
                  <a:extLst>
                    <a:ext uri="{9D8B030D-6E8A-4147-A177-3AD203B41FA5}">
                      <a16:colId xmlns:a16="http://schemas.microsoft.com/office/drawing/2014/main" val="2122886121"/>
                    </a:ext>
                  </a:extLst>
                </a:gridCol>
                <a:gridCol w="5220235">
                  <a:extLst>
                    <a:ext uri="{9D8B030D-6E8A-4147-A177-3AD203B41FA5}">
                      <a16:colId xmlns:a16="http://schemas.microsoft.com/office/drawing/2014/main" val="249013895"/>
                    </a:ext>
                  </a:extLst>
                </a:gridCol>
              </a:tblGrid>
              <a:tr h="469649">
                <a:tc>
                  <a:txBody>
                    <a:bodyPr/>
                    <a:lstStyle/>
                    <a:p>
                      <a:pPr algn="l"/>
                      <a:r>
                        <a:rPr lang="en-US" sz="2000" b="1" dirty="0">
                          <a:effectLst/>
                          <a:latin typeface="Arial" panose="020B0604020202020204" pitchFamily="34" charset="0"/>
                          <a:cs typeface="Arial" panose="020B0604020202020204" pitchFamily="34" charset="0"/>
                        </a:rPr>
                        <a:t>OBSERVABLE CHARACTERISTICS</a:t>
                      </a:r>
                    </a:p>
                  </a:txBody>
                  <a:tcPr marL="0" marR="95250" marT="57150" marB="57150" anchor="ctr"/>
                </a:tc>
                <a:tc>
                  <a:txBody>
                    <a:bodyPr/>
                    <a:lstStyle/>
                    <a:p>
                      <a:pPr algn="l"/>
                      <a:r>
                        <a:rPr lang="en-US" sz="2000" b="1" dirty="0">
                          <a:effectLst/>
                          <a:latin typeface="Arial" panose="020B0604020202020204" pitchFamily="34" charset="0"/>
                          <a:cs typeface="Arial" panose="020B0604020202020204" pitchFamily="34" charset="0"/>
                        </a:rPr>
                        <a:t>SO YOU . . .</a:t>
                      </a:r>
                    </a:p>
                  </a:txBody>
                  <a:tcPr marL="0" marR="95250" marT="57150" marB="57150" anchor="ctr"/>
                </a:tc>
                <a:extLst>
                  <a:ext uri="{0D108BD9-81ED-4DB2-BD59-A6C34878D82A}">
                    <a16:rowId xmlns:a16="http://schemas.microsoft.com/office/drawing/2014/main" val="1136901079"/>
                  </a:ext>
                </a:extLst>
              </a:tr>
              <a:tr h="469649">
                <a:tc>
                  <a:txBody>
                    <a:bodyPr/>
                    <a:lstStyle/>
                    <a:p>
                      <a:pPr algn="l"/>
                      <a:r>
                        <a:rPr lang="en-US" dirty="0">
                          <a:effectLst/>
                          <a:latin typeface="Arial" panose="020B0604020202020204" pitchFamily="34" charset="0"/>
                          <a:cs typeface="Arial" panose="020B0604020202020204" pitchFamily="34" charset="0"/>
                        </a:rPr>
                        <a:t> Thinks logically</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Show reasoning</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1183258944"/>
                  </a:ext>
                </a:extLst>
              </a:tr>
              <a:tr h="469649">
                <a:tc>
                  <a:txBody>
                    <a:bodyPr/>
                    <a:lstStyle/>
                    <a:p>
                      <a:pPr algn="l"/>
                      <a:r>
                        <a:rPr lang="en-US" dirty="0">
                          <a:effectLst/>
                          <a:latin typeface="Arial" panose="020B0604020202020204" pitchFamily="34" charset="0"/>
                          <a:cs typeface="Arial" panose="020B0604020202020204" pitchFamily="34" charset="0"/>
                        </a:rPr>
                        <a:t> Wants documentation and facts</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Provide data and proof</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1519709263"/>
                  </a:ext>
                </a:extLst>
              </a:tr>
              <a:tr h="469649">
                <a:tc>
                  <a:txBody>
                    <a:bodyPr/>
                    <a:lstStyle/>
                    <a:p>
                      <a:pPr algn="l"/>
                      <a:r>
                        <a:rPr lang="en-US" dirty="0">
                          <a:effectLst/>
                          <a:latin typeface="Arial" panose="020B0604020202020204" pitchFamily="34" charset="0"/>
                          <a:cs typeface="Arial" panose="020B0604020202020204" pitchFamily="34" charset="0"/>
                        </a:rPr>
                        <a:t> Concerned with stability</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Show how your ideas minimize risk</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544971938"/>
                  </a:ext>
                </a:extLst>
              </a:tr>
              <a:tr h="469649">
                <a:tc>
                  <a:txBody>
                    <a:bodyPr/>
                    <a:lstStyle/>
                    <a:p>
                      <a:pPr algn="l"/>
                      <a:r>
                        <a:rPr lang="en-US" dirty="0">
                          <a:effectLst/>
                          <a:latin typeface="Arial" panose="020B0604020202020204" pitchFamily="34" charset="0"/>
                          <a:cs typeface="Arial" panose="020B0604020202020204" pitchFamily="34" charset="0"/>
                        </a:rPr>
                        <a:t> Likes personal involvement</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Demonstrate your interest in them</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2376235685"/>
                  </a:ext>
                </a:extLst>
              </a:tr>
              <a:tr h="469649">
                <a:tc>
                  <a:txBody>
                    <a:bodyPr/>
                    <a:lstStyle/>
                    <a:p>
                      <a:pPr algn="l"/>
                      <a:r>
                        <a:rPr lang="en-US" dirty="0">
                          <a:effectLst/>
                          <a:latin typeface="Arial" panose="020B0604020202020204" pitchFamily="34" charset="0"/>
                          <a:cs typeface="Arial" panose="020B0604020202020204" pitchFamily="34" charset="0"/>
                        </a:rPr>
                        <a:t> Wants sincere feedback and recognition</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Notice their patience and perseverance</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475073812"/>
                  </a:ext>
                </a:extLst>
              </a:tr>
              <a:tr h="469649">
                <a:tc>
                  <a:txBody>
                    <a:bodyPr/>
                    <a:lstStyle/>
                    <a:p>
                      <a:pPr algn="l"/>
                      <a:r>
                        <a:rPr lang="en-US" dirty="0">
                          <a:effectLst/>
                          <a:latin typeface="Arial" panose="020B0604020202020204" pitchFamily="34" charset="0"/>
                          <a:cs typeface="Arial" panose="020B0604020202020204" pitchFamily="34" charset="0"/>
                        </a:rPr>
                        <a:t> Dislikes conflict</a:t>
                      </a:r>
                      <a:endParaRPr lang="en-US" b="0" dirty="0">
                        <a:effectLst/>
                        <a:latin typeface="Arial" panose="020B0604020202020204" pitchFamily="34" charset="0"/>
                        <a:cs typeface="Arial" panose="020B0604020202020204" pitchFamily="34" charset="0"/>
                      </a:endParaRPr>
                    </a:p>
                  </a:txBody>
                  <a:tcPr marL="0" marR="95250" marT="57150" marB="57150"/>
                </a:tc>
                <a:tc>
                  <a:txBody>
                    <a:bodyPr/>
                    <a:lstStyle/>
                    <a:p>
                      <a:pPr algn="l"/>
                      <a:r>
                        <a:rPr lang="en-US" dirty="0">
                          <a:effectLst/>
                          <a:latin typeface="Arial" panose="020B0604020202020204" pitchFamily="34" charset="0"/>
                          <a:cs typeface="Arial" panose="020B0604020202020204" pitchFamily="34" charset="0"/>
                        </a:rPr>
                        <a:t> Behave in a non-aggressive way</a:t>
                      </a:r>
                      <a:endParaRPr lang="en-US" b="0" dirty="0">
                        <a:effectLst/>
                        <a:latin typeface="Arial" panose="020B0604020202020204" pitchFamily="34" charset="0"/>
                        <a:cs typeface="Arial" panose="020B0604020202020204" pitchFamily="34" charset="0"/>
                      </a:endParaRPr>
                    </a:p>
                  </a:txBody>
                  <a:tcPr marL="0" marR="95250" marT="57150" marB="57150"/>
                </a:tc>
                <a:extLst>
                  <a:ext uri="{0D108BD9-81ED-4DB2-BD59-A6C34878D82A}">
                    <a16:rowId xmlns:a16="http://schemas.microsoft.com/office/drawing/2014/main" val="2902569137"/>
                  </a:ext>
                </a:extLst>
              </a:tr>
            </a:tbl>
          </a:graphicData>
        </a:graphic>
      </p:graphicFrame>
    </p:spTree>
    <p:extLst>
      <p:ext uri="{BB962C8B-B14F-4D97-AF65-F5344CB8AC3E}">
        <p14:creationId xmlns:p14="http://schemas.microsoft.com/office/powerpoint/2010/main" val="5788079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lated image">
            <a:extLst>
              <a:ext uri="{FF2B5EF4-FFF2-40B4-BE49-F238E27FC236}">
                <a16:creationId xmlns:a16="http://schemas.microsoft.com/office/drawing/2014/main" id="{0BE8FCF0-559A-43E2-AAFC-2556A104AB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623" y="526077"/>
            <a:ext cx="1645920" cy="1645920"/>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E60A6F8-D059-40EC-9DF9-B7217F41A0C6}"/>
              </a:ext>
            </a:extLst>
          </p:cNvPr>
          <p:cNvSpPr/>
          <p:nvPr/>
        </p:nvSpPr>
        <p:spPr>
          <a:xfrm>
            <a:off x="2721543" y="933538"/>
            <a:ext cx="9478877" cy="830997"/>
          </a:xfrm>
          <a:prstGeom prst="rect">
            <a:avLst/>
          </a:prstGeom>
        </p:spPr>
        <p:txBody>
          <a:bodyPr wrap="none">
            <a:spAutoFit/>
          </a:bodyPr>
          <a:lstStyle/>
          <a:p>
            <a:r>
              <a:rPr lang="en-US" sz="4800" b="1" dirty="0">
                <a:latin typeface="+mj-lt"/>
                <a:cs typeface="Arial" panose="020B0604020202020204" pitchFamily="34" charset="0"/>
              </a:rPr>
              <a:t>CONSCIENTIOUSNESS STYLE</a:t>
            </a:r>
          </a:p>
        </p:txBody>
      </p:sp>
      <p:graphicFrame>
        <p:nvGraphicFramePr>
          <p:cNvPr id="4" name="Table 3">
            <a:extLst>
              <a:ext uri="{FF2B5EF4-FFF2-40B4-BE49-F238E27FC236}">
                <a16:creationId xmlns:a16="http://schemas.microsoft.com/office/drawing/2014/main" id="{5E37EF5C-A361-4860-8C8B-9A4DE42CA64B}"/>
              </a:ext>
            </a:extLst>
          </p:cNvPr>
          <p:cNvGraphicFramePr>
            <a:graphicFrameLocks noGrp="1"/>
          </p:cNvGraphicFramePr>
          <p:nvPr>
            <p:extLst>
              <p:ext uri="{D42A27DB-BD31-4B8C-83A1-F6EECF244321}">
                <p14:modId xmlns:p14="http://schemas.microsoft.com/office/powerpoint/2010/main" val="109941107"/>
              </p:ext>
            </p:extLst>
          </p:nvPr>
        </p:nvGraphicFramePr>
        <p:xfrm>
          <a:off x="1280160" y="2438400"/>
          <a:ext cx="9989820" cy="3287543"/>
        </p:xfrm>
        <a:graphic>
          <a:graphicData uri="http://schemas.openxmlformats.org/drawingml/2006/table">
            <a:tbl>
              <a:tblPr firstRow="1" bandRow="1">
                <a:tableStyleId>{2D5ABB26-0587-4C30-8999-92F81FD0307C}</a:tableStyleId>
              </a:tblPr>
              <a:tblGrid>
                <a:gridCol w="4994910">
                  <a:extLst>
                    <a:ext uri="{9D8B030D-6E8A-4147-A177-3AD203B41FA5}">
                      <a16:colId xmlns:a16="http://schemas.microsoft.com/office/drawing/2014/main" val="2122886121"/>
                    </a:ext>
                  </a:extLst>
                </a:gridCol>
                <a:gridCol w="4994910">
                  <a:extLst>
                    <a:ext uri="{9D8B030D-6E8A-4147-A177-3AD203B41FA5}">
                      <a16:colId xmlns:a16="http://schemas.microsoft.com/office/drawing/2014/main" val="249013895"/>
                    </a:ext>
                  </a:extLst>
                </a:gridCol>
              </a:tblGrid>
              <a:tr h="469649">
                <a:tc>
                  <a:txBody>
                    <a:bodyPr/>
                    <a:lstStyle/>
                    <a:p>
                      <a:pPr algn="l"/>
                      <a:r>
                        <a:rPr lang="en-US" sz="2000" b="1" dirty="0">
                          <a:latin typeface="Arial" panose="020B0604020202020204" pitchFamily="34" charset="0"/>
                          <a:cs typeface="Arial" panose="020B0604020202020204" pitchFamily="34" charset="0"/>
                        </a:rPr>
                        <a:t>OBSERVABLE CHARACTERISTICS</a:t>
                      </a:r>
                    </a:p>
                  </a:txBody>
                  <a:tcPr anchor="ctr"/>
                </a:tc>
                <a:tc>
                  <a:txBody>
                    <a:bodyPr/>
                    <a:lstStyle/>
                    <a:p>
                      <a:pPr algn="l"/>
                      <a:r>
                        <a:rPr lang="en-US" sz="2000" b="1" dirty="0">
                          <a:latin typeface="Arial" panose="020B0604020202020204" pitchFamily="34" charset="0"/>
                          <a:cs typeface="Arial" panose="020B0604020202020204" pitchFamily="34" charset="0"/>
                        </a:rPr>
                        <a:t>SO YOU…..</a:t>
                      </a:r>
                    </a:p>
                  </a:txBody>
                  <a:tcPr anchor="ctr"/>
                </a:tc>
                <a:extLst>
                  <a:ext uri="{0D108BD9-81ED-4DB2-BD59-A6C34878D82A}">
                    <a16:rowId xmlns:a16="http://schemas.microsoft.com/office/drawing/2014/main" val="1136901079"/>
                  </a:ext>
                </a:extLst>
              </a:tr>
              <a:tr h="469649">
                <a:tc>
                  <a:txBody>
                    <a:bodyPr/>
                    <a:lstStyle/>
                    <a:p>
                      <a:r>
                        <a:rPr lang="en-US" sz="1800" kern="1200" dirty="0">
                          <a:effectLst/>
                          <a:latin typeface="Arial" panose="020B0604020202020204" pitchFamily="34" charset="0"/>
                          <a:cs typeface="Arial" panose="020B0604020202020204" pitchFamily="34" charset="0"/>
                        </a:rPr>
                        <a:t>Thinks logically</a:t>
                      </a:r>
                      <a:endParaRPr lang="en-US" dirty="0">
                        <a:latin typeface="Arial" panose="020B0604020202020204" pitchFamily="34" charset="0"/>
                        <a:cs typeface="Arial" panose="020B0604020202020204" pitchFamily="34" charset="0"/>
                      </a:endParaRPr>
                    </a:p>
                  </a:txBody>
                  <a:tcPr/>
                </a:tc>
                <a:tc>
                  <a:txBody>
                    <a:bodyPr/>
                    <a:lstStyle/>
                    <a:p>
                      <a:r>
                        <a:rPr lang="en-US" sz="1800" kern="1200" dirty="0">
                          <a:effectLst/>
                          <a:latin typeface="Arial" panose="020B0604020202020204" pitchFamily="34" charset="0"/>
                          <a:cs typeface="Arial" panose="020B0604020202020204" pitchFamily="34" charset="0"/>
                        </a:rPr>
                        <a:t>Show reasoning – tell them why and how</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83258944"/>
                  </a:ext>
                </a:extLst>
              </a:tr>
              <a:tr h="469649">
                <a:tc>
                  <a:txBody>
                    <a:bodyPr/>
                    <a:lstStyle/>
                    <a:p>
                      <a:r>
                        <a:rPr lang="en-US" sz="1800" kern="1200" dirty="0">
                          <a:effectLst/>
                          <a:latin typeface="Arial" panose="020B0604020202020204" pitchFamily="34" charset="0"/>
                          <a:cs typeface="Arial" panose="020B0604020202020204" pitchFamily="34" charset="0"/>
                        </a:rPr>
                        <a:t>Dislikes aggression</a:t>
                      </a:r>
                      <a:endParaRPr lang="en-US" dirty="0">
                        <a:latin typeface="Arial" panose="020B0604020202020204" pitchFamily="34" charset="0"/>
                        <a:cs typeface="Arial" panose="020B0604020202020204" pitchFamily="34" charset="0"/>
                      </a:endParaRPr>
                    </a:p>
                  </a:txBody>
                  <a:tcPr/>
                </a:tc>
                <a:tc>
                  <a:txBody>
                    <a:bodyPr/>
                    <a:lstStyle/>
                    <a:p>
                      <a:r>
                        <a:rPr lang="en-US" sz="1800" kern="1200" dirty="0">
                          <a:effectLst/>
                          <a:latin typeface="Arial" panose="020B0604020202020204" pitchFamily="34" charset="0"/>
                          <a:cs typeface="Arial" panose="020B0604020202020204" pitchFamily="34" charset="0"/>
                        </a:rPr>
                        <a:t>Approach in a non-threatening way</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19709263"/>
                  </a:ext>
                </a:extLst>
              </a:tr>
              <a:tr h="469649">
                <a:tc>
                  <a:txBody>
                    <a:bodyPr/>
                    <a:lstStyle/>
                    <a:p>
                      <a:r>
                        <a:rPr lang="en-US" sz="1800" kern="1200" dirty="0">
                          <a:effectLst/>
                          <a:latin typeface="Arial" panose="020B0604020202020204" pitchFamily="34" charset="0"/>
                          <a:cs typeface="Arial" panose="020B0604020202020204" pitchFamily="34" charset="0"/>
                        </a:rPr>
                        <a:t>Asks questions and seeks data</a:t>
                      </a:r>
                      <a:endParaRPr lang="en-US"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Give data – detailed and in writing</a:t>
                      </a:r>
                    </a:p>
                  </a:txBody>
                  <a:tcPr/>
                </a:tc>
                <a:extLst>
                  <a:ext uri="{0D108BD9-81ED-4DB2-BD59-A6C34878D82A}">
                    <a16:rowId xmlns:a16="http://schemas.microsoft.com/office/drawing/2014/main" val="544971938"/>
                  </a:ext>
                </a:extLst>
              </a:tr>
              <a:tr h="469649">
                <a:tc>
                  <a:txBody>
                    <a:bodyPr/>
                    <a:lstStyle/>
                    <a:p>
                      <a:r>
                        <a:rPr lang="en-US" sz="1800" kern="1200" dirty="0">
                          <a:effectLst/>
                          <a:latin typeface="Arial" panose="020B0604020202020204" pitchFamily="34" charset="0"/>
                          <a:cs typeface="Arial" panose="020B0604020202020204" pitchFamily="34" charset="0"/>
                        </a:rPr>
                        <a:t>Uses caution – needs time to think</a:t>
                      </a:r>
                      <a:endParaRPr lang="en-US" dirty="0">
                        <a:latin typeface="Arial" panose="020B0604020202020204" pitchFamily="34" charset="0"/>
                        <a:cs typeface="Arial" panose="020B0604020202020204" pitchFamily="34" charset="0"/>
                      </a:endParaRPr>
                    </a:p>
                  </a:txBody>
                  <a:tcPr/>
                </a:tc>
                <a:tc>
                  <a:txBody>
                    <a:bodyPr/>
                    <a:lstStyle/>
                    <a:p>
                      <a:r>
                        <a:rPr lang="en-US" sz="1800" kern="1200" dirty="0">
                          <a:effectLst/>
                          <a:latin typeface="Arial" panose="020B0604020202020204" pitchFamily="34" charset="0"/>
                          <a:cs typeface="Arial" panose="020B0604020202020204" pitchFamily="34" charset="0"/>
                        </a:rPr>
                        <a:t>Allow time to question and inquire</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76235685"/>
                  </a:ext>
                </a:extLst>
              </a:tr>
              <a:tr h="469649">
                <a:tc>
                  <a:txBody>
                    <a:bodyPr/>
                    <a:lstStyle/>
                    <a:p>
                      <a:r>
                        <a:rPr lang="en-US" sz="1800" kern="1200" dirty="0">
                          <a:effectLst/>
                          <a:latin typeface="Arial" panose="020B0604020202020204" pitchFamily="34" charset="0"/>
                          <a:cs typeface="Arial" panose="020B0604020202020204" pitchFamily="34" charset="0"/>
                        </a:rPr>
                        <a:t>Wants others to notice their accuracy</a:t>
                      </a:r>
                      <a:endParaRPr lang="en-US"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Compliment them on their thoroughness</a:t>
                      </a:r>
                    </a:p>
                  </a:txBody>
                  <a:tcPr/>
                </a:tc>
                <a:extLst>
                  <a:ext uri="{0D108BD9-81ED-4DB2-BD59-A6C34878D82A}">
                    <a16:rowId xmlns:a16="http://schemas.microsoft.com/office/drawing/2014/main" val="475073812"/>
                  </a:ext>
                </a:extLst>
              </a:tr>
              <a:tr h="469649">
                <a:tc>
                  <a:txBody>
                    <a:bodyPr/>
                    <a:lstStyle/>
                    <a:p>
                      <a:r>
                        <a:rPr lang="en-US" sz="1800" kern="1200" dirty="0">
                          <a:effectLst/>
                          <a:latin typeface="Arial" panose="020B0604020202020204" pitchFamily="34" charset="0"/>
                          <a:cs typeface="Arial" panose="020B0604020202020204" pitchFamily="34" charset="0"/>
                        </a:rPr>
                        <a:t>Avoids conflict</a:t>
                      </a:r>
                      <a:endParaRPr lang="en-US"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Be tactful when asking for clarification</a:t>
                      </a:r>
                    </a:p>
                  </a:txBody>
                  <a:tcPr/>
                </a:tc>
                <a:extLst>
                  <a:ext uri="{0D108BD9-81ED-4DB2-BD59-A6C34878D82A}">
                    <a16:rowId xmlns:a16="http://schemas.microsoft.com/office/drawing/2014/main" val="2902569137"/>
                  </a:ext>
                </a:extLst>
              </a:tr>
            </a:tbl>
          </a:graphicData>
        </a:graphic>
      </p:graphicFrame>
    </p:spTree>
    <p:extLst>
      <p:ext uri="{BB962C8B-B14F-4D97-AF65-F5344CB8AC3E}">
        <p14:creationId xmlns:p14="http://schemas.microsoft.com/office/powerpoint/2010/main" val="3902102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6B6AD7A5-DBA8-4F37-B312-22854B17AEA8}"/>
              </a:ext>
            </a:extLst>
          </p:cNvPr>
          <p:cNvSpPr txBox="1">
            <a:spLocks/>
          </p:cNvSpPr>
          <p:nvPr/>
        </p:nvSpPr>
        <p:spPr>
          <a:xfrm>
            <a:off x="9144000" y="5687569"/>
            <a:ext cx="7620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EBEB0A-9E3D-4B14-9782-E2AE3DA60D96}" type="slidenum">
              <a:rPr lang="en-US" smtClean="0">
                <a:solidFill>
                  <a:prstClr val="black"/>
                </a:solidFill>
                <a:latin typeface="Times New Roman"/>
              </a:rPr>
              <a:pPr/>
              <a:t>44</a:t>
            </a:fld>
            <a:endParaRPr lang="en-US">
              <a:solidFill>
                <a:prstClr val="black"/>
              </a:solidFill>
              <a:latin typeface="Times New Roman"/>
            </a:endParaRPr>
          </a:p>
        </p:txBody>
      </p:sp>
      <p:pic>
        <p:nvPicPr>
          <p:cNvPr id="3" name="Picture 2">
            <a:extLst>
              <a:ext uri="{FF2B5EF4-FFF2-40B4-BE49-F238E27FC236}">
                <a16:creationId xmlns:a16="http://schemas.microsoft.com/office/drawing/2014/main" id="{322FF3F7-3B5B-4227-AE83-3A1B65E0C9C6}"/>
              </a:ext>
            </a:extLst>
          </p:cNvPr>
          <p:cNvPicPr>
            <a:picLocks noChangeAspect="1"/>
          </p:cNvPicPr>
          <p:nvPr/>
        </p:nvPicPr>
        <p:blipFill>
          <a:blip r:embed="rId2"/>
          <a:stretch>
            <a:fillRect/>
          </a:stretch>
        </p:blipFill>
        <p:spPr>
          <a:xfrm>
            <a:off x="1395700" y="911935"/>
            <a:ext cx="3810000" cy="3905250"/>
          </a:xfrm>
          <a:prstGeom prst="rect">
            <a:avLst/>
          </a:prstGeom>
        </p:spPr>
      </p:pic>
      <p:sp>
        <p:nvSpPr>
          <p:cNvPr id="4" name="TextBox 3">
            <a:extLst>
              <a:ext uri="{FF2B5EF4-FFF2-40B4-BE49-F238E27FC236}">
                <a16:creationId xmlns:a16="http://schemas.microsoft.com/office/drawing/2014/main" id="{7102AC62-3B5F-49CC-AA24-5A3FCFC35BCE}"/>
              </a:ext>
            </a:extLst>
          </p:cNvPr>
          <p:cNvSpPr txBox="1"/>
          <p:nvPr/>
        </p:nvSpPr>
        <p:spPr>
          <a:xfrm>
            <a:off x="6106633" y="911935"/>
            <a:ext cx="4267200" cy="4247317"/>
          </a:xfrm>
          <a:prstGeom prst="rect">
            <a:avLst/>
          </a:prstGeom>
          <a:noFill/>
        </p:spPr>
        <p:txBody>
          <a:bodyPr wrap="square" rtlCol="0">
            <a:spAutoFit/>
          </a:bodyPr>
          <a:lstStyle/>
          <a:p>
            <a:pPr algn="ctr"/>
            <a:r>
              <a:rPr lang="en-US" sz="3600" dirty="0">
                <a:latin typeface="+mj-lt"/>
              </a:rPr>
              <a:t>POPULATION BREAKDOWN</a:t>
            </a:r>
          </a:p>
          <a:p>
            <a:pPr algn="ctr"/>
            <a:endParaRPr lang="en-US" sz="3600" dirty="0"/>
          </a:p>
          <a:p>
            <a:pPr algn="ctr"/>
            <a:r>
              <a:rPr lang="en-US" sz="3600" dirty="0"/>
              <a:t>D - 19%</a:t>
            </a:r>
          </a:p>
          <a:p>
            <a:pPr algn="ctr"/>
            <a:r>
              <a:rPr lang="en-US" sz="3600" dirty="0"/>
              <a:t>i – 32%</a:t>
            </a:r>
          </a:p>
          <a:p>
            <a:pPr algn="ctr"/>
            <a:r>
              <a:rPr lang="en-US" sz="3600" dirty="0"/>
              <a:t>S – 35%</a:t>
            </a:r>
          </a:p>
          <a:p>
            <a:pPr algn="ctr"/>
            <a:r>
              <a:rPr lang="en-US" sz="3600" dirty="0"/>
              <a:t>C – 14%</a:t>
            </a:r>
          </a:p>
          <a:p>
            <a:pPr algn="ctr"/>
            <a:endParaRPr lang="en-US" dirty="0"/>
          </a:p>
        </p:txBody>
      </p:sp>
    </p:spTree>
    <p:extLst>
      <p:ext uri="{BB962C8B-B14F-4D97-AF65-F5344CB8AC3E}">
        <p14:creationId xmlns:p14="http://schemas.microsoft.com/office/powerpoint/2010/main" val="300308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D2FC4A-34B9-43F2-9D87-3131BA495233}"/>
              </a:ext>
            </a:extLst>
          </p:cNvPr>
          <p:cNvPicPr>
            <a:picLocks noChangeAspect="1"/>
          </p:cNvPicPr>
          <p:nvPr/>
        </p:nvPicPr>
        <p:blipFill rotWithShape="1">
          <a:blip r:embed="rId2"/>
          <a:srcRect l="3202" t="1636" r="4411" b="3002"/>
          <a:stretch/>
        </p:blipFill>
        <p:spPr>
          <a:xfrm>
            <a:off x="1100343" y="1144713"/>
            <a:ext cx="4405266" cy="4846320"/>
          </a:xfrm>
          <a:prstGeom prst="rect">
            <a:avLst/>
          </a:prstGeom>
        </p:spPr>
      </p:pic>
      <p:pic>
        <p:nvPicPr>
          <p:cNvPr id="4" name="Picture 3">
            <a:extLst>
              <a:ext uri="{FF2B5EF4-FFF2-40B4-BE49-F238E27FC236}">
                <a16:creationId xmlns:a16="http://schemas.microsoft.com/office/drawing/2014/main" id="{E8615F9A-FB84-40C4-84D6-A1F7FF557CF9}"/>
              </a:ext>
            </a:extLst>
          </p:cNvPr>
          <p:cNvPicPr>
            <a:picLocks noChangeAspect="1"/>
          </p:cNvPicPr>
          <p:nvPr/>
        </p:nvPicPr>
        <p:blipFill>
          <a:blip r:embed="rId3"/>
          <a:stretch>
            <a:fillRect/>
          </a:stretch>
        </p:blipFill>
        <p:spPr>
          <a:xfrm>
            <a:off x="6475838" y="835709"/>
            <a:ext cx="4937760" cy="5155324"/>
          </a:xfrm>
          <a:prstGeom prst="rect">
            <a:avLst/>
          </a:prstGeom>
        </p:spPr>
      </p:pic>
      <p:sp>
        <p:nvSpPr>
          <p:cNvPr id="3" name="Rectangle 2">
            <a:extLst>
              <a:ext uri="{FF2B5EF4-FFF2-40B4-BE49-F238E27FC236}">
                <a16:creationId xmlns:a16="http://schemas.microsoft.com/office/drawing/2014/main" id="{47DA576A-ACA2-4967-987E-756D388A7BA9}"/>
              </a:ext>
            </a:extLst>
          </p:cNvPr>
          <p:cNvSpPr/>
          <p:nvPr/>
        </p:nvSpPr>
        <p:spPr>
          <a:xfrm>
            <a:off x="986590" y="190606"/>
            <a:ext cx="10803575" cy="954107"/>
          </a:xfrm>
          <a:prstGeom prst="rect">
            <a:avLst/>
          </a:prstGeom>
        </p:spPr>
        <p:txBody>
          <a:bodyPr wrap="square">
            <a:spAutoFit/>
          </a:bodyPr>
          <a:lstStyle/>
          <a:p>
            <a:pPr algn="ctr"/>
            <a:r>
              <a:rPr lang="en-US" sz="2800" b="1" dirty="0">
                <a:solidFill>
                  <a:srgbClr val="C00000"/>
                </a:solidFill>
                <a:latin typeface="+mj-lt"/>
              </a:rPr>
              <a:t>SAMPLE MANUFACTURING COMPANY DISC GROUP REPORTS</a:t>
            </a:r>
          </a:p>
        </p:txBody>
      </p:sp>
    </p:spTree>
    <p:extLst>
      <p:ext uri="{BB962C8B-B14F-4D97-AF65-F5344CB8AC3E}">
        <p14:creationId xmlns:p14="http://schemas.microsoft.com/office/powerpoint/2010/main" val="21064172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DDBC22-98F1-4E1F-943B-0907A96F00B6}"/>
              </a:ext>
            </a:extLst>
          </p:cNvPr>
          <p:cNvPicPr>
            <a:picLocks noChangeAspect="1"/>
          </p:cNvPicPr>
          <p:nvPr/>
        </p:nvPicPr>
        <p:blipFill>
          <a:blip r:embed="rId2"/>
          <a:stretch>
            <a:fillRect/>
          </a:stretch>
        </p:blipFill>
        <p:spPr>
          <a:xfrm>
            <a:off x="1044838" y="915936"/>
            <a:ext cx="4663440" cy="5250888"/>
          </a:xfrm>
          <a:prstGeom prst="rect">
            <a:avLst/>
          </a:prstGeom>
        </p:spPr>
      </p:pic>
      <p:pic>
        <p:nvPicPr>
          <p:cNvPr id="5" name="Picture 4">
            <a:extLst>
              <a:ext uri="{FF2B5EF4-FFF2-40B4-BE49-F238E27FC236}">
                <a16:creationId xmlns:a16="http://schemas.microsoft.com/office/drawing/2014/main" id="{87A03E75-0E9C-4D2E-920F-00BF410146FD}"/>
              </a:ext>
            </a:extLst>
          </p:cNvPr>
          <p:cNvPicPr>
            <a:picLocks noChangeAspect="1"/>
          </p:cNvPicPr>
          <p:nvPr/>
        </p:nvPicPr>
        <p:blipFill>
          <a:blip r:embed="rId3"/>
          <a:stretch>
            <a:fillRect/>
          </a:stretch>
        </p:blipFill>
        <p:spPr>
          <a:xfrm>
            <a:off x="6325637" y="842962"/>
            <a:ext cx="5000625" cy="5172075"/>
          </a:xfrm>
          <a:prstGeom prst="rect">
            <a:avLst/>
          </a:prstGeom>
        </p:spPr>
      </p:pic>
      <p:sp>
        <p:nvSpPr>
          <p:cNvPr id="2" name="Rectangle 1">
            <a:extLst>
              <a:ext uri="{FF2B5EF4-FFF2-40B4-BE49-F238E27FC236}">
                <a16:creationId xmlns:a16="http://schemas.microsoft.com/office/drawing/2014/main" id="{B852A6F5-09CF-44EB-BC59-019FFDD3E84C}"/>
              </a:ext>
            </a:extLst>
          </p:cNvPr>
          <p:cNvSpPr/>
          <p:nvPr/>
        </p:nvSpPr>
        <p:spPr>
          <a:xfrm>
            <a:off x="1044838" y="113616"/>
            <a:ext cx="10943944" cy="954107"/>
          </a:xfrm>
          <a:prstGeom prst="rect">
            <a:avLst/>
          </a:prstGeom>
        </p:spPr>
        <p:txBody>
          <a:bodyPr wrap="square">
            <a:spAutoFit/>
          </a:bodyPr>
          <a:lstStyle/>
          <a:p>
            <a:pPr algn="ctr"/>
            <a:r>
              <a:rPr lang="en-US" sz="2800" b="1" dirty="0">
                <a:solidFill>
                  <a:srgbClr val="C00000"/>
                </a:solidFill>
                <a:latin typeface="+mj-lt"/>
              </a:rPr>
              <a:t>SAMPLE MANUFACTURING COMPANY DISC GROUP REPORTS</a:t>
            </a:r>
          </a:p>
        </p:txBody>
      </p:sp>
    </p:spTree>
    <p:extLst>
      <p:ext uri="{BB962C8B-B14F-4D97-AF65-F5344CB8AC3E}">
        <p14:creationId xmlns:p14="http://schemas.microsoft.com/office/powerpoint/2010/main" val="31700186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5C080F-DA3E-494B-AE72-4CC7C131DC35}"/>
              </a:ext>
            </a:extLst>
          </p:cNvPr>
          <p:cNvPicPr>
            <a:picLocks noChangeAspect="1"/>
          </p:cNvPicPr>
          <p:nvPr/>
        </p:nvPicPr>
        <p:blipFill>
          <a:blip r:embed="rId2"/>
          <a:stretch>
            <a:fillRect/>
          </a:stretch>
        </p:blipFill>
        <p:spPr>
          <a:xfrm>
            <a:off x="955288" y="908158"/>
            <a:ext cx="4663440" cy="5168507"/>
          </a:xfrm>
          <a:prstGeom prst="rect">
            <a:avLst/>
          </a:prstGeom>
        </p:spPr>
      </p:pic>
      <p:pic>
        <p:nvPicPr>
          <p:cNvPr id="5" name="Picture 4">
            <a:extLst>
              <a:ext uri="{FF2B5EF4-FFF2-40B4-BE49-F238E27FC236}">
                <a16:creationId xmlns:a16="http://schemas.microsoft.com/office/drawing/2014/main" id="{44805214-8C8B-4F8D-840C-B77F58F85DB9}"/>
              </a:ext>
            </a:extLst>
          </p:cNvPr>
          <p:cNvPicPr>
            <a:picLocks noChangeAspect="1"/>
          </p:cNvPicPr>
          <p:nvPr/>
        </p:nvPicPr>
        <p:blipFill>
          <a:blip r:embed="rId3"/>
          <a:stretch>
            <a:fillRect/>
          </a:stretch>
        </p:blipFill>
        <p:spPr>
          <a:xfrm>
            <a:off x="6501904" y="818736"/>
            <a:ext cx="5029200" cy="5220528"/>
          </a:xfrm>
          <a:prstGeom prst="rect">
            <a:avLst/>
          </a:prstGeom>
        </p:spPr>
      </p:pic>
      <p:sp>
        <p:nvSpPr>
          <p:cNvPr id="3" name="Rectangle 2">
            <a:extLst>
              <a:ext uri="{FF2B5EF4-FFF2-40B4-BE49-F238E27FC236}">
                <a16:creationId xmlns:a16="http://schemas.microsoft.com/office/drawing/2014/main" id="{F484785D-397D-4DA4-BF93-66D30227AB26}"/>
              </a:ext>
            </a:extLst>
          </p:cNvPr>
          <p:cNvSpPr/>
          <p:nvPr/>
        </p:nvSpPr>
        <p:spPr>
          <a:xfrm>
            <a:off x="1249680" y="96180"/>
            <a:ext cx="10281424" cy="954107"/>
          </a:xfrm>
          <a:prstGeom prst="rect">
            <a:avLst/>
          </a:prstGeom>
        </p:spPr>
        <p:txBody>
          <a:bodyPr wrap="square">
            <a:spAutoFit/>
          </a:bodyPr>
          <a:lstStyle/>
          <a:p>
            <a:pPr algn="ctr"/>
            <a:r>
              <a:rPr lang="en-US" sz="2800" b="1" dirty="0">
                <a:solidFill>
                  <a:srgbClr val="C00000"/>
                </a:solidFill>
                <a:latin typeface="+mj-lt"/>
              </a:rPr>
              <a:t>SAMPLE MANUFACTURING COMPANY DISC GROUP REPORTS</a:t>
            </a:r>
          </a:p>
        </p:txBody>
      </p:sp>
    </p:spTree>
    <p:extLst>
      <p:ext uri="{BB962C8B-B14F-4D97-AF65-F5344CB8AC3E}">
        <p14:creationId xmlns:p14="http://schemas.microsoft.com/office/powerpoint/2010/main" val="1992857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7BEC1E-EE94-4605-B5C7-D79152BB2985}"/>
              </a:ext>
            </a:extLst>
          </p:cNvPr>
          <p:cNvPicPr>
            <a:picLocks noChangeAspect="1"/>
          </p:cNvPicPr>
          <p:nvPr/>
        </p:nvPicPr>
        <p:blipFill>
          <a:blip r:embed="rId2"/>
          <a:stretch>
            <a:fillRect/>
          </a:stretch>
        </p:blipFill>
        <p:spPr>
          <a:xfrm>
            <a:off x="1130128" y="940402"/>
            <a:ext cx="4572000" cy="5227675"/>
          </a:xfrm>
          <a:prstGeom prst="rect">
            <a:avLst/>
          </a:prstGeom>
        </p:spPr>
      </p:pic>
      <p:pic>
        <p:nvPicPr>
          <p:cNvPr id="4" name="Picture 3">
            <a:extLst>
              <a:ext uri="{FF2B5EF4-FFF2-40B4-BE49-F238E27FC236}">
                <a16:creationId xmlns:a16="http://schemas.microsoft.com/office/drawing/2014/main" id="{21D2771A-524D-41EB-8C6E-AC2AC626E916}"/>
              </a:ext>
            </a:extLst>
          </p:cNvPr>
          <p:cNvPicPr>
            <a:picLocks noChangeAspect="1"/>
          </p:cNvPicPr>
          <p:nvPr/>
        </p:nvPicPr>
        <p:blipFill>
          <a:blip r:embed="rId3"/>
          <a:stretch>
            <a:fillRect/>
          </a:stretch>
        </p:blipFill>
        <p:spPr>
          <a:xfrm>
            <a:off x="6489874" y="908158"/>
            <a:ext cx="5000625" cy="5210175"/>
          </a:xfrm>
          <a:prstGeom prst="rect">
            <a:avLst/>
          </a:prstGeom>
        </p:spPr>
      </p:pic>
      <p:sp>
        <p:nvSpPr>
          <p:cNvPr id="3" name="Rectangle 2">
            <a:extLst>
              <a:ext uri="{FF2B5EF4-FFF2-40B4-BE49-F238E27FC236}">
                <a16:creationId xmlns:a16="http://schemas.microsoft.com/office/drawing/2014/main" id="{D3642441-9E62-42E6-8333-B708588AF0D5}"/>
              </a:ext>
            </a:extLst>
          </p:cNvPr>
          <p:cNvSpPr/>
          <p:nvPr/>
        </p:nvSpPr>
        <p:spPr>
          <a:xfrm>
            <a:off x="1209075" y="96180"/>
            <a:ext cx="10281424" cy="954107"/>
          </a:xfrm>
          <a:prstGeom prst="rect">
            <a:avLst/>
          </a:prstGeom>
        </p:spPr>
        <p:txBody>
          <a:bodyPr wrap="square">
            <a:spAutoFit/>
          </a:bodyPr>
          <a:lstStyle/>
          <a:p>
            <a:pPr algn="ctr"/>
            <a:r>
              <a:rPr lang="en-US" sz="2800" b="1" dirty="0">
                <a:solidFill>
                  <a:srgbClr val="C00000"/>
                </a:solidFill>
                <a:latin typeface="+mj-lt"/>
              </a:rPr>
              <a:t>SAMPLE MANUFACTURING COMPANY DISC GROUP REPORTS</a:t>
            </a:r>
          </a:p>
        </p:txBody>
      </p:sp>
    </p:spTree>
    <p:extLst>
      <p:ext uri="{BB962C8B-B14F-4D97-AF65-F5344CB8AC3E}">
        <p14:creationId xmlns:p14="http://schemas.microsoft.com/office/powerpoint/2010/main" val="41547775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dcast 120: In this Very Special Episode, we discuss listener questions related to the Four Tendencies. Are you an Upholder, Questioner, Obliger, or Rebel?">
            <a:extLst>
              <a:ext uri="{FF2B5EF4-FFF2-40B4-BE49-F238E27FC236}">
                <a16:creationId xmlns:a16="http://schemas.microsoft.com/office/drawing/2014/main" id="{46E35DDA-BC2A-47D3-B6F4-38D2AAA93E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3661" y="421297"/>
            <a:ext cx="5124677" cy="576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149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 ">
            <a:extLst>
              <a:ext uri="{FF2B5EF4-FFF2-40B4-BE49-F238E27FC236}">
                <a16:creationId xmlns:a16="http://schemas.microsoft.com/office/drawing/2014/main" id="{7ADC140D-17ED-476B-A390-F7774582D40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 y="1154043"/>
            <a:ext cx="3657600" cy="3657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E963849-DFF8-43C9-8BD7-9599C6E46594}"/>
              </a:ext>
            </a:extLst>
          </p:cNvPr>
          <p:cNvSpPr/>
          <p:nvPr/>
        </p:nvSpPr>
        <p:spPr>
          <a:xfrm>
            <a:off x="4499612" y="582186"/>
            <a:ext cx="6096000" cy="4801314"/>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 They’re self-directed, so they meet deadlines and run projects without much supervision.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 They’re eager to meet expectations (rules, regulations, performance targets) and may become uneasy when it’s not clear what’s expected.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 They embrace routine and may struggle to adjust to changes in scheduling or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 They may have trouble delegating, because they suspect that others aren’t dependable.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 They may be judgmental of others who won’t or don’t meet expectations easily.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 They can seem uptight or rigid.</a:t>
            </a:r>
          </a:p>
        </p:txBody>
      </p:sp>
    </p:spTree>
    <p:extLst>
      <p:ext uri="{BB962C8B-B14F-4D97-AF65-F5344CB8AC3E}">
        <p14:creationId xmlns:p14="http://schemas.microsoft.com/office/powerpoint/2010/main" val="25657815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 ">
            <a:extLst>
              <a:ext uri="{FF2B5EF4-FFF2-40B4-BE49-F238E27FC236}">
                <a16:creationId xmlns:a16="http://schemas.microsoft.com/office/drawing/2014/main" id="{0B340273-E3CA-4C2D-8721-0E2BA6B965B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2519" y="1165859"/>
            <a:ext cx="3657600" cy="3657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A757AD4-1E25-4B28-A03A-13601BB8EE97}"/>
              </a:ext>
            </a:extLst>
          </p:cNvPr>
          <p:cNvSpPr/>
          <p:nvPr/>
        </p:nvSpPr>
        <p:spPr>
          <a:xfrm>
            <a:off x="4374449" y="455502"/>
            <a:ext cx="6930390" cy="507831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 They put a high value on reason, research, information, and efficiency.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 Managers should ensure that Questioners get the robust explanations they need to meet expectations—not “Because I say so” or “This is how we’ve always done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 They follow an “authority” only if they respect that person.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 Because of their persistent questioning, others may view them as uncooperative, obstructionist, disrespectful, or “not a team player.”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 They often dislike being questioned themselves.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 They resist anything arbitrary—such as “The report can’t be longer than twenty pages.”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 They can suffer “analysis-paralysis” when their desire for perfect information prevents them from being able to make a decision.</a:t>
            </a:r>
          </a:p>
        </p:txBody>
      </p:sp>
    </p:spTree>
    <p:extLst>
      <p:ext uri="{BB962C8B-B14F-4D97-AF65-F5344CB8AC3E}">
        <p14:creationId xmlns:p14="http://schemas.microsoft.com/office/powerpoint/2010/main" val="7086240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 ">
            <a:extLst>
              <a:ext uri="{FF2B5EF4-FFF2-40B4-BE49-F238E27FC236}">
                <a16:creationId xmlns:a16="http://schemas.microsoft.com/office/drawing/2014/main" id="{8F2A0D78-C27B-4CC0-B613-45141207C5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140" y="1216580"/>
            <a:ext cx="3657600" cy="3657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ACD893B-77FA-4073-B594-502D9CAB463D}"/>
              </a:ext>
            </a:extLst>
          </p:cNvPr>
          <p:cNvSpPr/>
          <p:nvPr/>
        </p:nvSpPr>
        <p:spPr>
          <a:xfrm>
            <a:off x="4621530" y="1216580"/>
            <a:ext cx="6096000" cy="369331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rPr>
              <a:t>• They put a high value on meeting commitments to others and going the extra mile—“I’ll do anything for my client/team/customer.”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rPr>
              <a:t>• They require supervision, deadlines, monitoring, and other forms of accountability.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rPr>
              <a:t>• They may have trouble saying “no” or setting limits on others’ demands.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rPr>
              <a:t>• Managers should ensure that Obligers aren’t exploited by others, that work is distributed fairly, and that Obligers take time off.</a:t>
            </a:r>
          </a:p>
        </p:txBody>
      </p:sp>
    </p:spTree>
    <p:extLst>
      <p:ext uri="{BB962C8B-B14F-4D97-AF65-F5344CB8AC3E}">
        <p14:creationId xmlns:p14="http://schemas.microsoft.com/office/powerpoint/2010/main" val="41263484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 ">
            <a:extLst>
              <a:ext uri="{FF2B5EF4-FFF2-40B4-BE49-F238E27FC236}">
                <a16:creationId xmlns:a16="http://schemas.microsoft.com/office/drawing/2014/main" id="{32C1A0A7-9065-4D71-A2E8-BB82936EDA4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 y="1371600"/>
            <a:ext cx="3657600" cy="36576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895BA24-FC5D-4B93-80E0-E3199D985EB1}"/>
              </a:ext>
            </a:extLst>
          </p:cNvPr>
          <p:cNvSpPr/>
          <p:nvPr/>
        </p:nvSpPr>
        <p:spPr>
          <a:xfrm>
            <a:off x="3901440" y="440799"/>
            <a:ext cx="7308150" cy="69865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5050"/>
                </a:solidFill>
                <a:effectLst/>
                <a:uLnTx/>
                <a:uFillTx/>
                <a:latin typeface="Calibri" panose="020F0502020204030204"/>
                <a:ea typeface="+mn-ea"/>
                <a:cs typeface="+mn-cs"/>
              </a:rPr>
              <a:t>• To inspire a Rebel to act, it’s most effective to appeal to their identity, or to use the framework of information-consequence-choice.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505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5050"/>
                </a:solidFill>
                <a:effectLst/>
                <a:uLnTx/>
                <a:uFillTx/>
                <a:latin typeface="Calibri" panose="020F0502020204030204"/>
                <a:ea typeface="+mn-ea"/>
                <a:cs typeface="+mn-cs"/>
              </a:rPr>
              <a:t>• Perhaps surprisingly, some Rebels are attracted to professions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5050"/>
                </a:solidFill>
                <a:effectLst/>
                <a:uLnTx/>
                <a:uFillTx/>
                <a:latin typeface="Calibri" panose="020F0502020204030204"/>
                <a:ea typeface="+mn-ea"/>
                <a:cs typeface="+mn-cs"/>
              </a:rPr>
              <a:t>high regulation such as police</a:t>
            </a:r>
            <a:r>
              <a:rPr lang="en-US" sz="1600" dirty="0">
                <a:solidFill>
                  <a:srgbClr val="FF5050"/>
                </a:solidFill>
                <a:latin typeface="Calibri" panose="020F0502020204030204"/>
              </a:rPr>
              <a:t> and the military.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5050"/>
              </a:solidFill>
              <a:effectLst/>
              <a:uLnTx/>
              <a:uFillTx/>
              <a:latin typeface="Calibri" panose="020F0502020204030204"/>
              <a:ea typeface="+mn-ea"/>
              <a:cs typeface="+mn-cs"/>
            </a:endParaRPr>
          </a:p>
          <a:p>
            <a:pPr lvl="0">
              <a:defRPr/>
            </a:pPr>
            <a:r>
              <a:rPr lang="en-US" sz="1600" dirty="0">
                <a:solidFill>
                  <a:srgbClr val="FF5050"/>
                </a:solidFill>
                <a:latin typeface="Calibri" panose="020F0502020204030204"/>
              </a:rPr>
              <a:t>• If they have a work partner, that partner is probably an Obliger.</a:t>
            </a:r>
          </a:p>
          <a:p>
            <a:pPr lvl="0">
              <a:defRPr/>
            </a:pPr>
            <a:endParaRPr lang="en-US" sz="1600" dirty="0">
              <a:solidFill>
                <a:srgbClr val="FF5050"/>
              </a:solidFill>
              <a:latin typeface="Calibri" panose="020F0502020204030204"/>
            </a:endParaRPr>
          </a:p>
          <a:p>
            <a:pPr>
              <a:defRPr/>
            </a:pPr>
            <a:r>
              <a:rPr lang="en-US" sz="1600" dirty="0">
                <a:solidFill>
                  <a:srgbClr val="FF5050"/>
                </a:solidFill>
                <a:latin typeface="Calibri" panose="020F0502020204030204"/>
              </a:rPr>
              <a:t>• They may act as though ordinary rules don’t apply to them; this may be an advantage, for instance, in sales.</a:t>
            </a:r>
          </a:p>
          <a:p>
            <a:pPr>
              <a:defRPr/>
            </a:pPr>
            <a:endParaRPr lang="en-US" sz="1600" dirty="0">
              <a:solidFill>
                <a:srgbClr val="FF5050"/>
              </a:solidFill>
              <a:latin typeface="Calibri" panose="020F0502020204030204"/>
            </a:endParaRPr>
          </a:p>
          <a:p>
            <a:pPr>
              <a:defRPr/>
            </a:pPr>
            <a:r>
              <a:rPr lang="en-US" sz="1600" dirty="0">
                <a:solidFill>
                  <a:srgbClr val="FF5050"/>
                </a:solidFill>
                <a:latin typeface="Calibri" panose="020F0502020204030204"/>
              </a:rPr>
              <a:t>• They’re often restless and may find it difficult to settle down in a job or particular office.</a:t>
            </a:r>
          </a:p>
          <a:p>
            <a:pPr>
              <a:defRPr/>
            </a:pPr>
            <a:endParaRPr lang="en-US" sz="1600" dirty="0">
              <a:solidFill>
                <a:srgbClr val="FF5050"/>
              </a:solidFill>
              <a:latin typeface="Calibri" panose="020F0502020204030204"/>
            </a:endParaRPr>
          </a:p>
          <a:p>
            <a:pPr>
              <a:defRPr/>
            </a:pPr>
            <a:r>
              <a:rPr lang="en-US" sz="1600" dirty="0">
                <a:solidFill>
                  <a:srgbClr val="FF5050"/>
                </a:solidFill>
                <a:latin typeface="Calibri" panose="020F0502020204030204"/>
              </a:rPr>
              <a:t>• They may choose to act out of a sense of mission or a belief in a cause.</a:t>
            </a:r>
          </a:p>
          <a:p>
            <a:pPr>
              <a:defRPr/>
            </a:pPr>
            <a:endParaRPr lang="en-US" sz="1600" dirty="0">
              <a:solidFill>
                <a:srgbClr val="FF5050"/>
              </a:solidFill>
              <a:latin typeface="Calibri" panose="020F0502020204030204"/>
            </a:endParaRPr>
          </a:p>
          <a:p>
            <a:pPr>
              <a:defRPr/>
            </a:pPr>
            <a:r>
              <a:rPr lang="en-US" sz="1600" dirty="0">
                <a:solidFill>
                  <a:srgbClr val="FF5050"/>
                </a:solidFill>
                <a:latin typeface="Calibri" panose="020F0502020204030204"/>
              </a:rPr>
              <a:t>• They don’t respond well to supervision, advice, reminders, or directions, and they resist routines, schedules, and repetitive tasks.</a:t>
            </a:r>
          </a:p>
          <a:p>
            <a:pPr>
              <a:defRPr/>
            </a:pPr>
            <a:endParaRPr lang="en-US" sz="1600" dirty="0">
              <a:solidFill>
                <a:srgbClr val="FF5050"/>
              </a:solidFill>
              <a:latin typeface="Calibri" panose="020F0502020204030204"/>
            </a:endParaRPr>
          </a:p>
          <a:p>
            <a:pPr>
              <a:defRPr/>
            </a:pPr>
            <a:r>
              <a:rPr lang="en-US" sz="1600" dirty="0">
                <a:solidFill>
                  <a:srgbClr val="FF5050"/>
                </a:solidFill>
                <a:latin typeface="Calibri" panose="020F0502020204030204"/>
              </a:rPr>
              <a:t>• They put a high value on freedom, choice, self-expression, and authenticity; they can do anything they want to do but will resist if someone tells them what to do.</a:t>
            </a:r>
          </a:p>
          <a:p>
            <a:pPr>
              <a:defRPr/>
            </a:pPr>
            <a:endParaRPr lang="en-US" sz="1600" dirty="0">
              <a:solidFill>
                <a:srgbClr val="FF5050"/>
              </a:solidFill>
              <a:latin typeface="Calibri" panose="020F0502020204030204"/>
            </a:endParaRPr>
          </a:p>
          <a:p>
            <a:pPr>
              <a:defRPr/>
            </a:pPr>
            <a:endParaRPr lang="en-US" sz="1600" dirty="0">
              <a:solidFill>
                <a:srgbClr val="FF5050"/>
              </a:solidFill>
              <a:latin typeface="Calibri" panose="020F0502020204030204"/>
            </a:endParaRPr>
          </a:p>
          <a:p>
            <a:pPr lvl="0">
              <a:defRPr/>
            </a:pPr>
            <a:endParaRPr lang="en-US" sz="1600" dirty="0">
              <a:solidFill>
                <a:srgbClr val="FF5050"/>
              </a:solidFill>
              <a:latin typeface="Calibri" panose="020F0502020204030204"/>
            </a:endParaRPr>
          </a:p>
          <a:p>
            <a:pPr lvl="0">
              <a:defRPr/>
            </a:pPr>
            <a:endParaRPr kumimoji="0" lang="en-US" sz="1600" b="0" i="0" u="none" strike="noStrike" kern="1200" cap="none" spc="0" normalizeH="0" baseline="0" noProof="0" dirty="0">
              <a:ln>
                <a:noFill/>
              </a:ln>
              <a:solidFill>
                <a:srgbClr val="FF5050"/>
              </a:solidFill>
              <a:effectLst/>
              <a:uLnTx/>
              <a:uFillTx/>
              <a:latin typeface="Calibri" panose="020F0502020204030204"/>
              <a:ea typeface="+mn-ea"/>
              <a:cs typeface="+mn-cs"/>
            </a:endParaRPr>
          </a:p>
          <a:p>
            <a:pPr lvl="0">
              <a:defRPr/>
            </a:pPr>
            <a:endParaRPr lang="en-US" sz="1600" dirty="0">
              <a:solidFill>
                <a:srgbClr val="FF5050"/>
              </a:solidFill>
              <a:latin typeface="Calibri" panose="020F0502020204030204"/>
            </a:endParaRPr>
          </a:p>
          <a:p>
            <a:pPr lvl="0">
              <a:defRPr/>
            </a:pPr>
            <a:endParaRPr kumimoji="0" lang="en-US" sz="1600" b="0" i="0" u="none" strike="noStrike" kern="1200" cap="none" spc="0" normalizeH="0" baseline="0" noProof="0" dirty="0">
              <a:ln>
                <a:noFill/>
              </a:ln>
              <a:solidFill>
                <a:srgbClr val="FF505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60735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0E13F882-990D-4DCA-88C1-6A63B3E3D07A}"/>
              </a:ext>
            </a:extLst>
          </p:cNvPr>
          <p:cNvSpPr>
            <a:spLocks noGrp="1"/>
          </p:cNvSpPr>
          <p:nvPr>
            <p:ph type="ctrTitle"/>
          </p:nvPr>
        </p:nvSpPr>
        <p:spPr>
          <a:xfrm>
            <a:off x="1524000" y="2315544"/>
            <a:ext cx="9144000" cy="2387600"/>
          </a:xfrm>
        </p:spPr>
        <p:txBody>
          <a:bodyPr>
            <a:normAutofit fontScale="90000"/>
          </a:bodyPr>
          <a:lstStyle/>
          <a:p>
            <a:r>
              <a:rPr lang="en-US" b="1" dirty="0"/>
              <a:t>Time to Exercise…</a:t>
            </a:r>
            <a:br>
              <a:rPr lang="en-US" b="1" dirty="0"/>
            </a:br>
            <a:br>
              <a:rPr lang="en-US" b="1" dirty="0"/>
            </a:br>
            <a:r>
              <a:rPr lang="en-US" b="1" dirty="0"/>
              <a:t>Four Tendencies Quiz</a:t>
            </a:r>
            <a:br>
              <a:rPr lang="en-US" dirty="0"/>
            </a:br>
            <a:br>
              <a:rPr lang="en-US" dirty="0"/>
            </a:br>
            <a:endParaRPr lang="en-US" dirty="0"/>
          </a:p>
        </p:txBody>
      </p:sp>
      <p:pic>
        <p:nvPicPr>
          <p:cNvPr id="5" name="Picture 2">
            <a:extLst>
              <a:ext uri="{FF2B5EF4-FFF2-40B4-BE49-F238E27FC236}">
                <a16:creationId xmlns:a16="http://schemas.microsoft.com/office/drawing/2014/main" id="{FEC30B89-8870-4546-9981-58FCF6499A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0138" y="3287661"/>
            <a:ext cx="4531724" cy="2645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7754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3C34CC-B056-4CA2-ADF2-D64703C5939C}"/>
              </a:ext>
            </a:extLst>
          </p:cNvPr>
          <p:cNvSpPr/>
          <p:nvPr/>
        </p:nvSpPr>
        <p:spPr>
          <a:xfrm>
            <a:off x="3048000" y="647245"/>
            <a:ext cx="6096000" cy="4757200"/>
          </a:xfrm>
          <a:prstGeom prst="rect">
            <a:avLst/>
          </a:prstGeom>
        </p:spPr>
        <p:txBody>
          <a:bodyPr>
            <a:spAutoFit/>
          </a:bodyPr>
          <a:lstStyle/>
          <a:p>
            <a:pPr algn="ctr">
              <a:lnSpc>
                <a:spcPct val="107000"/>
              </a:lnSpc>
              <a:spcAft>
                <a:spcPts val="800"/>
              </a:spcAft>
            </a:pPr>
            <a:r>
              <a:rPr lang="en-US" dirty="0">
                <a:latin typeface="Arial" panose="020B0604020202020204" pitchFamily="34" charset="0"/>
                <a:ea typeface="Calibri" panose="020F0502020204030204" pitchFamily="34" charset="0"/>
                <a:cs typeface="Times New Roman" panose="02020603050405020304" pitchFamily="18" charset="0"/>
              </a:rPr>
              <a:t> </a:t>
            </a:r>
            <a:r>
              <a:rPr lang="en-US" sz="4400" dirty="0">
                <a:latin typeface="+mj-lt"/>
                <a:ea typeface="Calibri" panose="020F0502020204030204" pitchFamily="34" charset="0"/>
                <a:cs typeface="Times New Roman" panose="02020603050405020304" pitchFamily="18" charset="0"/>
              </a:rPr>
              <a:t>QUIZ SCORING</a:t>
            </a: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a = Upholder; b = Questioner; c = Obliger; d = Rebel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a = Questioner; b = Obliger; c = Rebel; d = Upholder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a = Questioner; b = Rebel; c = Obliger; d = Upholder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a = Upholder; b = Questioner; c = Obliger; d = Rebel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a = Upholder; b = Questioner; c = Obliger; d = Rebel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a = Obliger; b = Upholder; c = Rebel; d = Questioner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“Tend to agree” indicates Rebel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“Tend to agree” indicates Questioner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“Tend to agree” indicates Obliger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“Tend to agree” indicates Rebel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“Tend to agree” indicates Obliger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“Tend to agree” indicates Rebel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dirty="0">
                <a:latin typeface="Arial" panose="020B0604020202020204" pitchFamily="34" charset="0"/>
                <a:ea typeface="Calibri" panose="020F0502020204030204" pitchFamily="34" charset="0"/>
                <a:cs typeface="Times New Roman" panose="02020603050405020304" pitchFamily="18" charset="0"/>
              </a:rPr>
              <a:t>“Tend to agree” indicates Questioner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61C75FFC-11AF-41B6-9B42-741F9173B413}"/>
              </a:ext>
            </a:extLst>
          </p:cNvPr>
          <p:cNvPicPr/>
          <p:nvPr/>
        </p:nvPicPr>
        <p:blipFill>
          <a:blip r:embed="rId2"/>
          <a:stretch>
            <a:fillRect/>
          </a:stretch>
        </p:blipFill>
        <p:spPr>
          <a:xfrm>
            <a:off x="1123950" y="647245"/>
            <a:ext cx="1280160" cy="1280160"/>
          </a:xfrm>
          <a:prstGeom prst="rect">
            <a:avLst/>
          </a:prstGeom>
        </p:spPr>
      </p:pic>
      <p:pic>
        <p:nvPicPr>
          <p:cNvPr id="6" name="Picture 5">
            <a:extLst>
              <a:ext uri="{FF2B5EF4-FFF2-40B4-BE49-F238E27FC236}">
                <a16:creationId xmlns:a16="http://schemas.microsoft.com/office/drawing/2014/main" id="{77D81605-6C4A-4428-AF2C-30505809C32A}"/>
              </a:ext>
            </a:extLst>
          </p:cNvPr>
          <p:cNvPicPr/>
          <p:nvPr/>
        </p:nvPicPr>
        <p:blipFill>
          <a:blip r:embed="rId3"/>
          <a:stretch>
            <a:fillRect/>
          </a:stretch>
        </p:blipFill>
        <p:spPr>
          <a:xfrm>
            <a:off x="9787890" y="647245"/>
            <a:ext cx="1280160" cy="1280160"/>
          </a:xfrm>
          <a:prstGeom prst="rect">
            <a:avLst/>
          </a:prstGeom>
        </p:spPr>
      </p:pic>
      <p:pic>
        <p:nvPicPr>
          <p:cNvPr id="7" name="Picture 6">
            <a:extLst>
              <a:ext uri="{FF2B5EF4-FFF2-40B4-BE49-F238E27FC236}">
                <a16:creationId xmlns:a16="http://schemas.microsoft.com/office/drawing/2014/main" id="{4B20AFA0-E596-4209-A347-793084DE47AD}"/>
              </a:ext>
            </a:extLst>
          </p:cNvPr>
          <p:cNvPicPr/>
          <p:nvPr/>
        </p:nvPicPr>
        <p:blipFill>
          <a:blip r:embed="rId4"/>
          <a:stretch>
            <a:fillRect/>
          </a:stretch>
        </p:blipFill>
        <p:spPr>
          <a:xfrm>
            <a:off x="1123950" y="4124285"/>
            <a:ext cx="1280160" cy="1280160"/>
          </a:xfrm>
          <a:prstGeom prst="rect">
            <a:avLst/>
          </a:prstGeom>
        </p:spPr>
      </p:pic>
      <p:pic>
        <p:nvPicPr>
          <p:cNvPr id="8" name="Picture 7">
            <a:extLst>
              <a:ext uri="{FF2B5EF4-FFF2-40B4-BE49-F238E27FC236}">
                <a16:creationId xmlns:a16="http://schemas.microsoft.com/office/drawing/2014/main" id="{849CBB10-8979-40C3-965E-F59592BD4599}"/>
              </a:ext>
            </a:extLst>
          </p:cNvPr>
          <p:cNvPicPr/>
          <p:nvPr/>
        </p:nvPicPr>
        <p:blipFill>
          <a:blip r:embed="rId5"/>
          <a:stretch>
            <a:fillRect/>
          </a:stretch>
        </p:blipFill>
        <p:spPr>
          <a:xfrm>
            <a:off x="9787890" y="4124285"/>
            <a:ext cx="1280160" cy="1280160"/>
          </a:xfrm>
          <a:prstGeom prst="rect">
            <a:avLst/>
          </a:prstGeom>
        </p:spPr>
      </p:pic>
    </p:spTree>
    <p:extLst>
      <p:ext uri="{BB962C8B-B14F-4D97-AF65-F5344CB8AC3E}">
        <p14:creationId xmlns:p14="http://schemas.microsoft.com/office/powerpoint/2010/main" val="31274731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A7FDC2-37E5-4B28-A264-8BA8DCBD5B0B}"/>
              </a:ext>
            </a:extLst>
          </p:cNvPr>
          <p:cNvSpPr>
            <a:spLocks noGrp="1"/>
          </p:cNvSpPr>
          <p:nvPr>
            <p:ph type="sldNum" sz="quarter" idx="12"/>
          </p:nvPr>
        </p:nvSpPr>
        <p:spPr/>
        <p:txBody>
          <a:bodyPr/>
          <a:lstStyle/>
          <a:p>
            <a:fld id="{0D730C18-8F8F-4206-9277-80BD47AFEEF9}" type="slidenum">
              <a:rPr lang="en-US" smtClean="0"/>
              <a:t>56</a:t>
            </a:fld>
            <a:endParaRPr lang="en-US"/>
          </a:p>
        </p:txBody>
      </p:sp>
      <p:sp>
        <p:nvSpPr>
          <p:cNvPr id="3" name="Rectangle 2">
            <a:extLst>
              <a:ext uri="{FF2B5EF4-FFF2-40B4-BE49-F238E27FC236}">
                <a16:creationId xmlns:a16="http://schemas.microsoft.com/office/drawing/2014/main" id="{8E394B9E-3475-450B-B12D-3CD7C76F2431}"/>
              </a:ext>
            </a:extLst>
          </p:cNvPr>
          <p:cNvSpPr/>
          <p:nvPr/>
        </p:nvSpPr>
        <p:spPr>
          <a:xfrm>
            <a:off x="91861" y="768728"/>
            <a:ext cx="8518739"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a:ln>
                  <a:noFill/>
                </a:ln>
                <a:solidFill>
                  <a:schemeClr val="bg1"/>
                </a:solidFill>
                <a:effectLst/>
                <a:uLnTx/>
                <a:uFillTx/>
                <a:latin typeface="Segoe Print" panose="02000600000000000000" pitchFamily="2" charset="0"/>
                <a:ea typeface="+mj-ea"/>
                <a:cs typeface="+mj-cs"/>
              </a:rPr>
              <a:t>CULTURAL / GENERATIONAL DIFFERENCES</a:t>
            </a:r>
            <a:endParaRPr kumimoji="0" lang="en-US" sz="2800" b="1" i="0" u="none" strike="noStrike" kern="0" cap="none" spc="0" normalizeH="0" baseline="0" noProof="0" dirty="0">
              <a:ln>
                <a:noFill/>
              </a:ln>
              <a:solidFill>
                <a:schemeClr val="bg1"/>
              </a:solidFill>
              <a:effectLst/>
              <a:uLnTx/>
              <a:uFillTx/>
              <a:latin typeface="Segoe Print" panose="02000600000000000000" pitchFamily="2" charset="0"/>
            </a:endParaRPr>
          </a:p>
        </p:txBody>
      </p:sp>
      <p:grpSp>
        <p:nvGrpSpPr>
          <p:cNvPr id="4" name="Group 3">
            <a:extLst>
              <a:ext uri="{FF2B5EF4-FFF2-40B4-BE49-F238E27FC236}">
                <a16:creationId xmlns:a16="http://schemas.microsoft.com/office/drawing/2014/main" id="{9011A472-863B-4C84-B4EF-2B6E6930C723}"/>
              </a:ext>
            </a:extLst>
          </p:cNvPr>
          <p:cNvGrpSpPr/>
          <p:nvPr/>
        </p:nvGrpSpPr>
        <p:grpSpPr>
          <a:xfrm>
            <a:off x="3124605" y="1773653"/>
            <a:ext cx="5942790" cy="4315619"/>
            <a:chOff x="1164590" y="1046110"/>
            <a:chExt cx="5942790" cy="4315619"/>
          </a:xfrm>
        </p:grpSpPr>
        <p:pic>
          <p:nvPicPr>
            <p:cNvPr id="5" name="Graphic 4" descr="Users">
              <a:extLst>
                <a:ext uri="{FF2B5EF4-FFF2-40B4-BE49-F238E27FC236}">
                  <a16:creationId xmlns:a16="http://schemas.microsoft.com/office/drawing/2014/main" id="{BF2CFC71-8D7A-41C9-A44D-48AC0156284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6020" y="1571360"/>
              <a:ext cx="548640" cy="548640"/>
            </a:xfrm>
            <a:prstGeom prst="rect">
              <a:avLst/>
            </a:prstGeom>
          </p:spPr>
        </p:pic>
        <p:pic>
          <p:nvPicPr>
            <p:cNvPr id="6" name="Graphic 5" descr="Users">
              <a:extLst>
                <a:ext uri="{FF2B5EF4-FFF2-40B4-BE49-F238E27FC236}">
                  <a16:creationId xmlns:a16="http://schemas.microsoft.com/office/drawing/2014/main" id="{08CA8483-7B83-49EE-A82F-930609B38B5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6020" y="1120140"/>
              <a:ext cx="548640" cy="548640"/>
            </a:xfrm>
            <a:prstGeom prst="rect">
              <a:avLst/>
            </a:prstGeom>
          </p:spPr>
        </p:pic>
        <p:pic>
          <p:nvPicPr>
            <p:cNvPr id="7" name="Graphic 6" descr="Users">
              <a:extLst>
                <a:ext uri="{FF2B5EF4-FFF2-40B4-BE49-F238E27FC236}">
                  <a16:creationId xmlns:a16="http://schemas.microsoft.com/office/drawing/2014/main" id="{A8874D47-1EE8-4977-85A5-79E6CCA6565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6020" y="1970880"/>
              <a:ext cx="548640" cy="548640"/>
            </a:xfrm>
            <a:prstGeom prst="rect">
              <a:avLst/>
            </a:prstGeom>
          </p:spPr>
        </p:pic>
        <p:pic>
          <p:nvPicPr>
            <p:cNvPr id="8" name="Graphic 7" descr="Users">
              <a:extLst>
                <a:ext uri="{FF2B5EF4-FFF2-40B4-BE49-F238E27FC236}">
                  <a16:creationId xmlns:a16="http://schemas.microsoft.com/office/drawing/2014/main" id="{FF9F120C-72FD-4C1F-8C49-98D98F4B78C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6020" y="2428080"/>
              <a:ext cx="548640" cy="548640"/>
            </a:xfrm>
            <a:prstGeom prst="rect">
              <a:avLst/>
            </a:prstGeom>
          </p:spPr>
        </p:pic>
        <p:pic>
          <p:nvPicPr>
            <p:cNvPr id="9" name="Graphic 8" descr="Users">
              <a:extLst>
                <a:ext uri="{FF2B5EF4-FFF2-40B4-BE49-F238E27FC236}">
                  <a16:creationId xmlns:a16="http://schemas.microsoft.com/office/drawing/2014/main" id="{A5A2C657-1EE5-4175-B9E4-45C8F3340EF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6020" y="2914915"/>
              <a:ext cx="548640" cy="548640"/>
            </a:xfrm>
            <a:prstGeom prst="rect">
              <a:avLst/>
            </a:prstGeom>
          </p:spPr>
        </p:pic>
        <p:pic>
          <p:nvPicPr>
            <p:cNvPr id="10" name="Graphic 9" descr="Users">
              <a:extLst>
                <a:ext uri="{FF2B5EF4-FFF2-40B4-BE49-F238E27FC236}">
                  <a16:creationId xmlns:a16="http://schemas.microsoft.com/office/drawing/2014/main" id="{ED6079FC-03A4-4DB2-A349-3C97FAFDAB2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6020" y="3391985"/>
              <a:ext cx="548640" cy="548640"/>
            </a:xfrm>
            <a:prstGeom prst="rect">
              <a:avLst/>
            </a:prstGeom>
          </p:spPr>
        </p:pic>
        <p:pic>
          <p:nvPicPr>
            <p:cNvPr id="11" name="Graphic 10" descr="Users">
              <a:extLst>
                <a:ext uri="{FF2B5EF4-FFF2-40B4-BE49-F238E27FC236}">
                  <a16:creationId xmlns:a16="http://schemas.microsoft.com/office/drawing/2014/main" id="{47084273-F275-44CC-88D8-FBC9705ED27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6020" y="3856225"/>
              <a:ext cx="548640" cy="548640"/>
            </a:xfrm>
            <a:prstGeom prst="rect">
              <a:avLst/>
            </a:prstGeom>
          </p:spPr>
        </p:pic>
        <p:pic>
          <p:nvPicPr>
            <p:cNvPr id="12" name="Graphic 11" descr="Users">
              <a:extLst>
                <a:ext uri="{FF2B5EF4-FFF2-40B4-BE49-F238E27FC236}">
                  <a16:creationId xmlns:a16="http://schemas.microsoft.com/office/drawing/2014/main" id="{D2179468-5D11-45B4-9F52-D0212FA8A88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4590" y="4294085"/>
              <a:ext cx="548640" cy="548640"/>
            </a:xfrm>
            <a:prstGeom prst="rect">
              <a:avLst/>
            </a:prstGeom>
          </p:spPr>
        </p:pic>
        <p:pic>
          <p:nvPicPr>
            <p:cNvPr id="13" name="Graphic 12" descr="Users">
              <a:extLst>
                <a:ext uri="{FF2B5EF4-FFF2-40B4-BE49-F238E27FC236}">
                  <a16:creationId xmlns:a16="http://schemas.microsoft.com/office/drawing/2014/main" id="{1931E5EF-DBAE-4676-AB2A-60EF0FE4A2D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0940" y="4698185"/>
              <a:ext cx="548640" cy="548640"/>
            </a:xfrm>
            <a:prstGeom prst="rect">
              <a:avLst/>
            </a:prstGeom>
          </p:spPr>
        </p:pic>
        <p:pic>
          <p:nvPicPr>
            <p:cNvPr id="14" name="Picture 13">
              <a:extLst>
                <a:ext uri="{FF2B5EF4-FFF2-40B4-BE49-F238E27FC236}">
                  <a16:creationId xmlns:a16="http://schemas.microsoft.com/office/drawing/2014/main" id="{ABEF1768-DBF6-403F-9A6A-5772A2804366}"/>
                </a:ext>
              </a:extLst>
            </p:cNvPr>
            <p:cNvPicPr>
              <a:picLocks noChangeAspect="1"/>
            </p:cNvPicPr>
            <p:nvPr/>
          </p:nvPicPr>
          <p:blipFill>
            <a:blip r:embed="rId4"/>
            <a:stretch>
              <a:fillRect/>
            </a:stretch>
          </p:blipFill>
          <p:spPr>
            <a:xfrm>
              <a:off x="1803400" y="1046110"/>
              <a:ext cx="5303980" cy="640135"/>
            </a:xfrm>
            <a:prstGeom prst="rect">
              <a:avLst/>
            </a:prstGeom>
          </p:spPr>
        </p:pic>
        <p:pic>
          <p:nvPicPr>
            <p:cNvPr id="15" name="Picture 14">
              <a:extLst>
                <a:ext uri="{FF2B5EF4-FFF2-40B4-BE49-F238E27FC236}">
                  <a16:creationId xmlns:a16="http://schemas.microsoft.com/office/drawing/2014/main" id="{0BC313E7-EE6D-47E5-8B1A-D98093B3E3D7}"/>
                </a:ext>
              </a:extLst>
            </p:cNvPr>
            <p:cNvPicPr>
              <a:picLocks noChangeAspect="1"/>
            </p:cNvPicPr>
            <p:nvPr/>
          </p:nvPicPr>
          <p:blipFill>
            <a:blip r:embed="rId5"/>
            <a:stretch>
              <a:fillRect/>
            </a:stretch>
          </p:blipFill>
          <p:spPr>
            <a:xfrm>
              <a:off x="1803400" y="1525612"/>
              <a:ext cx="4310246" cy="640135"/>
            </a:xfrm>
            <a:prstGeom prst="rect">
              <a:avLst/>
            </a:prstGeom>
          </p:spPr>
        </p:pic>
        <p:pic>
          <p:nvPicPr>
            <p:cNvPr id="16" name="Picture 15">
              <a:extLst>
                <a:ext uri="{FF2B5EF4-FFF2-40B4-BE49-F238E27FC236}">
                  <a16:creationId xmlns:a16="http://schemas.microsoft.com/office/drawing/2014/main" id="{7CA7A4AB-CF70-4AF2-B527-5DDD2F748557}"/>
                </a:ext>
              </a:extLst>
            </p:cNvPr>
            <p:cNvPicPr>
              <a:picLocks noChangeAspect="1"/>
            </p:cNvPicPr>
            <p:nvPr/>
          </p:nvPicPr>
          <p:blipFill>
            <a:blip r:embed="rId6"/>
            <a:stretch>
              <a:fillRect/>
            </a:stretch>
          </p:blipFill>
          <p:spPr>
            <a:xfrm>
              <a:off x="1803400" y="1970880"/>
              <a:ext cx="5279594" cy="640135"/>
            </a:xfrm>
            <a:prstGeom prst="rect">
              <a:avLst/>
            </a:prstGeom>
          </p:spPr>
        </p:pic>
        <p:pic>
          <p:nvPicPr>
            <p:cNvPr id="17" name="Picture 16">
              <a:extLst>
                <a:ext uri="{FF2B5EF4-FFF2-40B4-BE49-F238E27FC236}">
                  <a16:creationId xmlns:a16="http://schemas.microsoft.com/office/drawing/2014/main" id="{04A38AF1-940B-422B-89F4-2E9E7B9EAF46}"/>
                </a:ext>
              </a:extLst>
            </p:cNvPr>
            <p:cNvPicPr>
              <a:picLocks noChangeAspect="1"/>
            </p:cNvPicPr>
            <p:nvPr/>
          </p:nvPicPr>
          <p:blipFill>
            <a:blip r:embed="rId7"/>
            <a:stretch>
              <a:fillRect/>
            </a:stretch>
          </p:blipFill>
          <p:spPr>
            <a:xfrm>
              <a:off x="1803400" y="2450382"/>
              <a:ext cx="4102964" cy="640135"/>
            </a:xfrm>
            <a:prstGeom prst="rect">
              <a:avLst/>
            </a:prstGeom>
          </p:spPr>
        </p:pic>
        <p:pic>
          <p:nvPicPr>
            <p:cNvPr id="18" name="Picture 17">
              <a:extLst>
                <a:ext uri="{FF2B5EF4-FFF2-40B4-BE49-F238E27FC236}">
                  <a16:creationId xmlns:a16="http://schemas.microsoft.com/office/drawing/2014/main" id="{F3EBC10A-EE4C-4B6F-B29E-27617EF8566B}"/>
                </a:ext>
              </a:extLst>
            </p:cNvPr>
            <p:cNvPicPr>
              <a:picLocks noChangeAspect="1"/>
            </p:cNvPicPr>
            <p:nvPr/>
          </p:nvPicPr>
          <p:blipFill>
            <a:blip r:embed="rId8"/>
            <a:stretch>
              <a:fillRect/>
            </a:stretch>
          </p:blipFill>
          <p:spPr>
            <a:xfrm>
              <a:off x="1803400" y="2892585"/>
              <a:ext cx="4950381" cy="640135"/>
            </a:xfrm>
            <a:prstGeom prst="rect">
              <a:avLst/>
            </a:prstGeom>
          </p:spPr>
        </p:pic>
        <p:pic>
          <p:nvPicPr>
            <p:cNvPr id="19" name="Picture 18">
              <a:extLst>
                <a:ext uri="{FF2B5EF4-FFF2-40B4-BE49-F238E27FC236}">
                  <a16:creationId xmlns:a16="http://schemas.microsoft.com/office/drawing/2014/main" id="{F9549736-3469-4BE0-8DB1-2C52BB1BDC1C}"/>
                </a:ext>
              </a:extLst>
            </p:cNvPr>
            <p:cNvPicPr>
              <a:picLocks noChangeAspect="1"/>
            </p:cNvPicPr>
            <p:nvPr/>
          </p:nvPicPr>
          <p:blipFill>
            <a:blip r:embed="rId9"/>
            <a:stretch>
              <a:fillRect/>
            </a:stretch>
          </p:blipFill>
          <p:spPr>
            <a:xfrm>
              <a:off x="1803400" y="3346237"/>
              <a:ext cx="5230821" cy="640135"/>
            </a:xfrm>
            <a:prstGeom prst="rect">
              <a:avLst/>
            </a:prstGeom>
          </p:spPr>
        </p:pic>
        <p:pic>
          <p:nvPicPr>
            <p:cNvPr id="20" name="Picture 19">
              <a:extLst>
                <a:ext uri="{FF2B5EF4-FFF2-40B4-BE49-F238E27FC236}">
                  <a16:creationId xmlns:a16="http://schemas.microsoft.com/office/drawing/2014/main" id="{B697594B-94D1-422E-ADB6-7D70D7560F29}"/>
                </a:ext>
              </a:extLst>
            </p:cNvPr>
            <p:cNvPicPr>
              <a:picLocks noChangeAspect="1"/>
            </p:cNvPicPr>
            <p:nvPr/>
          </p:nvPicPr>
          <p:blipFill>
            <a:blip r:embed="rId10"/>
            <a:stretch>
              <a:fillRect/>
            </a:stretch>
          </p:blipFill>
          <p:spPr>
            <a:xfrm>
              <a:off x="1780540" y="3792857"/>
              <a:ext cx="5139373" cy="640135"/>
            </a:xfrm>
            <a:prstGeom prst="rect">
              <a:avLst/>
            </a:prstGeom>
          </p:spPr>
        </p:pic>
        <p:pic>
          <p:nvPicPr>
            <p:cNvPr id="21" name="Picture 20">
              <a:extLst>
                <a:ext uri="{FF2B5EF4-FFF2-40B4-BE49-F238E27FC236}">
                  <a16:creationId xmlns:a16="http://schemas.microsoft.com/office/drawing/2014/main" id="{98AC7EDB-A789-4AF7-86BD-A1C76F28BF4C}"/>
                </a:ext>
              </a:extLst>
            </p:cNvPr>
            <p:cNvPicPr>
              <a:picLocks noChangeAspect="1"/>
            </p:cNvPicPr>
            <p:nvPr/>
          </p:nvPicPr>
          <p:blipFill>
            <a:blip r:embed="rId11"/>
            <a:stretch>
              <a:fillRect/>
            </a:stretch>
          </p:blipFill>
          <p:spPr>
            <a:xfrm>
              <a:off x="1803400" y="4248337"/>
              <a:ext cx="3407959" cy="640135"/>
            </a:xfrm>
            <a:prstGeom prst="rect">
              <a:avLst/>
            </a:prstGeom>
          </p:spPr>
        </p:pic>
        <p:pic>
          <p:nvPicPr>
            <p:cNvPr id="22" name="Picture 21">
              <a:extLst>
                <a:ext uri="{FF2B5EF4-FFF2-40B4-BE49-F238E27FC236}">
                  <a16:creationId xmlns:a16="http://schemas.microsoft.com/office/drawing/2014/main" id="{7BE7FF81-8D8F-4019-B091-E3E04A802442}"/>
                </a:ext>
              </a:extLst>
            </p:cNvPr>
            <p:cNvPicPr>
              <a:picLocks noChangeAspect="1"/>
            </p:cNvPicPr>
            <p:nvPr/>
          </p:nvPicPr>
          <p:blipFill>
            <a:blip r:embed="rId12"/>
            <a:stretch>
              <a:fillRect/>
            </a:stretch>
          </p:blipFill>
          <p:spPr>
            <a:xfrm>
              <a:off x="1780540" y="4721594"/>
              <a:ext cx="5047926" cy="640135"/>
            </a:xfrm>
            <a:prstGeom prst="rect">
              <a:avLst/>
            </a:prstGeom>
          </p:spPr>
        </p:pic>
      </p:grpSp>
    </p:spTree>
    <p:extLst>
      <p:ext uri="{BB962C8B-B14F-4D97-AF65-F5344CB8AC3E}">
        <p14:creationId xmlns:p14="http://schemas.microsoft.com/office/powerpoint/2010/main" val="37331502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82;p6">
            <a:extLst>
              <a:ext uri="{FF2B5EF4-FFF2-40B4-BE49-F238E27FC236}">
                <a16:creationId xmlns:a16="http://schemas.microsoft.com/office/drawing/2014/main" id="{FA03CD49-E012-4960-8F41-DB541C8DDEFD}"/>
              </a:ext>
            </a:extLst>
          </p:cNvPr>
          <p:cNvGrpSpPr/>
          <p:nvPr/>
        </p:nvGrpSpPr>
        <p:grpSpPr>
          <a:xfrm>
            <a:off x="-4" y="40"/>
            <a:ext cx="7072430" cy="1327315"/>
            <a:chOff x="-4" y="40"/>
            <a:chExt cx="7072430" cy="1327315"/>
          </a:xfrm>
        </p:grpSpPr>
        <p:sp>
          <p:nvSpPr>
            <p:cNvPr id="3" name="Google Shape;83;p6">
              <a:extLst>
                <a:ext uri="{FF2B5EF4-FFF2-40B4-BE49-F238E27FC236}">
                  <a16:creationId xmlns:a16="http://schemas.microsoft.com/office/drawing/2014/main" id="{32A7EB38-96C0-4DAF-A892-3E35589CCB2D}"/>
                </a:ext>
              </a:extLst>
            </p:cNvPr>
            <p:cNvSpPr/>
            <p:nvPr/>
          </p:nvSpPr>
          <p:spPr>
            <a:xfrm>
              <a:off x="6292649" y="126425"/>
              <a:ext cx="779700" cy="259800"/>
            </a:xfrm>
            <a:prstGeom prst="triangle">
              <a:avLst>
                <a:gd name="adj" fmla="val 32425"/>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latin typeface="Arvo"/>
                <a:ea typeface="Arvo"/>
                <a:cs typeface="Arvo"/>
                <a:sym typeface="Arvo"/>
              </a:endParaRPr>
            </a:p>
          </p:txBody>
        </p:sp>
        <p:grpSp>
          <p:nvGrpSpPr>
            <p:cNvPr id="4" name="Google Shape;84;p6">
              <a:extLst>
                <a:ext uri="{FF2B5EF4-FFF2-40B4-BE49-F238E27FC236}">
                  <a16:creationId xmlns:a16="http://schemas.microsoft.com/office/drawing/2014/main" id="{C73151E5-0185-4DC2-8D40-383A14EEFA2B}"/>
                </a:ext>
              </a:extLst>
            </p:cNvPr>
            <p:cNvGrpSpPr/>
            <p:nvPr/>
          </p:nvGrpSpPr>
          <p:grpSpPr>
            <a:xfrm rot="10800000" flipH="1">
              <a:off x="3" y="40"/>
              <a:ext cx="6756168" cy="1327315"/>
              <a:chOff x="-2168138" y="330075"/>
              <a:chExt cx="8650663" cy="1699506"/>
            </a:xfrm>
          </p:grpSpPr>
          <p:sp>
            <p:nvSpPr>
              <p:cNvPr id="8" name="Google Shape;85;p6">
                <a:extLst>
                  <a:ext uri="{FF2B5EF4-FFF2-40B4-BE49-F238E27FC236}">
                    <a16:creationId xmlns:a16="http://schemas.microsoft.com/office/drawing/2014/main" id="{0A3025BD-73BD-4913-90FC-2655434A90EA}"/>
                  </a:ext>
                </a:extLst>
              </p:cNvPr>
              <p:cNvSpPr/>
              <p:nvPr/>
            </p:nvSpPr>
            <p:spPr>
              <a:xfrm>
                <a:off x="-2168138" y="330081"/>
                <a:ext cx="6958200" cy="1699500"/>
              </a:xfrm>
              <a:prstGeom prst="rect">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latin typeface="Arvo"/>
                  <a:ea typeface="Arvo"/>
                  <a:cs typeface="Arvo"/>
                  <a:sym typeface="Arvo"/>
                </a:endParaRPr>
              </a:p>
            </p:txBody>
          </p:sp>
          <p:sp>
            <p:nvSpPr>
              <p:cNvPr id="9" name="Google Shape;86;p6">
                <a:extLst>
                  <a:ext uri="{FF2B5EF4-FFF2-40B4-BE49-F238E27FC236}">
                    <a16:creationId xmlns:a16="http://schemas.microsoft.com/office/drawing/2014/main" id="{615DED71-CFED-47D2-9006-6F3E2B49BDA4}"/>
                  </a:ext>
                </a:extLst>
              </p:cNvPr>
              <p:cNvSpPr/>
              <p:nvPr/>
            </p:nvSpPr>
            <p:spPr>
              <a:xfrm>
                <a:off x="4783025" y="330075"/>
                <a:ext cx="1699500" cy="1699500"/>
              </a:xfrm>
              <a:prstGeom prst="rtTriangle">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latin typeface="Arvo"/>
                  <a:ea typeface="Arvo"/>
                  <a:cs typeface="Arvo"/>
                  <a:sym typeface="Arvo"/>
                </a:endParaRPr>
              </a:p>
            </p:txBody>
          </p:sp>
        </p:grpSp>
        <p:grpSp>
          <p:nvGrpSpPr>
            <p:cNvPr id="5" name="Google Shape;87;p6">
              <a:extLst>
                <a:ext uri="{FF2B5EF4-FFF2-40B4-BE49-F238E27FC236}">
                  <a16:creationId xmlns:a16="http://schemas.microsoft.com/office/drawing/2014/main" id="{AF3363E3-A2AD-4085-A577-B1AA6A85FBE3}"/>
                </a:ext>
              </a:extLst>
            </p:cNvPr>
            <p:cNvGrpSpPr/>
            <p:nvPr/>
          </p:nvGrpSpPr>
          <p:grpSpPr>
            <a:xfrm rot="10800000" flipH="1">
              <a:off x="-4" y="381007"/>
              <a:ext cx="7072430" cy="771744"/>
              <a:chOff x="-9092084" y="330075"/>
              <a:chExt cx="15574609" cy="1699501"/>
            </a:xfrm>
          </p:grpSpPr>
          <p:sp>
            <p:nvSpPr>
              <p:cNvPr id="6" name="Google Shape;88;p6">
                <a:extLst>
                  <a:ext uri="{FF2B5EF4-FFF2-40B4-BE49-F238E27FC236}">
                    <a16:creationId xmlns:a16="http://schemas.microsoft.com/office/drawing/2014/main" id="{D7232E7D-BA65-4068-8C0C-3562418FCB16}"/>
                  </a:ext>
                </a:extLst>
              </p:cNvPr>
              <p:cNvSpPr/>
              <p:nvPr/>
            </p:nvSpPr>
            <p:spPr>
              <a:xfrm>
                <a:off x="-9092084" y="330076"/>
                <a:ext cx="13882200" cy="1699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latin typeface="Arvo"/>
                  <a:ea typeface="Arvo"/>
                  <a:cs typeface="Arvo"/>
                  <a:sym typeface="Arvo"/>
                </a:endParaRPr>
              </a:p>
            </p:txBody>
          </p:sp>
          <p:sp>
            <p:nvSpPr>
              <p:cNvPr id="7" name="Google Shape;89;p6">
                <a:extLst>
                  <a:ext uri="{FF2B5EF4-FFF2-40B4-BE49-F238E27FC236}">
                    <a16:creationId xmlns:a16="http://schemas.microsoft.com/office/drawing/2014/main" id="{C4FC3BB0-32CB-4581-9304-2471830B3E24}"/>
                  </a:ext>
                </a:extLst>
              </p:cNvPr>
              <p:cNvSpPr/>
              <p:nvPr/>
            </p:nvSpPr>
            <p:spPr>
              <a:xfrm>
                <a:off x="4783025" y="330075"/>
                <a:ext cx="1699500" cy="1699500"/>
              </a:xfrm>
              <a:prstGeom prst="rtTriangle">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latin typeface="Arvo"/>
                  <a:ea typeface="Arvo"/>
                  <a:cs typeface="Arvo"/>
                  <a:sym typeface="Arvo"/>
                </a:endParaRPr>
              </a:p>
            </p:txBody>
          </p:sp>
        </p:grpSp>
      </p:grpSp>
      <p:sp>
        <p:nvSpPr>
          <p:cNvPr id="11" name="Rectangle 10">
            <a:extLst>
              <a:ext uri="{FF2B5EF4-FFF2-40B4-BE49-F238E27FC236}">
                <a16:creationId xmlns:a16="http://schemas.microsoft.com/office/drawing/2014/main" id="{932F792C-0C32-46DA-83DE-431F2445FDB1}"/>
              </a:ext>
            </a:extLst>
          </p:cNvPr>
          <p:cNvSpPr/>
          <p:nvPr/>
        </p:nvSpPr>
        <p:spPr>
          <a:xfrm>
            <a:off x="519340" y="505268"/>
            <a:ext cx="5141151" cy="523220"/>
          </a:xfrm>
          <a:prstGeom prst="rect">
            <a:avLst/>
          </a:prstGeom>
        </p:spPr>
        <p:txBody>
          <a:bodyPr wrap="none">
            <a:spAutoFit/>
          </a:bodyPr>
          <a:lstStyle/>
          <a:p>
            <a:r>
              <a:rPr lang="en-US" sz="2800" dirty="0">
                <a:solidFill>
                  <a:schemeClr val="bg1"/>
                </a:solidFill>
                <a:latin typeface="+mj-lt"/>
              </a:rPr>
              <a:t>A NEW GENERATION GAP</a:t>
            </a:r>
          </a:p>
        </p:txBody>
      </p:sp>
      <p:pic>
        <p:nvPicPr>
          <p:cNvPr id="12" name="Picture 2" descr="Related image">
            <a:extLst>
              <a:ext uri="{FF2B5EF4-FFF2-40B4-BE49-F238E27FC236}">
                <a16:creationId xmlns:a16="http://schemas.microsoft.com/office/drawing/2014/main" id="{3401B3C5-618C-47B8-AAA0-032F349EE0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9810" y="1905000"/>
            <a:ext cx="2876550" cy="3048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3">
            <a:extLst>
              <a:ext uri="{FF2B5EF4-FFF2-40B4-BE49-F238E27FC236}">
                <a16:creationId xmlns:a16="http://schemas.microsoft.com/office/drawing/2014/main" id="{DE634EE2-4207-4CAB-940B-6C692ED70C81}"/>
              </a:ext>
            </a:extLst>
          </p:cNvPr>
          <p:cNvSpPr txBox="1">
            <a:spLocks noChangeArrowheads="1"/>
          </p:cNvSpPr>
          <p:nvPr/>
        </p:nvSpPr>
        <p:spPr>
          <a:xfrm>
            <a:off x="-144966" y="1277013"/>
            <a:ext cx="7072349" cy="349922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C7D3E6"/>
              </a:buClr>
              <a:buSzPts val="1800"/>
              <a:buFont typeface="Roboto Condensed Light"/>
              <a:buChar char="▰"/>
              <a:defRPr sz="1800" b="0" i="0" u="none" strike="noStrike" cap="none">
                <a:solidFill>
                  <a:srgbClr val="263248"/>
                </a:solidFill>
                <a:latin typeface="Roboto Condensed Light"/>
                <a:ea typeface="Roboto Condensed Light"/>
                <a:cs typeface="Roboto Condensed Light"/>
                <a:sym typeface="Roboto Condensed Light"/>
              </a:defRPr>
            </a:lvl1pPr>
            <a:lvl2pPr marL="914400" marR="0" lvl="1" indent="-342900" algn="l" rtl="0">
              <a:lnSpc>
                <a:spcPct val="100000"/>
              </a:lnSpc>
              <a:spcBef>
                <a:spcPts val="1000"/>
              </a:spcBef>
              <a:spcAft>
                <a:spcPts val="0"/>
              </a:spcAft>
              <a:buClr>
                <a:srgbClr val="C7D3E6"/>
              </a:buClr>
              <a:buSzPts val="1800"/>
              <a:buFont typeface="Roboto Condensed Light"/>
              <a:buChar char="▻"/>
              <a:defRPr sz="1800" b="0" i="0" u="none" strike="noStrike" cap="none">
                <a:solidFill>
                  <a:srgbClr val="263248"/>
                </a:solidFill>
                <a:latin typeface="Roboto Condensed Light"/>
                <a:ea typeface="Roboto Condensed Light"/>
                <a:cs typeface="Roboto Condensed Light"/>
                <a:sym typeface="Roboto Condensed Light"/>
              </a:defRPr>
            </a:lvl2pPr>
            <a:lvl3pPr marL="1371600" marR="0" lvl="2" indent="-342900" algn="l" rtl="0">
              <a:lnSpc>
                <a:spcPct val="100000"/>
              </a:lnSpc>
              <a:spcBef>
                <a:spcPts val="1000"/>
              </a:spcBef>
              <a:spcAft>
                <a:spcPts val="0"/>
              </a:spcAft>
              <a:buClr>
                <a:srgbClr val="C7D3E6"/>
              </a:buClr>
              <a:buSzPts val="1800"/>
              <a:buFont typeface="Roboto Condensed Light"/>
              <a:buChar char="▻"/>
              <a:defRPr sz="1800" b="0" i="0" u="none" strike="noStrike" cap="none">
                <a:solidFill>
                  <a:srgbClr val="263248"/>
                </a:solidFill>
                <a:latin typeface="Roboto Condensed Light"/>
                <a:ea typeface="Roboto Condensed Light"/>
                <a:cs typeface="Roboto Condensed Light"/>
                <a:sym typeface="Roboto Condensed Light"/>
              </a:defRPr>
            </a:lvl3pPr>
            <a:lvl4pPr marL="1828800" marR="0" lvl="3" indent="-342900" algn="l" rtl="0">
              <a:lnSpc>
                <a:spcPct val="100000"/>
              </a:lnSpc>
              <a:spcBef>
                <a:spcPts val="1000"/>
              </a:spcBef>
              <a:spcAft>
                <a:spcPts val="0"/>
              </a:spcAft>
              <a:buClr>
                <a:srgbClr val="C7D3E6"/>
              </a:buClr>
              <a:buSzPts val="1800"/>
              <a:buFont typeface="Roboto Condensed Light"/>
              <a:buChar char="▻"/>
              <a:defRPr sz="1800" b="0" i="0" u="none" strike="noStrike" cap="none">
                <a:solidFill>
                  <a:srgbClr val="263248"/>
                </a:solidFill>
                <a:latin typeface="Roboto Condensed Light"/>
                <a:ea typeface="Roboto Condensed Light"/>
                <a:cs typeface="Roboto Condensed Light"/>
                <a:sym typeface="Roboto Condensed Light"/>
              </a:defRPr>
            </a:lvl4pPr>
            <a:lvl5pPr marL="2286000" marR="0" lvl="4" indent="-342900" algn="l" rtl="0">
              <a:lnSpc>
                <a:spcPct val="100000"/>
              </a:lnSpc>
              <a:spcBef>
                <a:spcPts val="1000"/>
              </a:spcBef>
              <a:spcAft>
                <a:spcPts val="0"/>
              </a:spcAft>
              <a:buClr>
                <a:srgbClr val="C7D3E6"/>
              </a:buClr>
              <a:buSzPts val="1800"/>
              <a:buFont typeface="Roboto Condensed Light"/>
              <a:buChar char="▻"/>
              <a:defRPr sz="1800" b="0" i="0" u="none" strike="noStrike" cap="none">
                <a:solidFill>
                  <a:srgbClr val="263248"/>
                </a:solidFill>
                <a:latin typeface="Roboto Condensed Light"/>
                <a:ea typeface="Roboto Condensed Light"/>
                <a:cs typeface="Roboto Condensed Light"/>
                <a:sym typeface="Roboto Condensed Light"/>
              </a:defRPr>
            </a:lvl5pPr>
            <a:lvl6pPr marL="2743200" marR="0" lvl="5" indent="-342900" algn="l" rtl="0">
              <a:lnSpc>
                <a:spcPct val="100000"/>
              </a:lnSpc>
              <a:spcBef>
                <a:spcPts val="1000"/>
              </a:spcBef>
              <a:spcAft>
                <a:spcPts val="0"/>
              </a:spcAft>
              <a:buClr>
                <a:srgbClr val="C7D3E6"/>
              </a:buClr>
              <a:buSzPts val="1800"/>
              <a:buFont typeface="Roboto Condensed Light"/>
              <a:buChar char="▻"/>
              <a:defRPr sz="1800" b="0" i="0" u="none" strike="noStrike" cap="none">
                <a:solidFill>
                  <a:srgbClr val="263248"/>
                </a:solidFill>
                <a:latin typeface="Roboto Condensed Light"/>
                <a:ea typeface="Roboto Condensed Light"/>
                <a:cs typeface="Roboto Condensed Light"/>
                <a:sym typeface="Roboto Condensed Light"/>
              </a:defRPr>
            </a:lvl6pPr>
            <a:lvl7pPr marL="3200400" marR="0" lvl="6" indent="-342900" algn="l" rtl="0">
              <a:lnSpc>
                <a:spcPct val="100000"/>
              </a:lnSpc>
              <a:spcBef>
                <a:spcPts val="1000"/>
              </a:spcBef>
              <a:spcAft>
                <a:spcPts val="0"/>
              </a:spcAft>
              <a:buClr>
                <a:srgbClr val="C7D3E6"/>
              </a:buClr>
              <a:buSzPts val="1800"/>
              <a:buFont typeface="Roboto Condensed Light"/>
              <a:buChar char="▻"/>
              <a:defRPr sz="1800" b="0" i="0" u="none" strike="noStrike" cap="none">
                <a:solidFill>
                  <a:srgbClr val="263248"/>
                </a:solidFill>
                <a:latin typeface="Roboto Condensed Light"/>
                <a:ea typeface="Roboto Condensed Light"/>
                <a:cs typeface="Roboto Condensed Light"/>
                <a:sym typeface="Roboto Condensed Light"/>
              </a:defRPr>
            </a:lvl7pPr>
            <a:lvl8pPr marL="3657600" marR="0" lvl="7" indent="-342900" algn="l" rtl="0">
              <a:lnSpc>
                <a:spcPct val="100000"/>
              </a:lnSpc>
              <a:spcBef>
                <a:spcPts val="1000"/>
              </a:spcBef>
              <a:spcAft>
                <a:spcPts val="0"/>
              </a:spcAft>
              <a:buClr>
                <a:srgbClr val="C7D3E6"/>
              </a:buClr>
              <a:buSzPts val="1800"/>
              <a:buFont typeface="Roboto Condensed Light"/>
              <a:buChar char="▻"/>
              <a:defRPr sz="1800" b="0" i="0" u="none" strike="noStrike" cap="none">
                <a:solidFill>
                  <a:srgbClr val="263248"/>
                </a:solidFill>
                <a:latin typeface="Roboto Condensed Light"/>
                <a:ea typeface="Roboto Condensed Light"/>
                <a:cs typeface="Roboto Condensed Light"/>
                <a:sym typeface="Roboto Condensed Light"/>
              </a:defRPr>
            </a:lvl8pPr>
            <a:lvl9pPr marL="4114800" marR="0" lvl="8" indent="-342900" algn="l" rtl="0">
              <a:lnSpc>
                <a:spcPct val="100000"/>
              </a:lnSpc>
              <a:spcBef>
                <a:spcPts val="1000"/>
              </a:spcBef>
              <a:spcAft>
                <a:spcPts val="1000"/>
              </a:spcAft>
              <a:buClr>
                <a:srgbClr val="C7D3E6"/>
              </a:buClr>
              <a:buSzPts val="1800"/>
              <a:buFont typeface="Roboto Condensed Light"/>
              <a:buChar char="▻"/>
              <a:defRPr sz="1800" b="0" i="0" u="none" strike="noStrike" cap="none">
                <a:solidFill>
                  <a:srgbClr val="263248"/>
                </a:solidFill>
                <a:latin typeface="Roboto Condensed Light"/>
                <a:ea typeface="Roboto Condensed Light"/>
                <a:cs typeface="Roboto Condensed Light"/>
                <a:sym typeface="Roboto Condensed Light"/>
              </a:defRPr>
            </a:lvl9pPr>
          </a:lstStyle>
          <a:p>
            <a:pPr>
              <a:lnSpc>
                <a:spcPct val="90000"/>
              </a:lnSpc>
              <a:buFont typeface="Wingdings" pitchFamily="2" charset="2"/>
              <a:buNone/>
            </a:pPr>
            <a:endParaRPr lang="en-US" sz="2800" dirty="0"/>
          </a:p>
          <a:p>
            <a:pPr>
              <a:lnSpc>
                <a:spcPct val="90000"/>
              </a:lnSpc>
              <a:buFont typeface="Wingdings" pitchFamily="2" charset="2"/>
              <a:buNone/>
            </a:pPr>
            <a:r>
              <a:rPr lang="en-US" sz="2800" dirty="0"/>
              <a:t>      “ The term Generation Gap was used mostly to describe conflicts between parents and children.  Today, the “Gap” has more of a presence in the workplace, where employees from different generations are finding it difficult to work side by side because their experiences, goals and expectations are different”.</a:t>
            </a:r>
          </a:p>
          <a:p>
            <a:pPr>
              <a:lnSpc>
                <a:spcPct val="90000"/>
              </a:lnSpc>
              <a:buFont typeface="Wingdings" pitchFamily="2" charset="2"/>
              <a:buNone/>
            </a:pPr>
            <a:r>
              <a:rPr lang="en-US" sz="2800" dirty="0"/>
              <a:t>							</a:t>
            </a:r>
            <a:r>
              <a:rPr lang="en-US" sz="1100" dirty="0"/>
              <a:t>GOVEXEC.com </a:t>
            </a:r>
          </a:p>
        </p:txBody>
      </p:sp>
    </p:spTree>
    <p:extLst>
      <p:ext uri="{BB962C8B-B14F-4D97-AF65-F5344CB8AC3E}">
        <p14:creationId xmlns:p14="http://schemas.microsoft.com/office/powerpoint/2010/main" val="15972837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82;p6">
            <a:extLst>
              <a:ext uri="{FF2B5EF4-FFF2-40B4-BE49-F238E27FC236}">
                <a16:creationId xmlns:a16="http://schemas.microsoft.com/office/drawing/2014/main" id="{5368A4F6-4796-4798-B8AE-7876085E238E}"/>
              </a:ext>
            </a:extLst>
          </p:cNvPr>
          <p:cNvGrpSpPr/>
          <p:nvPr/>
        </p:nvGrpSpPr>
        <p:grpSpPr>
          <a:xfrm>
            <a:off x="-4" y="40"/>
            <a:ext cx="7072430" cy="1327315"/>
            <a:chOff x="-4" y="40"/>
            <a:chExt cx="7072430" cy="1327315"/>
          </a:xfrm>
        </p:grpSpPr>
        <p:sp>
          <p:nvSpPr>
            <p:cNvPr id="3" name="Google Shape;83;p6">
              <a:extLst>
                <a:ext uri="{FF2B5EF4-FFF2-40B4-BE49-F238E27FC236}">
                  <a16:creationId xmlns:a16="http://schemas.microsoft.com/office/drawing/2014/main" id="{DA27E099-7C60-4521-A2C6-2B3C62FC4364}"/>
                </a:ext>
              </a:extLst>
            </p:cNvPr>
            <p:cNvSpPr/>
            <p:nvPr/>
          </p:nvSpPr>
          <p:spPr>
            <a:xfrm>
              <a:off x="6292649" y="126425"/>
              <a:ext cx="779700" cy="259800"/>
            </a:xfrm>
            <a:prstGeom prst="triangle">
              <a:avLst>
                <a:gd name="adj" fmla="val 32425"/>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latin typeface="Arvo"/>
                <a:ea typeface="Arvo"/>
                <a:cs typeface="Arvo"/>
                <a:sym typeface="Arvo"/>
              </a:endParaRPr>
            </a:p>
          </p:txBody>
        </p:sp>
        <p:grpSp>
          <p:nvGrpSpPr>
            <p:cNvPr id="4" name="Google Shape;84;p6">
              <a:extLst>
                <a:ext uri="{FF2B5EF4-FFF2-40B4-BE49-F238E27FC236}">
                  <a16:creationId xmlns:a16="http://schemas.microsoft.com/office/drawing/2014/main" id="{F60EE865-86E7-49EE-8F60-C4B1ABD78657}"/>
                </a:ext>
              </a:extLst>
            </p:cNvPr>
            <p:cNvGrpSpPr/>
            <p:nvPr/>
          </p:nvGrpSpPr>
          <p:grpSpPr>
            <a:xfrm rot="10800000" flipH="1">
              <a:off x="3" y="40"/>
              <a:ext cx="6756168" cy="1327315"/>
              <a:chOff x="-2168138" y="330075"/>
              <a:chExt cx="8650663" cy="1699506"/>
            </a:xfrm>
          </p:grpSpPr>
          <p:sp>
            <p:nvSpPr>
              <p:cNvPr id="8" name="Google Shape;85;p6">
                <a:extLst>
                  <a:ext uri="{FF2B5EF4-FFF2-40B4-BE49-F238E27FC236}">
                    <a16:creationId xmlns:a16="http://schemas.microsoft.com/office/drawing/2014/main" id="{159C1B14-6D28-43ED-B1E7-2D8B6A5C4D96}"/>
                  </a:ext>
                </a:extLst>
              </p:cNvPr>
              <p:cNvSpPr/>
              <p:nvPr/>
            </p:nvSpPr>
            <p:spPr>
              <a:xfrm>
                <a:off x="-2168138" y="330081"/>
                <a:ext cx="6958200" cy="1699500"/>
              </a:xfrm>
              <a:prstGeom prst="rect">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latin typeface="Arvo"/>
                  <a:ea typeface="Arvo"/>
                  <a:cs typeface="Arvo"/>
                  <a:sym typeface="Arvo"/>
                </a:endParaRPr>
              </a:p>
            </p:txBody>
          </p:sp>
          <p:sp>
            <p:nvSpPr>
              <p:cNvPr id="9" name="Google Shape;86;p6">
                <a:extLst>
                  <a:ext uri="{FF2B5EF4-FFF2-40B4-BE49-F238E27FC236}">
                    <a16:creationId xmlns:a16="http://schemas.microsoft.com/office/drawing/2014/main" id="{F15E8DF0-228F-41DA-9A64-6DA4998E0BD9}"/>
                  </a:ext>
                </a:extLst>
              </p:cNvPr>
              <p:cNvSpPr/>
              <p:nvPr/>
            </p:nvSpPr>
            <p:spPr>
              <a:xfrm>
                <a:off x="4783025" y="330075"/>
                <a:ext cx="1699500" cy="1699500"/>
              </a:xfrm>
              <a:prstGeom prst="rtTriangle">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latin typeface="Arvo"/>
                  <a:ea typeface="Arvo"/>
                  <a:cs typeface="Arvo"/>
                  <a:sym typeface="Arvo"/>
                </a:endParaRPr>
              </a:p>
            </p:txBody>
          </p:sp>
        </p:grpSp>
        <p:grpSp>
          <p:nvGrpSpPr>
            <p:cNvPr id="5" name="Google Shape;87;p6">
              <a:extLst>
                <a:ext uri="{FF2B5EF4-FFF2-40B4-BE49-F238E27FC236}">
                  <a16:creationId xmlns:a16="http://schemas.microsoft.com/office/drawing/2014/main" id="{8A07BE5E-18FE-4692-97C1-398E5B53AFBC}"/>
                </a:ext>
              </a:extLst>
            </p:cNvPr>
            <p:cNvGrpSpPr/>
            <p:nvPr/>
          </p:nvGrpSpPr>
          <p:grpSpPr>
            <a:xfrm rot="10800000" flipH="1">
              <a:off x="-4" y="381007"/>
              <a:ext cx="7072430" cy="771744"/>
              <a:chOff x="-9092084" y="330075"/>
              <a:chExt cx="15574609" cy="1699501"/>
            </a:xfrm>
          </p:grpSpPr>
          <p:sp>
            <p:nvSpPr>
              <p:cNvPr id="6" name="Google Shape;88;p6">
                <a:extLst>
                  <a:ext uri="{FF2B5EF4-FFF2-40B4-BE49-F238E27FC236}">
                    <a16:creationId xmlns:a16="http://schemas.microsoft.com/office/drawing/2014/main" id="{14AFA67F-0BBB-445B-A0D4-839DF20C508C}"/>
                  </a:ext>
                </a:extLst>
              </p:cNvPr>
              <p:cNvSpPr/>
              <p:nvPr/>
            </p:nvSpPr>
            <p:spPr>
              <a:xfrm>
                <a:off x="-9092084" y="330076"/>
                <a:ext cx="13882200" cy="1699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latin typeface="Arvo"/>
                  <a:ea typeface="Arvo"/>
                  <a:cs typeface="Arvo"/>
                  <a:sym typeface="Arvo"/>
                </a:endParaRPr>
              </a:p>
            </p:txBody>
          </p:sp>
          <p:sp>
            <p:nvSpPr>
              <p:cNvPr id="7" name="Google Shape;89;p6">
                <a:extLst>
                  <a:ext uri="{FF2B5EF4-FFF2-40B4-BE49-F238E27FC236}">
                    <a16:creationId xmlns:a16="http://schemas.microsoft.com/office/drawing/2014/main" id="{E95D7A56-4F93-4E94-932B-FCBB505E9ED2}"/>
                  </a:ext>
                </a:extLst>
              </p:cNvPr>
              <p:cNvSpPr/>
              <p:nvPr/>
            </p:nvSpPr>
            <p:spPr>
              <a:xfrm>
                <a:off x="4783025" y="330075"/>
                <a:ext cx="1699500" cy="1699500"/>
              </a:xfrm>
              <a:prstGeom prst="rtTriangle">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latin typeface="Arvo"/>
                  <a:ea typeface="Arvo"/>
                  <a:cs typeface="Arvo"/>
                  <a:sym typeface="Arvo"/>
                </a:endParaRPr>
              </a:p>
            </p:txBody>
          </p:sp>
        </p:grpSp>
      </p:grpSp>
      <p:sp>
        <p:nvSpPr>
          <p:cNvPr id="11" name="Title 1">
            <a:extLst>
              <a:ext uri="{FF2B5EF4-FFF2-40B4-BE49-F238E27FC236}">
                <a16:creationId xmlns:a16="http://schemas.microsoft.com/office/drawing/2014/main" id="{79BBA1B7-B570-4F69-896E-BC96F5981830}"/>
              </a:ext>
            </a:extLst>
          </p:cNvPr>
          <p:cNvSpPr txBox="1">
            <a:spLocks/>
          </p:cNvSpPr>
          <p:nvPr/>
        </p:nvSpPr>
        <p:spPr>
          <a:xfrm>
            <a:off x="-23152" y="455180"/>
            <a:ext cx="6311937" cy="766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solidFill>
                  <a:schemeClr val="bg1"/>
                </a:solidFill>
              </a:rPr>
              <a:t>NATURE VS. NURTURE-BOTH ARE IMPORTANT INFLUENCES ON BEHAVIOR</a:t>
            </a:r>
          </a:p>
        </p:txBody>
      </p:sp>
      <p:sp>
        <p:nvSpPr>
          <p:cNvPr id="14" name="Text Placeholder 2">
            <a:extLst>
              <a:ext uri="{FF2B5EF4-FFF2-40B4-BE49-F238E27FC236}">
                <a16:creationId xmlns:a16="http://schemas.microsoft.com/office/drawing/2014/main" id="{90FCD812-6E8F-4692-87B5-4082EB9A69B0}"/>
              </a:ext>
            </a:extLst>
          </p:cNvPr>
          <p:cNvSpPr txBox="1">
            <a:spLocks/>
          </p:cNvSpPr>
          <p:nvPr/>
        </p:nvSpPr>
        <p:spPr>
          <a:xfrm>
            <a:off x="1036446" y="1779406"/>
            <a:ext cx="3872535" cy="32991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1600" indent="0">
              <a:buFont typeface="Arial" panose="020B0604020202020204" pitchFamily="34" charset="0"/>
              <a:buNone/>
            </a:pPr>
            <a:r>
              <a:rPr lang="en-US" dirty="0"/>
              <a:t>Nurture has three levels:</a:t>
            </a:r>
          </a:p>
          <a:p>
            <a:r>
              <a:rPr lang="en-US" dirty="0"/>
              <a:t>Family</a:t>
            </a:r>
          </a:p>
          <a:p>
            <a:r>
              <a:rPr lang="en-US" dirty="0"/>
              <a:t>Community</a:t>
            </a:r>
          </a:p>
          <a:p>
            <a:r>
              <a:rPr lang="en-US" dirty="0"/>
              <a:t>Cultural/Global</a:t>
            </a:r>
          </a:p>
          <a:p>
            <a:pPr marL="101600" indent="0">
              <a:buFont typeface="Arial" panose="020B0604020202020204" pitchFamily="34" charset="0"/>
              <a:buNone/>
            </a:pPr>
            <a:endParaRPr lang="en-US" sz="800" dirty="0"/>
          </a:p>
          <a:p>
            <a:pPr marL="101600" indent="0">
              <a:buFont typeface="Arial" panose="020B0604020202020204" pitchFamily="34" charset="0"/>
              <a:buNone/>
            </a:pPr>
            <a:r>
              <a:rPr lang="en-US" dirty="0"/>
              <a:t>Generational traits are an expression of cultural/global nurture</a:t>
            </a:r>
          </a:p>
          <a:p>
            <a:endParaRPr lang="en-US" dirty="0"/>
          </a:p>
        </p:txBody>
      </p:sp>
      <p:sp>
        <p:nvSpPr>
          <p:cNvPr id="15" name="Text Placeholder 3">
            <a:extLst>
              <a:ext uri="{FF2B5EF4-FFF2-40B4-BE49-F238E27FC236}">
                <a16:creationId xmlns:a16="http://schemas.microsoft.com/office/drawing/2014/main" id="{1EBC1FB0-9292-4DAA-BF6F-8F5E0AAA3167}"/>
              </a:ext>
            </a:extLst>
          </p:cNvPr>
          <p:cNvSpPr txBox="1">
            <a:spLocks/>
          </p:cNvSpPr>
          <p:nvPr/>
        </p:nvSpPr>
        <p:spPr>
          <a:xfrm>
            <a:off x="7665724" y="1337492"/>
            <a:ext cx="3378300" cy="27243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1600" indent="0">
              <a:buFont typeface="Arial" panose="020B0604020202020204" pitchFamily="34" charset="0"/>
              <a:buNone/>
            </a:pPr>
            <a:r>
              <a:rPr lang="en-US" dirty="0"/>
              <a:t>Recognizing Generational Traits is a tool to help us better work together as members of a group.</a:t>
            </a:r>
          </a:p>
          <a:p>
            <a:pPr marL="101600" indent="0">
              <a:buFont typeface="Arial" panose="020B0604020202020204" pitchFamily="34" charset="0"/>
              <a:buNone/>
            </a:pPr>
            <a:endParaRPr lang="en-US" dirty="0"/>
          </a:p>
          <a:p>
            <a:pPr marL="101600" indent="0">
              <a:buFont typeface="Arial" panose="020B0604020202020204" pitchFamily="34" charset="0"/>
              <a:buNone/>
            </a:pPr>
            <a:r>
              <a:rPr lang="en-US" dirty="0"/>
              <a:t>Each of us is the product of both nature &amp; nurture.</a:t>
            </a:r>
          </a:p>
        </p:txBody>
      </p:sp>
    </p:spTree>
    <p:extLst>
      <p:ext uri="{BB962C8B-B14F-4D97-AF65-F5344CB8AC3E}">
        <p14:creationId xmlns:p14="http://schemas.microsoft.com/office/powerpoint/2010/main" val="7163196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oogle Shape;82;p6">
            <a:extLst>
              <a:ext uri="{FF2B5EF4-FFF2-40B4-BE49-F238E27FC236}">
                <a16:creationId xmlns:a16="http://schemas.microsoft.com/office/drawing/2014/main" id="{0BE20932-F79E-41A5-9C86-FAD9EC30352A}"/>
              </a:ext>
            </a:extLst>
          </p:cNvPr>
          <p:cNvGrpSpPr/>
          <p:nvPr/>
        </p:nvGrpSpPr>
        <p:grpSpPr>
          <a:xfrm>
            <a:off x="-4" y="40"/>
            <a:ext cx="7072430" cy="1327315"/>
            <a:chOff x="-4" y="40"/>
            <a:chExt cx="7072430" cy="1327315"/>
          </a:xfrm>
        </p:grpSpPr>
        <p:sp>
          <p:nvSpPr>
            <p:cNvPr id="15" name="Google Shape;83;p6">
              <a:extLst>
                <a:ext uri="{FF2B5EF4-FFF2-40B4-BE49-F238E27FC236}">
                  <a16:creationId xmlns:a16="http://schemas.microsoft.com/office/drawing/2014/main" id="{BA48F73D-4807-4C85-AA52-B352A8CD91CE}"/>
                </a:ext>
              </a:extLst>
            </p:cNvPr>
            <p:cNvSpPr/>
            <p:nvPr/>
          </p:nvSpPr>
          <p:spPr>
            <a:xfrm>
              <a:off x="6292649" y="126425"/>
              <a:ext cx="779700" cy="259800"/>
            </a:xfrm>
            <a:prstGeom prst="triangle">
              <a:avLst>
                <a:gd name="adj" fmla="val 32425"/>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latin typeface="Arvo"/>
                <a:ea typeface="Arvo"/>
                <a:cs typeface="Arvo"/>
                <a:sym typeface="Arvo"/>
              </a:endParaRPr>
            </a:p>
          </p:txBody>
        </p:sp>
        <p:grpSp>
          <p:nvGrpSpPr>
            <p:cNvPr id="16" name="Google Shape;84;p6">
              <a:extLst>
                <a:ext uri="{FF2B5EF4-FFF2-40B4-BE49-F238E27FC236}">
                  <a16:creationId xmlns:a16="http://schemas.microsoft.com/office/drawing/2014/main" id="{A7D4D26C-2679-4354-9358-3BB923AD5F4C}"/>
                </a:ext>
              </a:extLst>
            </p:cNvPr>
            <p:cNvGrpSpPr/>
            <p:nvPr/>
          </p:nvGrpSpPr>
          <p:grpSpPr>
            <a:xfrm rot="10800000" flipH="1">
              <a:off x="3" y="40"/>
              <a:ext cx="6756168" cy="1327315"/>
              <a:chOff x="-2168138" y="330075"/>
              <a:chExt cx="8650663" cy="1699506"/>
            </a:xfrm>
          </p:grpSpPr>
          <p:sp>
            <p:nvSpPr>
              <p:cNvPr id="20" name="Google Shape;85;p6">
                <a:extLst>
                  <a:ext uri="{FF2B5EF4-FFF2-40B4-BE49-F238E27FC236}">
                    <a16:creationId xmlns:a16="http://schemas.microsoft.com/office/drawing/2014/main" id="{948433C9-1BD2-4A44-B548-23EE4D32D463}"/>
                  </a:ext>
                </a:extLst>
              </p:cNvPr>
              <p:cNvSpPr/>
              <p:nvPr/>
            </p:nvSpPr>
            <p:spPr>
              <a:xfrm>
                <a:off x="-2168138" y="330081"/>
                <a:ext cx="6958200" cy="1699500"/>
              </a:xfrm>
              <a:prstGeom prst="rect">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latin typeface="Arvo"/>
                  <a:ea typeface="Arvo"/>
                  <a:cs typeface="Arvo"/>
                  <a:sym typeface="Arvo"/>
                </a:endParaRPr>
              </a:p>
            </p:txBody>
          </p:sp>
          <p:sp>
            <p:nvSpPr>
              <p:cNvPr id="21" name="Google Shape;86;p6">
                <a:extLst>
                  <a:ext uri="{FF2B5EF4-FFF2-40B4-BE49-F238E27FC236}">
                    <a16:creationId xmlns:a16="http://schemas.microsoft.com/office/drawing/2014/main" id="{747192B4-EAE2-47A7-BEE1-E5996E1BB4AC}"/>
                  </a:ext>
                </a:extLst>
              </p:cNvPr>
              <p:cNvSpPr/>
              <p:nvPr/>
            </p:nvSpPr>
            <p:spPr>
              <a:xfrm>
                <a:off x="4783025" y="330075"/>
                <a:ext cx="1699500" cy="1699500"/>
              </a:xfrm>
              <a:prstGeom prst="rtTriangle">
                <a:avLst/>
              </a:prstGeom>
              <a:solidFill>
                <a:srgbClr val="C000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latin typeface="Arvo"/>
                  <a:ea typeface="Arvo"/>
                  <a:cs typeface="Arvo"/>
                  <a:sym typeface="Arvo"/>
                </a:endParaRPr>
              </a:p>
            </p:txBody>
          </p:sp>
        </p:grpSp>
        <p:grpSp>
          <p:nvGrpSpPr>
            <p:cNvPr id="17" name="Google Shape;87;p6">
              <a:extLst>
                <a:ext uri="{FF2B5EF4-FFF2-40B4-BE49-F238E27FC236}">
                  <a16:creationId xmlns:a16="http://schemas.microsoft.com/office/drawing/2014/main" id="{D7C8771B-F8EE-493E-ACA2-CA6C60F1EE9E}"/>
                </a:ext>
              </a:extLst>
            </p:cNvPr>
            <p:cNvGrpSpPr/>
            <p:nvPr/>
          </p:nvGrpSpPr>
          <p:grpSpPr>
            <a:xfrm rot="10800000" flipH="1">
              <a:off x="-4" y="381007"/>
              <a:ext cx="7072430" cy="771744"/>
              <a:chOff x="-9092084" y="330075"/>
              <a:chExt cx="15574609" cy="1699501"/>
            </a:xfrm>
          </p:grpSpPr>
          <p:sp>
            <p:nvSpPr>
              <p:cNvPr id="18" name="Google Shape;88;p6">
                <a:extLst>
                  <a:ext uri="{FF2B5EF4-FFF2-40B4-BE49-F238E27FC236}">
                    <a16:creationId xmlns:a16="http://schemas.microsoft.com/office/drawing/2014/main" id="{57200B15-8D97-43B8-A036-C1C62014F830}"/>
                  </a:ext>
                </a:extLst>
              </p:cNvPr>
              <p:cNvSpPr/>
              <p:nvPr/>
            </p:nvSpPr>
            <p:spPr>
              <a:xfrm>
                <a:off x="-9092084" y="330076"/>
                <a:ext cx="13882200" cy="16995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latin typeface="Arvo"/>
                  <a:ea typeface="Arvo"/>
                  <a:cs typeface="Arvo"/>
                  <a:sym typeface="Arvo"/>
                </a:endParaRPr>
              </a:p>
            </p:txBody>
          </p:sp>
          <p:sp>
            <p:nvSpPr>
              <p:cNvPr id="19" name="Google Shape;89;p6">
                <a:extLst>
                  <a:ext uri="{FF2B5EF4-FFF2-40B4-BE49-F238E27FC236}">
                    <a16:creationId xmlns:a16="http://schemas.microsoft.com/office/drawing/2014/main" id="{F8E89770-2E84-4BE4-9120-5CB917106975}"/>
                  </a:ext>
                </a:extLst>
              </p:cNvPr>
              <p:cNvSpPr/>
              <p:nvPr/>
            </p:nvSpPr>
            <p:spPr>
              <a:xfrm>
                <a:off x="4783025" y="330075"/>
                <a:ext cx="1699500" cy="1699500"/>
              </a:xfrm>
              <a:prstGeom prst="rtTriangle">
                <a:avLst/>
              </a:prstGeom>
              <a:solidFill>
                <a:schemeClr val="bg1">
                  <a:lumMod val="5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latin typeface="Arvo"/>
                  <a:ea typeface="Arvo"/>
                  <a:cs typeface="Arvo"/>
                  <a:sym typeface="Arvo"/>
                </a:endParaRPr>
              </a:p>
            </p:txBody>
          </p:sp>
        </p:grpSp>
      </p:grpSp>
      <p:sp>
        <p:nvSpPr>
          <p:cNvPr id="2" name="Rectangle 1">
            <a:extLst>
              <a:ext uri="{FF2B5EF4-FFF2-40B4-BE49-F238E27FC236}">
                <a16:creationId xmlns:a16="http://schemas.microsoft.com/office/drawing/2014/main" id="{399C6364-5353-4C0A-AF65-C64FFE6A7E17}"/>
              </a:ext>
            </a:extLst>
          </p:cNvPr>
          <p:cNvSpPr/>
          <p:nvPr/>
        </p:nvSpPr>
        <p:spPr>
          <a:xfrm>
            <a:off x="-111572" y="381006"/>
            <a:ext cx="6096000" cy="830997"/>
          </a:xfrm>
          <a:prstGeom prst="rect">
            <a:avLst/>
          </a:prstGeom>
        </p:spPr>
        <p:txBody>
          <a:bodyPr>
            <a:spAutoFit/>
          </a:bodyPr>
          <a:lstStyle/>
          <a:p>
            <a:pPr marL="38100" indent="0" algn="ctr">
              <a:buFont typeface="Roboto Condensed Light"/>
              <a:buNone/>
            </a:pPr>
            <a:r>
              <a:rPr lang="en-US" sz="2400" dirty="0">
                <a:solidFill>
                  <a:schemeClr val="bg1"/>
                </a:solidFill>
                <a:latin typeface="+mj-lt"/>
              </a:rPr>
              <a:t>EVENTS THAT SHAPE A GENERATION</a:t>
            </a:r>
          </a:p>
        </p:txBody>
      </p:sp>
      <p:grpSp>
        <p:nvGrpSpPr>
          <p:cNvPr id="11" name="Group 10">
            <a:extLst>
              <a:ext uri="{FF2B5EF4-FFF2-40B4-BE49-F238E27FC236}">
                <a16:creationId xmlns:a16="http://schemas.microsoft.com/office/drawing/2014/main" id="{2DB60022-A582-44BD-82F0-68D75464B15C}"/>
              </a:ext>
            </a:extLst>
          </p:cNvPr>
          <p:cNvGrpSpPr>
            <a:grpSpLocks noChangeAspect="1"/>
          </p:cNvGrpSpPr>
          <p:nvPr/>
        </p:nvGrpSpPr>
        <p:grpSpPr>
          <a:xfrm>
            <a:off x="1138108" y="2386683"/>
            <a:ext cx="9692640" cy="3316236"/>
            <a:chOff x="1055643" y="306546"/>
            <a:chExt cx="4862859" cy="2028105"/>
          </a:xfrm>
          <a:solidFill>
            <a:schemeClr val="bg1">
              <a:lumMod val="50000"/>
            </a:schemeClr>
          </a:solidFill>
        </p:grpSpPr>
        <p:sp>
          <p:nvSpPr>
            <p:cNvPr id="12" name="Rectangle: Diagonal Corners Snipped 11">
              <a:extLst>
                <a:ext uri="{FF2B5EF4-FFF2-40B4-BE49-F238E27FC236}">
                  <a16:creationId xmlns:a16="http://schemas.microsoft.com/office/drawing/2014/main" id="{6D21B02D-385F-4B89-AA32-8EAC69AAF74F}"/>
                </a:ext>
              </a:extLst>
            </p:cNvPr>
            <p:cNvSpPr/>
            <p:nvPr/>
          </p:nvSpPr>
          <p:spPr>
            <a:xfrm>
              <a:off x="1055643" y="306546"/>
              <a:ext cx="2319458" cy="457200"/>
            </a:xfrm>
            <a:prstGeom prst="snip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RELATIONSHIPS</a:t>
              </a:r>
            </a:p>
          </p:txBody>
        </p:sp>
        <p:sp>
          <p:nvSpPr>
            <p:cNvPr id="13" name="Rectangle: Diagonal Corners Snipped 12">
              <a:extLst>
                <a:ext uri="{FF2B5EF4-FFF2-40B4-BE49-F238E27FC236}">
                  <a16:creationId xmlns:a16="http://schemas.microsoft.com/office/drawing/2014/main" id="{A1813674-B699-4C0D-8F09-94D629D6C250}"/>
                </a:ext>
              </a:extLst>
            </p:cNvPr>
            <p:cNvSpPr/>
            <p:nvPr/>
          </p:nvSpPr>
          <p:spPr>
            <a:xfrm>
              <a:off x="1055643" y="1091998"/>
              <a:ext cx="2319458" cy="457200"/>
            </a:xfrm>
            <a:prstGeom prst="snip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NATIONAL EVENTS  </a:t>
              </a:r>
            </a:p>
          </p:txBody>
        </p:sp>
        <p:sp>
          <p:nvSpPr>
            <p:cNvPr id="22" name="Rectangle: Diagonal Corners Snipped 21">
              <a:extLst>
                <a:ext uri="{FF2B5EF4-FFF2-40B4-BE49-F238E27FC236}">
                  <a16:creationId xmlns:a16="http://schemas.microsoft.com/office/drawing/2014/main" id="{C8443AC2-24CD-4D57-8559-0CB80B98E55A}"/>
                </a:ext>
              </a:extLst>
            </p:cNvPr>
            <p:cNvSpPr/>
            <p:nvPr/>
          </p:nvSpPr>
          <p:spPr>
            <a:xfrm>
              <a:off x="1055643" y="1877450"/>
              <a:ext cx="2319458" cy="457200"/>
            </a:xfrm>
            <a:prstGeom prst="snip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MUSIC</a:t>
              </a:r>
            </a:p>
          </p:txBody>
        </p:sp>
        <p:sp>
          <p:nvSpPr>
            <p:cNvPr id="23" name="Rectangle: Diagonal Corners Snipped 22">
              <a:extLst>
                <a:ext uri="{FF2B5EF4-FFF2-40B4-BE49-F238E27FC236}">
                  <a16:creationId xmlns:a16="http://schemas.microsoft.com/office/drawing/2014/main" id="{71660083-A77F-43C0-A8F6-886128A0F863}"/>
                </a:ext>
              </a:extLst>
            </p:cNvPr>
            <p:cNvSpPr/>
            <p:nvPr/>
          </p:nvSpPr>
          <p:spPr>
            <a:xfrm>
              <a:off x="3599043" y="1877451"/>
              <a:ext cx="2319459" cy="457200"/>
            </a:xfrm>
            <a:prstGeom prst="snip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TECHNOLOGY</a:t>
              </a:r>
            </a:p>
          </p:txBody>
        </p:sp>
        <p:sp>
          <p:nvSpPr>
            <p:cNvPr id="24" name="Rectangle: Diagonal Corners Snipped 23">
              <a:extLst>
                <a:ext uri="{FF2B5EF4-FFF2-40B4-BE49-F238E27FC236}">
                  <a16:creationId xmlns:a16="http://schemas.microsoft.com/office/drawing/2014/main" id="{3601EF5B-C9B3-4AE7-86B4-5E44E4CA1E57}"/>
                </a:ext>
              </a:extLst>
            </p:cNvPr>
            <p:cNvSpPr/>
            <p:nvPr/>
          </p:nvSpPr>
          <p:spPr>
            <a:xfrm>
              <a:off x="3599043" y="1093006"/>
              <a:ext cx="2319458" cy="457200"/>
            </a:xfrm>
            <a:prstGeom prst="snip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VALUES</a:t>
              </a:r>
            </a:p>
          </p:txBody>
        </p:sp>
        <p:sp>
          <p:nvSpPr>
            <p:cNvPr id="25" name="Rectangle: Diagonal Corners Snipped 24">
              <a:extLst>
                <a:ext uri="{FF2B5EF4-FFF2-40B4-BE49-F238E27FC236}">
                  <a16:creationId xmlns:a16="http://schemas.microsoft.com/office/drawing/2014/main" id="{DB0BF936-F06E-4D17-8776-B46CCA85A26A}"/>
                </a:ext>
              </a:extLst>
            </p:cNvPr>
            <p:cNvSpPr/>
            <p:nvPr/>
          </p:nvSpPr>
          <p:spPr>
            <a:xfrm>
              <a:off x="3599043" y="306546"/>
              <a:ext cx="2319458" cy="457200"/>
            </a:xfrm>
            <a:prstGeom prst="snip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PARENTS</a:t>
              </a:r>
            </a:p>
          </p:txBody>
        </p:sp>
        <p:sp>
          <p:nvSpPr>
            <p:cNvPr id="37" name="Google Shape;757;p37">
              <a:extLst>
                <a:ext uri="{FF2B5EF4-FFF2-40B4-BE49-F238E27FC236}">
                  <a16:creationId xmlns:a16="http://schemas.microsoft.com/office/drawing/2014/main" id="{C35EF6B7-8E8F-4379-A5FF-5813F2B39C46}"/>
                </a:ext>
              </a:extLst>
            </p:cNvPr>
            <p:cNvSpPr/>
            <p:nvPr/>
          </p:nvSpPr>
          <p:spPr>
            <a:xfrm>
              <a:off x="3156850" y="1359828"/>
              <a:ext cx="10321" cy="18962"/>
            </a:xfrm>
            <a:custGeom>
              <a:avLst/>
              <a:gdLst/>
              <a:ahLst/>
              <a:cxnLst/>
              <a:rect l="0" t="0" r="0" b="0"/>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grpFill/>
            <a:ln w="15875" cap="rnd"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 name="Rectangle 31">
              <a:extLst>
                <a:ext uri="{FF2B5EF4-FFF2-40B4-BE49-F238E27FC236}">
                  <a16:creationId xmlns:a16="http://schemas.microsoft.com/office/drawing/2014/main" id="{4E2C5A99-21EE-4B35-A759-3853902F778C}"/>
                </a:ext>
              </a:extLst>
            </p:cNvPr>
            <p:cNvSpPr/>
            <p:nvPr/>
          </p:nvSpPr>
          <p:spPr>
            <a:xfrm>
              <a:off x="5375154" y="426629"/>
              <a:ext cx="92681" cy="225872"/>
            </a:xfrm>
            <a:prstGeom prst="rect">
              <a:avLst/>
            </a:prstGeom>
            <a:grpFill/>
            <a:ln>
              <a:noFill/>
            </a:ln>
          </p:spPr>
          <p:txBody>
            <a:bodyPr wrap="none">
              <a:spAutoFit/>
            </a:bodyPr>
            <a:lstStyle/>
            <a:p>
              <a:endParaRPr lang="en-US" sz="1800" dirty="0">
                <a:solidFill>
                  <a:srgbClr val="FF9800"/>
                </a:solidFill>
              </a:endParaRPr>
            </a:p>
          </p:txBody>
        </p:sp>
      </p:grpSp>
      <p:pic>
        <p:nvPicPr>
          <p:cNvPr id="4" name="Graphic 3" descr="Man and Woman">
            <a:extLst>
              <a:ext uri="{FF2B5EF4-FFF2-40B4-BE49-F238E27FC236}">
                <a16:creationId xmlns:a16="http://schemas.microsoft.com/office/drawing/2014/main" id="{0918B988-ADBC-4474-82C9-3697EBFB630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84930" y="2404949"/>
            <a:ext cx="731520" cy="731520"/>
          </a:xfrm>
          <a:prstGeom prst="rect">
            <a:avLst/>
          </a:prstGeom>
        </p:spPr>
      </p:pic>
      <p:pic>
        <p:nvPicPr>
          <p:cNvPr id="6" name="Graphic 5" descr="Family with two children">
            <a:extLst>
              <a:ext uri="{FF2B5EF4-FFF2-40B4-BE49-F238E27FC236}">
                <a16:creationId xmlns:a16="http://schemas.microsoft.com/office/drawing/2014/main" id="{D0A6B8D5-6E20-4304-8579-80E2813F85E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19863" y="2310502"/>
            <a:ext cx="914400" cy="914400"/>
          </a:xfrm>
          <a:prstGeom prst="rect">
            <a:avLst/>
          </a:prstGeom>
        </p:spPr>
      </p:pic>
      <p:pic>
        <p:nvPicPr>
          <p:cNvPr id="8" name="Graphic 7" descr="Earth Globe Europe-Africa">
            <a:extLst>
              <a:ext uri="{FF2B5EF4-FFF2-40B4-BE49-F238E27FC236}">
                <a16:creationId xmlns:a16="http://schemas.microsoft.com/office/drawing/2014/main" id="{AAAFAA9D-781E-4033-9715-08E6FDBC68C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88719" y="3587600"/>
            <a:ext cx="914400" cy="914400"/>
          </a:xfrm>
          <a:prstGeom prst="rect">
            <a:avLst/>
          </a:prstGeom>
        </p:spPr>
      </p:pic>
      <p:pic>
        <p:nvPicPr>
          <p:cNvPr id="10" name="Graphic 9" descr="Heart">
            <a:extLst>
              <a:ext uri="{FF2B5EF4-FFF2-40B4-BE49-F238E27FC236}">
                <a16:creationId xmlns:a16="http://schemas.microsoft.com/office/drawing/2014/main" id="{FDD57080-52CE-45AA-B946-3FD9B798868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93490" y="3608371"/>
            <a:ext cx="914400" cy="914400"/>
          </a:xfrm>
          <a:prstGeom prst="rect">
            <a:avLst/>
          </a:prstGeom>
        </p:spPr>
      </p:pic>
      <p:pic>
        <p:nvPicPr>
          <p:cNvPr id="40" name="Graphic 39" descr="Computer">
            <a:extLst>
              <a:ext uri="{FF2B5EF4-FFF2-40B4-BE49-F238E27FC236}">
                <a16:creationId xmlns:a16="http://schemas.microsoft.com/office/drawing/2014/main" id="{27304E79-61D3-422A-9B39-6425257903F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793490" y="4871924"/>
            <a:ext cx="914400" cy="914400"/>
          </a:xfrm>
          <a:prstGeom prst="rect">
            <a:avLst/>
          </a:prstGeom>
        </p:spPr>
      </p:pic>
      <p:pic>
        <p:nvPicPr>
          <p:cNvPr id="42" name="Graphic 41" descr="Guitar">
            <a:extLst>
              <a:ext uri="{FF2B5EF4-FFF2-40B4-BE49-F238E27FC236}">
                <a16:creationId xmlns:a16="http://schemas.microsoft.com/office/drawing/2014/main" id="{3C28DB27-C728-4B79-8ED2-F273CD652918}"/>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80159" y="4963364"/>
            <a:ext cx="731520" cy="731520"/>
          </a:xfrm>
          <a:prstGeom prst="rect">
            <a:avLst/>
          </a:prstGeom>
        </p:spPr>
      </p:pic>
    </p:spTree>
    <p:extLst>
      <p:ext uri="{BB962C8B-B14F-4D97-AF65-F5344CB8AC3E}">
        <p14:creationId xmlns:p14="http://schemas.microsoft.com/office/powerpoint/2010/main" val="21656210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AECCA54-5AE3-4F21-B70C-E51620F13C43}"/>
              </a:ext>
            </a:extLst>
          </p:cNvPr>
          <p:cNvGrpSpPr>
            <a:grpSpLocks noChangeAspect="1"/>
          </p:cNvGrpSpPr>
          <p:nvPr/>
        </p:nvGrpSpPr>
        <p:grpSpPr>
          <a:xfrm>
            <a:off x="1563596" y="645768"/>
            <a:ext cx="9326880" cy="5241436"/>
            <a:chOff x="1021660" y="354627"/>
            <a:chExt cx="7073767" cy="4436695"/>
          </a:xfrm>
        </p:grpSpPr>
        <p:pic>
          <p:nvPicPr>
            <p:cNvPr id="3" name="Picture 2">
              <a:extLst>
                <a:ext uri="{FF2B5EF4-FFF2-40B4-BE49-F238E27FC236}">
                  <a16:creationId xmlns:a16="http://schemas.microsoft.com/office/drawing/2014/main" id="{19A8DD2E-F403-4190-9FA8-661092D99958}"/>
                </a:ext>
              </a:extLst>
            </p:cNvPr>
            <p:cNvPicPr>
              <a:picLocks noChangeAspect="1"/>
            </p:cNvPicPr>
            <p:nvPr/>
          </p:nvPicPr>
          <p:blipFill>
            <a:blip r:embed="rId2"/>
            <a:stretch>
              <a:fillRect/>
            </a:stretch>
          </p:blipFill>
          <p:spPr>
            <a:xfrm>
              <a:off x="1048572" y="354627"/>
              <a:ext cx="7046855" cy="3699373"/>
            </a:xfrm>
            <a:prstGeom prst="rect">
              <a:avLst/>
            </a:prstGeom>
          </p:spPr>
        </p:pic>
        <p:grpSp>
          <p:nvGrpSpPr>
            <p:cNvPr id="4" name="Group 3">
              <a:extLst>
                <a:ext uri="{FF2B5EF4-FFF2-40B4-BE49-F238E27FC236}">
                  <a16:creationId xmlns:a16="http://schemas.microsoft.com/office/drawing/2014/main" id="{4274BBF4-888D-45E6-BE8A-2A621DF4B05A}"/>
                </a:ext>
              </a:extLst>
            </p:cNvPr>
            <p:cNvGrpSpPr/>
            <p:nvPr/>
          </p:nvGrpSpPr>
          <p:grpSpPr>
            <a:xfrm>
              <a:off x="1021660" y="3920394"/>
              <a:ext cx="6870222" cy="870928"/>
              <a:chOff x="1021660" y="3920394"/>
              <a:chExt cx="6870222" cy="870928"/>
            </a:xfrm>
          </p:grpSpPr>
          <p:pic>
            <p:nvPicPr>
              <p:cNvPr id="5" name="Picture 2" descr="https://www.ivyinvestments.com/sites/default/files/GenlinkOverview3.jpg">
                <a:extLst>
                  <a:ext uri="{FF2B5EF4-FFF2-40B4-BE49-F238E27FC236}">
                    <a16:creationId xmlns:a16="http://schemas.microsoft.com/office/drawing/2014/main" id="{0730DD50-8A42-4695-8B5A-55BDE5B4D5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27" r="85974" b="63759"/>
              <a:stretch/>
            </p:blipFill>
            <p:spPr bwMode="auto">
              <a:xfrm>
                <a:off x="1021660" y="4079841"/>
                <a:ext cx="1193472" cy="7114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www.ivyinvestments.com/sites/default/files/GenlinkOverview3.jpg">
                <a:extLst>
                  <a:ext uri="{FF2B5EF4-FFF2-40B4-BE49-F238E27FC236}">
                    <a16:creationId xmlns:a16="http://schemas.microsoft.com/office/drawing/2014/main" id="{C37A033E-B98D-438B-A35A-CBFE80769E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5407" t="41744" r="5148" b="36975"/>
              <a:stretch/>
            </p:blipFill>
            <p:spPr bwMode="auto">
              <a:xfrm>
                <a:off x="6992231" y="3933466"/>
                <a:ext cx="899651" cy="8554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www.ivyinvestments.com/sites/default/files/GenlinkOverview3.jpg">
                <a:extLst>
                  <a:ext uri="{FF2B5EF4-FFF2-40B4-BE49-F238E27FC236}">
                    <a16:creationId xmlns:a16="http://schemas.microsoft.com/office/drawing/2014/main" id="{C79E00A6-9B7F-445D-BA60-44E89657CB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077" t="9456" r="66000" b="63759"/>
              <a:stretch/>
            </p:blipFill>
            <p:spPr bwMode="auto">
              <a:xfrm>
                <a:off x="2577346" y="3929337"/>
                <a:ext cx="906663" cy="8595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www.ivyinvestments.com/sites/default/files/GenlinkOverview3.jpg">
                <a:extLst>
                  <a:ext uri="{FF2B5EF4-FFF2-40B4-BE49-F238E27FC236}">
                    <a16:creationId xmlns:a16="http://schemas.microsoft.com/office/drawing/2014/main" id="{1E90F40C-4C2D-4FC2-A23D-A3DB6A31CE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981" t="12391" r="45251" b="64126"/>
              <a:stretch/>
            </p:blipFill>
            <p:spPr bwMode="auto">
              <a:xfrm>
                <a:off x="3969243" y="4025310"/>
                <a:ext cx="896112" cy="7546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www.ivyinvestments.com/sites/default/files/GenlinkOverview3.jpg">
                <a:extLst>
                  <a:ext uri="{FF2B5EF4-FFF2-40B4-BE49-F238E27FC236}">
                    <a16:creationId xmlns:a16="http://schemas.microsoft.com/office/drawing/2014/main" id="{46B402E9-7325-401E-A3D8-C6E9180D68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968" t="11292" r="25742" b="63392"/>
              <a:stretch/>
            </p:blipFill>
            <p:spPr bwMode="auto">
              <a:xfrm>
                <a:off x="5532704" y="3920394"/>
                <a:ext cx="747423" cy="85953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0" name="TextBox 9">
            <a:extLst>
              <a:ext uri="{FF2B5EF4-FFF2-40B4-BE49-F238E27FC236}">
                <a16:creationId xmlns:a16="http://schemas.microsoft.com/office/drawing/2014/main" id="{8155840C-C7D2-4274-93EB-FFD46D86A0F5}"/>
              </a:ext>
            </a:extLst>
          </p:cNvPr>
          <p:cNvSpPr txBox="1"/>
          <p:nvPr/>
        </p:nvSpPr>
        <p:spPr>
          <a:xfrm>
            <a:off x="3279062" y="122548"/>
            <a:ext cx="6914072" cy="523220"/>
          </a:xfrm>
          <a:prstGeom prst="rect">
            <a:avLst/>
          </a:prstGeom>
          <a:noFill/>
        </p:spPr>
        <p:txBody>
          <a:bodyPr wrap="none" rtlCol="0">
            <a:spAutoFit/>
          </a:bodyPr>
          <a:lstStyle/>
          <a:p>
            <a:r>
              <a:rPr lang="en-US" sz="2800" b="1" dirty="0">
                <a:solidFill>
                  <a:srgbClr val="C00000"/>
                </a:solidFill>
                <a:latin typeface="+mj-lt"/>
              </a:rPr>
              <a:t>AND NEXTGEN IS ON THE WAY…… </a:t>
            </a:r>
          </a:p>
        </p:txBody>
      </p:sp>
    </p:spTree>
    <p:extLst>
      <p:ext uri="{BB962C8B-B14F-4D97-AF65-F5344CB8AC3E}">
        <p14:creationId xmlns:p14="http://schemas.microsoft.com/office/powerpoint/2010/main" val="8509133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AD9D099-3055-4B77-92C0-12909B1F30B8}"/>
              </a:ext>
            </a:extLst>
          </p:cNvPr>
          <p:cNvSpPr/>
          <p:nvPr/>
        </p:nvSpPr>
        <p:spPr>
          <a:xfrm>
            <a:off x="0" y="6257925"/>
            <a:ext cx="12192000" cy="600075"/>
          </a:xfrm>
          <a:prstGeom prst="rect">
            <a:avLst/>
          </a:prstGeom>
          <a:solidFill>
            <a:schemeClr val="tx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054A45-34FE-4735-8615-74E186848B09}"/>
              </a:ext>
            </a:extLst>
          </p:cNvPr>
          <p:cNvSpPr>
            <a:spLocks noGrp="1"/>
          </p:cNvSpPr>
          <p:nvPr>
            <p:ph type="title"/>
          </p:nvPr>
        </p:nvSpPr>
        <p:spPr>
          <a:xfrm>
            <a:off x="4654295" y="4522157"/>
            <a:ext cx="5609221" cy="1363215"/>
          </a:xfrm>
        </p:spPr>
        <p:txBody>
          <a:bodyPr vert="horz" lIns="121920" tIns="60960" rIns="121920" bIns="60960" rtlCol="0" anchor="t">
            <a:normAutofit fontScale="90000"/>
          </a:bodyPr>
          <a:lstStyle/>
          <a:p>
            <a:pPr algn="ctr"/>
            <a:r>
              <a:rPr lang="en-US" sz="4800" b="1" dirty="0">
                <a:latin typeface="Segoe Print" panose="02000600000000000000" pitchFamily="2" charset="0"/>
              </a:rPr>
              <a:t>TRADITIONALIST</a:t>
            </a:r>
          </a:p>
          <a:p>
            <a:pPr algn="ctr"/>
            <a:r>
              <a:rPr lang="en-US" sz="2933" b="1" dirty="0">
                <a:latin typeface="Roboto Condensed"/>
              </a:rPr>
              <a:t>BORN BEFORE </a:t>
            </a:r>
            <a:r>
              <a:rPr lang="en-US" sz="4800" b="1" dirty="0">
                <a:latin typeface="Roboto Condensed"/>
              </a:rPr>
              <a:t>1946</a:t>
            </a:r>
          </a:p>
        </p:txBody>
      </p:sp>
      <p:sp>
        <p:nvSpPr>
          <p:cNvPr id="98" name="Freeform: Shape 81">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3"/>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a:solidFill>
                <a:prstClr val="white"/>
              </a:solidFill>
              <a:latin typeface="Calibri" panose="020F0502020204030204"/>
              <a:sym typeface="Arial"/>
            </a:endParaRPr>
          </a:p>
        </p:txBody>
      </p:sp>
      <p:sp>
        <p:nvSpPr>
          <p:cNvPr id="99" name="Freeform: Shape 83">
            <a:extLst>
              <a:ext uri="{FF2B5EF4-FFF2-40B4-BE49-F238E27FC236}">
                <a16:creationId xmlns:a16="http://schemas.microsoft.com/office/drawing/2014/main" id="{EBA87361-6D30-46E4-834B-719CF5905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8333"/>
            <a:ext cx="3564637"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a:solidFill>
                <a:prstClr val="white"/>
              </a:solidFill>
              <a:latin typeface="Calibri" panose="020F0502020204030204"/>
              <a:sym typeface="Arial"/>
            </a:endParaRPr>
          </a:p>
        </p:txBody>
      </p:sp>
      <p:sp>
        <p:nvSpPr>
          <p:cNvPr id="100" name="Freeform: Shape 85">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1" y="-4332"/>
            <a:ext cx="4242816" cy="2454157"/>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a:solidFill>
                <a:prstClr val="white"/>
              </a:solidFill>
              <a:latin typeface="Calibri" panose="020F0502020204030204"/>
              <a:sym typeface="Arial"/>
            </a:endParaRPr>
          </a:p>
        </p:txBody>
      </p:sp>
      <p:sp>
        <p:nvSpPr>
          <p:cNvPr id="101" name="Freeform: Shape 87">
            <a:extLst>
              <a:ext uri="{FF2B5EF4-FFF2-40B4-BE49-F238E27FC236}">
                <a16:creationId xmlns:a16="http://schemas.microsoft.com/office/drawing/2014/main" id="{D89DB1C0-FEEC-4CB6-88B2-F9C5562E0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3" y="1"/>
            <a:ext cx="3913632" cy="2285233"/>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a:solidFill>
                <a:prstClr val="white"/>
              </a:solidFill>
              <a:latin typeface="Calibri" panose="020F0502020204030204"/>
              <a:sym typeface="Arial"/>
            </a:endParaRPr>
          </a:p>
        </p:txBody>
      </p:sp>
      <p:pic>
        <p:nvPicPr>
          <p:cNvPr id="5" name="Picture 2" descr="https://www.ivyinvestments.com/sites/default/files/GenlinkOverview4.jpg">
            <a:extLst>
              <a:ext uri="{FF2B5EF4-FFF2-40B4-BE49-F238E27FC236}">
                <a16:creationId xmlns:a16="http://schemas.microsoft.com/office/drawing/2014/main" id="{ACA23BCF-FF91-4285-B7F3-5A7E0420AD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410" r="82755" b="37042"/>
          <a:stretch/>
        </p:blipFill>
        <p:spPr bwMode="auto">
          <a:xfrm>
            <a:off x="2341335" y="164572"/>
            <a:ext cx="1724109" cy="1636280"/>
          </a:xfrm>
          <a:prstGeom prst="rect">
            <a:avLst/>
          </a:prstGeom>
          <a:noFill/>
          <a:extLst>
            <a:ext uri="{909E8E84-426E-40DD-AFC4-6F175D3DCCD1}">
              <a14:hiddenFill xmlns:a14="http://schemas.microsoft.com/office/drawing/2010/main">
                <a:solidFill>
                  <a:srgbClr val="FFFFFF"/>
                </a:solidFill>
              </a14:hiddenFill>
            </a:ext>
          </a:extLst>
        </p:spPr>
      </p:pic>
      <p:sp>
        <p:nvSpPr>
          <p:cNvPr id="102" name="Oval 89">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116" y="615908"/>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sym typeface="Arial"/>
            </a:endParaRPr>
          </a:p>
        </p:txBody>
      </p:sp>
      <p:sp>
        <p:nvSpPr>
          <p:cNvPr id="103" name="Oval 91">
            <a:extLst>
              <a:ext uri="{FF2B5EF4-FFF2-40B4-BE49-F238E27FC236}">
                <a16:creationId xmlns:a16="http://schemas.microsoft.com/office/drawing/2014/main" id="{08163D1C-ED91-4D5F-A33B-CF1256B27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7708" y="780500"/>
            <a:ext cx="2852928" cy="28529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sym typeface="Arial"/>
            </a:endParaRPr>
          </a:p>
        </p:txBody>
      </p:sp>
      <p:pic>
        <p:nvPicPr>
          <p:cNvPr id="4" name="Picture 2" descr="https://www.ivyinvestments.com/sites/default/files/GenlinkOverview5.jpg">
            <a:extLst>
              <a:ext uri="{FF2B5EF4-FFF2-40B4-BE49-F238E27FC236}">
                <a16:creationId xmlns:a16="http://schemas.microsoft.com/office/drawing/2014/main" id="{FF37EC39-838D-46A5-949A-027FCDBDE5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1329" b="20718"/>
          <a:stretch/>
        </p:blipFill>
        <p:spPr bwMode="auto">
          <a:xfrm>
            <a:off x="6251732" y="1293093"/>
            <a:ext cx="1284880" cy="18277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result for workplace generations images">
            <a:extLst>
              <a:ext uri="{FF2B5EF4-FFF2-40B4-BE49-F238E27FC236}">
                <a16:creationId xmlns:a16="http://schemas.microsoft.com/office/drawing/2014/main" id="{6E98C632-7E82-4741-88D3-E115960CED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0878" t="32653" b="23048"/>
          <a:stretch/>
        </p:blipFill>
        <p:spPr bwMode="auto">
          <a:xfrm>
            <a:off x="142110" y="3614632"/>
            <a:ext cx="2594885" cy="2705147"/>
          </a:xfrm>
          <a:prstGeom prst="rect">
            <a:avLst/>
          </a:prstGeom>
          <a:noFill/>
          <a:extLst>
            <a:ext uri="{909E8E84-426E-40DD-AFC4-6F175D3DCCD1}">
              <a14:hiddenFill xmlns:a14="http://schemas.microsoft.com/office/drawing/2010/main">
                <a:solidFill>
                  <a:srgbClr val="FFFFFF"/>
                </a:solidFill>
              </a14:hiddenFill>
            </a:ext>
          </a:extLst>
        </p:spPr>
      </p:pic>
      <p:sp>
        <p:nvSpPr>
          <p:cNvPr id="104" name="Freeform: Shape 93">
            <a:extLst>
              <a:ext uri="{FF2B5EF4-FFF2-40B4-BE49-F238E27FC236}">
                <a16:creationId xmlns:a16="http://schemas.microsoft.com/office/drawing/2014/main" id="{31103AB2-C090-458F-B752-294F23AFA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0"/>
            <a:ext cx="3439432" cy="3785156"/>
          </a:xfrm>
          <a:custGeom>
            <a:avLst/>
            <a:gdLst>
              <a:gd name="connsiteX0" fmla="*/ 198262 w 3439432"/>
              <a:gd name="connsiteY0" fmla="*/ 0 h 3785157"/>
              <a:gd name="connsiteX1" fmla="*/ 3439432 w 3439432"/>
              <a:gd name="connsiteY1" fmla="*/ 0 h 3785157"/>
              <a:gd name="connsiteX2" fmla="*/ 3439432 w 3439432"/>
              <a:gd name="connsiteY2" fmla="*/ 3697836 h 3785157"/>
              <a:gd name="connsiteX3" fmla="*/ 3318024 w 3439432"/>
              <a:gd name="connsiteY3" fmla="*/ 3729054 h 3785157"/>
              <a:gd name="connsiteX4" fmla="*/ 2761488 w 3439432"/>
              <a:gd name="connsiteY4" fmla="*/ 3785157 h 3785157"/>
              <a:gd name="connsiteX5" fmla="*/ 0 w 3439432"/>
              <a:gd name="connsiteY5" fmla="*/ 1023669 h 3785157"/>
              <a:gd name="connsiteX6" fmla="*/ 124151 w 3439432"/>
              <a:gd name="connsiteY6" fmla="*/ 202487 h 378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785157">
                <a:moveTo>
                  <a:pt x="198262" y="0"/>
                </a:moveTo>
                <a:lnTo>
                  <a:pt x="3439432" y="0"/>
                </a:lnTo>
                <a:lnTo>
                  <a:pt x="3439432" y="3697836"/>
                </a:lnTo>
                <a:lnTo>
                  <a:pt x="3318024" y="3729054"/>
                </a:lnTo>
                <a:cubicBezTo>
                  <a:pt x="3138258" y="3765839"/>
                  <a:pt x="2952129" y="3785157"/>
                  <a:pt x="2761488" y="3785157"/>
                </a:cubicBezTo>
                <a:cubicBezTo>
                  <a:pt x="1236360" y="3785157"/>
                  <a:pt x="0" y="2548797"/>
                  <a:pt x="0" y="1023669"/>
                </a:cubicBezTo>
                <a:cubicBezTo>
                  <a:pt x="0" y="737708"/>
                  <a:pt x="43466" y="461898"/>
                  <a:pt x="124151" y="20248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dirty="0">
              <a:solidFill>
                <a:prstClr val="white"/>
              </a:solidFill>
              <a:latin typeface="Calibri" panose="020F0502020204030204"/>
              <a:sym typeface="Arial"/>
            </a:endParaRPr>
          </a:p>
        </p:txBody>
      </p:sp>
      <p:sp>
        <p:nvSpPr>
          <p:cNvPr id="105" name="Freeform: Shape 95">
            <a:extLst>
              <a:ext uri="{FF2B5EF4-FFF2-40B4-BE49-F238E27FC236}">
                <a16:creationId xmlns:a16="http://schemas.microsoft.com/office/drawing/2014/main" id="{83D471F3-782A-4BA1-9CAB-FF5CDF0A7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1"/>
            <a:ext cx="3273239" cy="3618964"/>
          </a:xfrm>
          <a:custGeom>
            <a:avLst/>
            <a:gdLst>
              <a:gd name="connsiteX0" fmla="*/ 210437 w 3273238"/>
              <a:gd name="connsiteY0" fmla="*/ 0 h 3618965"/>
              <a:gd name="connsiteX1" fmla="*/ 3273238 w 3273238"/>
              <a:gd name="connsiteY1" fmla="*/ 0 h 3618965"/>
              <a:gd name="connsiteX2" fmla="*/ 3273238 w 3273238"/>
              <a:gd name="connsiteY2" fmla="*/ 3526409 h 3618965"/>
              <a:gd name="connsiteX3" fmla="*/ 3118338 w 3273238"/>
              <a:gd name="connsiteY3" fmla="*/ 3566238 h 3618965"/>
              <a:gd name="connsiteX4" fmla="*/ 2595295 w 3273238"/>
              <a:gd name="connsiteY4" fmla="*/ 3618965 h 3618965"/>
              <a:gd name="connsiteX5" fmla="*/ 0 w 3273238"/>
              <a:gd name="connsiteY5" fmla="*/ 1023670 h 3618965"/>
              <a:gd name="connsiteX6" fmla="*/ 203951 w 3273238"/>
              <a:gd name="connsiteY6" fmla="*/ 13464 h 361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618965">
                <a:moveTo>
                  <a:pt x="210437" y="0"/>
                </a:moveTo>
                <a:lnTo>
                  <a:pt x="3273238" y="0"/>
                </a:lnTo>
                <a:lnTo>
                  <a:pt x="3273238" y="3526409"/>
                </a:lnTo>
                <a:lnTo>
                  <a:pt x="3118338" y="3566238"/>
                </a:lnTo>
                <a:cubicBezTo>
                  <a:pt x="2949390" y="3600810"/>
                  <a:pt x="2774463" y="3618965"/>
                  <a:pt x="2595295" y="3618965"/>
                </a:cubicBezTo>
                <a:cubicBezTo>
                  <a:pt x="1161953" y="3618965"/>
                  <a:pt x="0" y="2457012"/>
                  <a:pt x="0" y="1023670"/>
                </a:cubicBezTo>
                <a:cubicBezTo>
                  <a:pt x="0" y="665335"/>
                  <a:pt x="72622" y="323961"/>
                  <a:pt x="203951" y="134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a:solidFill>
                <a:prstClr val="white"/>
              </a:solidFill>
              <a:latin typeface="Calibri" panose="020F0502020204030204"/>
              <a:sym typeface="Arial"/>
            </a:endParaRPr>
          </a:p>
        </p:txBody>
      </p:sp>
      <p:pic>
        <p:nvPicPr>
          <p:cNvPr id="3" name="Picture 2" descr="https://www.ivyinvestments.com/sites/default/files/GenlinkOverview6.jpg">
            <a:extLst>
              <a:ext uri="{FF2B5EF4-FFF2-40B4-BE49-F238E27FC236}">
                <a16:creationId xmlns:a16="http://schemas.microsoft.com/office/drawing/2014/main" id="{43A10767-E0B7-429C-8C30-94580AFC76E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74" t="8879" r="83652"/>
          <a:stretch/>
        </p:blipFill>
        <p:spPr bwMode="auto">
          <a:xfrm>
            <a:off x="10363164" y="268539"/>
            <a:ext cx="984429" cy="2379411"/>
          </a:xfrm>
          <a:prstGeom prst="rect">
            <a:avLst/>
          </a:prstGeom>
          <a:noFill/>
          <a:extLst>
            <a:ext uri="{909E8E84-426E-40DD-AFC4-6F175D3DCCD1}">
              <a14:hiddenFill xmlns:a14="http://schemas.microsoft.com/office/drawing/2010/main">
                <a:solidFill>
                  <a:srgbClr val="FFFFFF"/>
                </a:solidFill>
              </a14:hiddenFill>
            </a:ext>
          </a:extLst>
        </p:spPr>
      </p:pic>
      <p:sp>
        <p:nvSpPr>
          <p:cNvPr id="16" name="Date Placeholder 2">
            <a:extLst>
              <a:ext uri="{FF2B5EF4-FFF2-40B4-BE49-F238E27FC236}">
                <a16:creationId xmlns:a16="http://schemas.microsoft.com/office/drawing/2014/main" id="{4F623960-A657-453B-B6E7-DF1B78B6F4E1}"/>
              </a:ext>
            </a:extLst>
          </p:cNvPr>
          <p:cNvSpPr>
            <a:spLocks noGrp="1"/>
          </p:cNvSpPr>
          <p:nvPr>
            <p:ph type="dt" sz="half" idx="10"/>
          </p:nvPr>
        </p:nvSpPr>
        <p:spPr>
          <a:xfrm>
            <a:off x="838200" y="6356350"/>
            <a:ext cx="2743200" cy="365125"/>
          </a:xfrm>
        </p:spPr>
        <p:txBody>
          <a:bodyPr/>
          <a:lstStyle/>
          <a:p>
            <a:fld id="{51FC355B-349D-4E05-9A67-DE014BD2F8F4}" type="datetimeFigureOut">
              <a:rPr lang="en-US" smtClean="0"/>
              <a:t>2/21/2019</a:t>
            </a:fld>
            <a:endParaRPr lang="en-US"/>
          </a:p>
        </p:txBody>
      </p:sp>
      <p:sp>
        <p:nvSpPr>
          <p:cNvPr id="18" name="Slide Number Placeholder 4">
            <a:extLst>
              <a:ext uri="{FF2B5EF4-FFF2-40B4-BE49-F238E27FC236}">
                <a16:creationId xmlns:a16="http://schemas.microsoft.com/office/drawing/2014/main" id="{9C337B2C-A226-408F-AA32-B29F38C11622}"/>
              </a:ext>
            </a:extLst>
          </p:cNvPr>
          <p:cNvSpPr>
            <a:spLocks noGrp="1"/>
          </p:cNvSpPr>
          <p:nvPr>
            <p:ph type="sldNum" sz="quarter" idx="12"/>
          </p:nvPr>
        </p:nvSpPr>
        <p:spPr>
          <a:xfrm>
            <a:off x="8610600" y="6356350"/>
            <a:ext cx="2743200" cy="365125"/>
          </a:xfrm>
        </p:spPr>
        <p:txBody>
          <a:bodyPr/>
          <a:lstStyle/>
          <a:p>
            <a:fld id="{0D730C18-8F8F-4206-9277-80BD47AFEEF9}" type="slidenum">
              <a:rPr lang="en-US" smtClean="0"/>
              <a:t>61</a:t>
            </a:fld>
            <a:endParaRPr lang="en-US"/>
          </a:p>
        </p:txBody>
      </p:sp>
      <p:pic>
        <p:nvPicPr>
          <p:cNvPr id="20" name="Picture 19">
            <a:extLst>
              <a:ext uri="{FF2B5EF4-FFF2-40B4-BE49-F238E27FC236}">
                <a16:creationId xmlns:a16="http://schemas.microsoft.com/office/drawing/2014/main" id="{31313010-4AA4-44A4-AAEA-FCBC3B549601}"/>
              </a:ext>
            </a:extLst>
          </p:cNvPr>
          <p:cNvPicPr>
            <a:picLocks noChangeAspect="1"/>
          </p:cNvPicPr>
          <p:nvPr/>
        </p:nvPicPr>
        <p:blipFill>
          <a:blip r:embed="rId6"/>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3349841460"/>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CB60421-1734-40AE-A866-06485582F002}"/>
              </a:ext>
            </a:extLst>
          </p:cNvPr>
          <p:cNvSpPr>
            <a:spLocks noGrp="1"/>
          </p:cNvSpPr>
          <p:nvPr>
            <p:ph type="sldNum" sz="quarter" idx="12"/>
          </p:nvPr>
        </p:nvSpPr>
        <p:spPr/>
        <p:txBody>
          <a:bodyPr/>
          <a:lstStyle/>
          <a:p>
            <a:fld id="{0D730C18-8F8F-4206-9277-80BD47AFEEF9}" type="slidenum">
              <a:rPr lang="en-US" smtClean="0"/>
              <a:t>62</a:t>
            </a:fld>
            <a:endParaRPr lang="en-US"/>
          </a:p>
        </p:txBody>
      </p:sp>
      <p:pic>
        <p:nvPicPr>
          <p:cNvPr id="4" name="Picture 3" descr="Image result for workplace generations images">
            <a:extLst>
              <a:ext uri="{FF2B5EF4-FFF2-40B4-BE49-F238E27FC236}">
                <a16:creationId xmlns:a16="http://schemas.microsoft.com/office/drawing/2014/main" id="{9011FA91-625E-4BD3-9F91-58F2F67871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878" t="32653" b="23048"/>
          <a:stretch/>
        </p:blipFill>
        <p:spPr bwMode="auto">
          <a:xfrm>
            <a:off x="608718" y="2027506"/>
            <a:ext cx="2105109" cy="21945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www.ivyinvestments.com/sites/default/files/GenlinkOverview1.jpg">
            <a:extLst>
              <a:ext uri="{FF2B5EF4-FFF2-40B4-BE49-F238E27FC236}">
                <a16:creationId xmlns:a16="http://schemas.microsoft.com/office/drawing/2014/main" id="{F28FE3CE-3656-4C9B-9F38-9F26BC6636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46" r="76374" b="32297"/>
          <a:stretch/>
        </p:blipFill>
        <p:spPr bwMode="auto">
          <a:xfrm>
            <a:off x="161033" y="4497518"/>
            <a:ext cx="3000477" cy="167663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A0D41268-01B3-4983-9674-F47F053005F0}"/>
              </a:ext>
            </a:extLst>
          </p:cNvPr>
          <p:cNvSpPr txBox="1">
            <a:spLocks noChangeArrowheads="1"/>
          </p:cNvSpPr>
          <p:nvPr/>
        </p:nvSpPr>
        <p:spPr bwMode="auto">
          <a:xfrm>
            <a:off x="3241205" y="2027506"/>
            <a:ext cx="8707524" cy="280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S PGothic" panose="020B0600070205080204" pitchFamily="34" charset="-128"/>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ea typeface="MS PGothic" panose="020B0600070205080204" pitchFamily="34" charset="-128"/>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ea typeface="MS PGothic" panose="020B0600070205080204" pitchFamily="34" charset="-128"/>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ea typeface="MS PGothic" panose="020B0600070205080204" pitchFamily="34" charset="-128"/>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ea typeface="MS PGothic" panose="020B0600070205080204" pitchFamily="34" charset="-128"/>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a:lstStyle>
          <a:p>
            <a:pPr marL="596885" indent="-596885" defTabSz="1219170" eaLnBrk="1" hangingPunct="1">
              <a:lnSpc>
                <a:spcPct val="80000"/>
              </a:lnSpc>
              <a:spcAft>
                <a:spcPts val="400"/>
              </a:spcAft>
              <a:buClr>
                <a:srgbClr val="C00000"/>
              </a:buClr>
              <a:buFont typeface="Wingdings" panose="05000000000000000000" pitchFamily="2" charset="2"/>
              <a:buChar char="v"/>
            </a:pPr>
            <a:r>
              <a:rPr lang="en" sz="2667" kern="0" dirty="0">
                <a:solidFill>
                  <a:schemeClr val="bg1">
                    <a:lumMod val="50000"/>
                  </a:schemeClr>
                </a:solidFill>
                <a:latin typeface="Roboto Condensed Light"/>
                <a:sym typeface="Roboto Condensed Light"/>
              </a:rPr>
              <a:t> </a:t>
            </a:r>
            <a:r>
              <a:rPr lang="en-US" altLang="en-US" sz="2667" kern="0" dirty="0">
                <a:solidFill>
                  <a:schemeClr val="bg1">
                    <a:lumMod val="50000"/>
                  </a:schemeClr>
                </a:solidFill>
                <a:latin typeface="Roboto Condensed Light"/>
                <a:sym typeface="Arial"/>
              </a:rPr>
              <a:t>Grew up with many rules and pressure to conform</a:t>
            </a:r>
          </a:p>
          <a:p>
            <a:pPr marL="596885" indent="-596885" defTabSz="1219170" eaLnBrk="1" hangingPunct="1">
              <a:lnSpc>
                <a:spcPct val="80000"/>
              </a:lnSpc>
              <a:spcAft>
                <a:spcPts val="400"/>
              </a:spcAft>
              <a:buClr>
                <a:srgbClr val="C00000"/>
              </a:buClr>
              <a:buFont typeface="Wingdings" panose="05000000000000000000" pitchFamily="2" charset="2"/>
              <a:buChar char="v"/>
            </a:pPr>
            <a:r>
              <a:rPr lang="en-US" altLang="en-US" sz="2667" kern="0" dirty="0">
                <a:solidFill>
                  <a:schemeClr val="bg1">
                    <a:lumMod val="50000"/>
                  </a:schemeClr>
                </a:solidFill>
                <a:latin typeface="Roboto Condensed Light"/>
                <a:sym typeface="Arial"/>
              </a:rPr>
              <a:t>“Work First!”</a:t>
            </a:r>
          </a:p>
          <a:p>
            <a:pPr marL="596885" indent="-596885" defTabSz="1219170" eaLnBrk="1" hangingPunct="1">
              <a:lnSpc>
                <a:spcPct val="80000"/>
              </a:lnSpc>
              <a:spcAft>
                <a:spcPts val="400"/>
              </a:spcAft>
              <a:buClr>
                <a:srgbClr val="C00000"/>
              </a:buClr>
              <a:buFont typeface="Wingdings" panose="05000000000000000000" pitchFamily="2" charset="2"/>
              <a:buChar char="v"/>
            </a:pPr>
            <a:r>
              <a:rPr lang="en-US" altLang="en-US" sz="2667" kern="0" dirty="0">
                <a:solidFill>
                  <a:schemeClr val="bg1">
                    <a:lumMod val="50000"/>
                  </a:schemeClr>
                </a:solidFill>
                <a:latin typeface="Roboto Condensed Light"/>
                <a:sym typeface="Arial"/>
              </a:rPr>
              <a:t>Children should be seen and not heard</a:t>
            </a:r>
          </a:p>
          <a:p>
            <a:pPr marL="596885" indent="-596885" defTabSz="1219170" eaLnBrk="1" hangingPunct="1">
              <a:lnSpc>
                <a:spcPct val="80000"/>
              </a:lnSpc>
              <a:spcAft>
                <a:spcPts val="400"/>
              </a:spcAft>
              <a:buClr>
                <a:srgbClr val="C00000"/>
              </a:buClr>
              <a:buFont typeface="Wingdings" panose="05000000000000000000" pitchFamily="2" charset="2"/>
              <a:buChar char="v"/>
            </a:pPr>
            <a:r>
              <a:rPr lang="en-US" altLang="en-US" sz="2667" kern="0" dirty="0">
                <a:solidFill>
                  <a:schemeClr val="bg1">
                    <a:lumMod val="50000"/>
                  </a:schemeClr>
                </a:solidFill>
                <a:latin typeface="Roboto Condensed Light"/>
                <a:sym typeface="Arial"/>
              </a:rPr>
              <a:t>Expected lifetime career with one employer</a:t>
            </a:r>
          </a:p>
          <a:p>
            <a:pPr marL="596885" indent="-596885" defTabSz="1219170" eaLnBrk="1" hangingPunct="1">
              <a:lnSpc>
                <a:spcPct val="80000"/>
              </a:lnSpc>
              <a:spcAft>
                <a:spcPts val="400"/>
              </a:spcAft>
              <a:buClr>
                <a:srgbClr val="C00000"/>
              </a:buClr>
              <a:buFont typeface="Wingdings" panose="05000000000000000000" pitchFamily="2" charset="2"/>
              <a:buChar char="v"/>
            </a:pPr>
            <a:r>
              <a:rPr lang="en-US" altLang="en-US" sz="2667" kern="0" dirty="0">
                <a:solidFill>
                  <a:schemeClr val="bg1">
                    <a:lumMod val="50000"/>
                  </a:schemeClr>
                </a:solidFill>
                <a:latin typeface="Roboto Condensed Light"/>
                <a:sym typeface="Arial"/>
              </a:rPr>
              <a:t>Prefer communication in writing</a:t>
            </a:r>
          </a:p>
          <a:p>
            <a:pPr marL="596885" indent="-596885" defTabSz="1219170" eaLnBrk="1" hangingPunct="1">
              <a:lnSpc>
                <a:spcPct val="80000"/>
              </a:lnSpc>
              <a:spcAft>
                <a:spcPts val="400"/>
              </a:spcAft>
              <a:buClr>
                <a:srgbClr val="C00000"/>
              </a:buClr>
              <a:buFont typeface="Wingdings" panose="05000000000000000000" pitchFamily="2" charset="2"/>
              <a:buChar char="v"/>
            </a:pPr>
            <a:r>
              <a:rPr lang="en-US" altLang="en-US" sz="2667" kern="0" dirty="0">
                <a:solidFill>
                  <a:schemeClr val="bg1">
                    <a:lumMod val="50000"/>
                  </a:schemeClr>
                </a:solidFill>
                <a:latin typeface="Roboto Condensed Light"/>
                <a:sym typeface="Arial"/>
              </a:rPr>
              <a:t>Desire to leave a lasting legacy</a:t>
            </a:r>
          </a:p>
          <a:p>
            <a:pPr marL="596885" indent="-596885" defTabSz="1219170" eaLnBrk="1" hangingPunct="1">
              <a:lnSpc>
                <a:spcPct val="80000"/>
              </a:lnSpc>
              <a:spcAft>
                <a:spcPts val="400"/>
              </a:spcAft>
              <a:buClr>
                <a:srgbClr val="C00000"/>
              </a:buClr>
              <a:buFont typeface="Wingdings" panose="05000000000000000000" pitchFamily="2" charset="2"/>
              <a:buChar char="v"/>
            </a:pPr>
            <a:r>
              <a:rPr lang="en-US" altLang="en-US" sz="2667" kern="0" dirty="0">
                <a:solidFill>
                  <a:schemeClr val="bg1">
                    <a:lumMod val="50000"/>
                  </a:schemeClr>
                </a:solidFill>
                <a:latin typeface="Roboto Condensed Light"/>
                <a:sym typeface="Arial"/>
              </a:rPr>
              <a:t>Increased prosperity over their lifetime;  however, they remember the Depression</a:t>
            </a:r>
          </a:p>
          <a:p>
            <a:pPr marL="596885" indent="-596885" defTabSz="1219170" eaLnBrk="1" hangingPunct="1">
              <a:lnSpc>
                <a:spcPct val="80000"/>
              </a:lnSpc>
              <a:spcAft>
                <a:spcPts val="400"/>
              </a:spcAft>
              <a:buClr>
                <a:srgbClr val="C00000"/>
              </a:buClr>
              <a:buFont typeface="Wingdings" panose="05000000000000000000" pitchFamily="2" charset="2"/>
              <a:buChar char="v"/>
            </a:pPr>
            <a:endParaRPr lang="en-US" altLang="en-US" kern="0" dirty="0">
              <a:solidFill>
                <a:srgbClr val="000000"/>
              </a:solidFill>
              <a:latin typeface="Roboto Condensed Light"/>
              <a:sym typeface="Arial"/>
            </a:endParaRPr>
          </a:p>
        </p:txBody>
      </p:sp>
      <p:sp>
        <p:nvSpPr>
          <p:cNvPr id="2" name="Rectangle 1">
            <a:extLst>
              <a:ext uri="{FF2B5EF4-FFF2-40B4-BE49-F238E27FC236}">
                <a16:creationId xmlns:a16="http://schemas.microsoft.com/office/drawing/2014/main" id="{0A623006-1B66-4164-8276-FDB397DF02B1}"/>
              </a:ext>
            </a:extLst>
          </p:cNvPr>
          <p:cNvSpPr/>
          <p:nvPr/>
        </p:nvSpPr>
        <p:spPr>
          <a:xfrm>
            <a:off x="508357" y="583489"/>
            <a:ext cx="6096000" cy="1077218"/>
          </a:xfrm>
          <a:prstGeom prst="rect">
            <a:avLst/>
          </a:prstGeom>
        </p:spPr>
        <p:txBody>
          <a:bodyPr>
            <a:spAutoFit/>
          </a:bodyPr>
          <a:lstStyle/>
          <a:p>
            <a:pPr algn="ctr" defTabSz="1219170"/>
            <a:r>
              <a:rPr lang="en-US" sz="3200" dirty="0">
                <a:solidFill>
                  <a:srgbClr val="FFFFFF"/>
                </a:solidFill>
                <a:latin typeface="Segoe Script" panose="020B0504020000000003" pitchFamily="34" charset="0"/>
                <a:sym typeface="Arial"/>
              </a:rPr>
              <a:t>TRADITIONALIST</a:t>
            </a:r>
          </a:p>
          <a:p>
            <a:pPr algn="ctr" defTabSz="1219170"/>
            <a:r>
              <a:rPr lang="en-US" sz="3200" dirty="0">
                <a:solidFill>
                  <a:srgbClr val="FFFFFF"/>
                </a:solidFill>
                <a:latin typeface="Segoe Script" panose="020B0504020000000003" pitchFamily="34" charset="0"/>
                <a:sym typeface="Arial"/>
              </a:rPr>
              <a:t>BORN BEFORE 1946</a:t>
            </a:r>
          </a:p>
        </p:txBody>
      </p:sp>
    </p:spTree>
    <p:extLst>
      <p:ext uri="{BB962C8B-B14F-4D97-AF65-F5344CB8AC3E}">
        <p14:creationId xmlns:p14="http://schemas.microsoft.com/office/powerpoint/2010/main" val="371550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CD4A42-1A9D-42AA-96A1-14D99F96C9D5}"/>
              </a:ext>
            </a:extLst>
          </p:cNvPr>
          <p:cNvSpPr/>
          <p:nvPr/>
        </p:nvSpPr>
        <p:spPr>
          <a:xfrm>
            <a:off x="4064424" y="2184419"/>
            <a:ext cx="4002656" cy="3897092"/>
          </a:xfrm>
          <a:prstGeom prst="rect">
            <a:avLst/>
          </a:prstGeom>
        </p:spPr>
        <p:txBody>
          <a:bodyPr wrap="square">
            <a:spAutoFit/>
          </a:bodyPr>
          <a:lstStyle/>
          <a:p>
            <a:pPr algn="ctr" defTabSz="1219170">
              <a:lnSpc>
                <a:spcPct val="90000"/>
              </a:lnSpc>
              <a:buClr>
                <a:srgbClr val="3F5378"/>
              </a:buClr>
            </a:pPr>
            <a:r>
              <a:rPr lang="en-US" sz="2400" b="1" kern="0" dirty="0">
                <a:solidFill>
                  <a:srgbClr val="C00000"/>
                </a:solidFill>
                <a:latin typeface="Segoe Print" panose="02000600000000000000" pitchFamily="2" charset="0"/>
                <a:cs typeface="Arial"/>
                <a:sym typeface="Arial"/>
              </a:rPr>
              <a:t>MANAGING THE TRADITIONALIST</a:t>
            </a:r>
          </a:p>
          <a:p>
            <a:pPr marL="380990" indent="-380990" algn="ctr" defTabSz="1219170">
              <a:lnSpc>
                <a:spcPct val="90000"/>
              </a:lnSpc>
              <a:buClr>
                <a:srgbClr val="C00000"/>
              </a:buClr>
              <a:buFont typeface="Wingdings" panose="05000000000000000000" pitchFamily="2" charset="2"/>
              <a:buChar char="v"/>
            </a:pPr>
            <a:endParaRPr lang="en-US" sz="2133" kern="0" dirty="0">
              <a:solidFill>
                <a:srgbClr val="C00000"/>
              </a:solidFill>
              <a:latin typeface="Roboto Condensed Light"/>
              <a:cs typeface="Arial"/>
              <a:sym typeface="Arial"/>
            </a:endParaRPr>
          </a:p>
          <a:p>
            <a:pPr marL="380990" indent="-380990" defTabSz="1219170">
              <a:lnSpc>
                <a:spcPct val="90000"/>
              </a:lnSpc>
              <a:buClr>
                <a:srgbClr val="C00000"/>
              </a:buClr>
              <a:buFont typeface="Wingdings" panose="05000000000000000000" pitchFamily="2" charset="2"/>
              <a:buChar char="v"/>
            </a:pPr>
            <a:r>
              <a:rPr lang="en-US" sz="1867" kern="0" dirty="0">
                <a:solidFill>
                  <a:srgbClr val="C00000"/>
                </a:solidFill>
                <a:latin typeface="Roboto Condensed Light"/>
                <a:cs typeface="Arial"/>
                <a:sym typeface="Arial"/>
              </a:rPr>
              <a:t>Offer opportunities for them to mentor</a:t>
            </a:r>
          </a:p>
          <a:p>
            <a:pPr defTabSz="1219170">
              <a:lnSpc>
                <a:spcPct val="90000"/>
              </a:lnSpc>
              <a:buClr>
                <a:srgbClr val="C00000"/>
              </a:buClr>
            </a:pPr>
            <a:endParaRPr lang="en-US" sz="1867" kern="0" dirty="0">
              <a:solidFill>
                <a:srgbClr val="C00000"/>
              </a:solidFill>
              <a:latin typeface="Roboto Condensed Light"/>
              <a:cs typeface="Arial"/>
              <a:sym typeface="Arial"/>
            </a:endParaRPr>
          </a:p>
          <a:p>
            <a:pPr marL="380990" indent="-380990" defTabSz="1219170">
              <a:lnSpc>
                <a:spcPct val="90000"/>
              </a:lnSpc>
              <a:buClr>
                <a:srgbClr val="C00000"/>
              </a:buClr>
              <a:buFont typeface="Wingdings" panose="05000000000000000000" pitchFamily="2" charset="2"/>
              <a:buChar char="v"/>
            </a:pPr>
            <a:r>
              <a:rPr lang="en-US" sz="1867" kern="0" dirty="0">
                <a:solidFill>
                  <a:srgbClr val="C00000"/>
                </a:solidFill>
                <a:latin typeface="Roboto Condensed Light"/>
                <a:cs typeface="Arial"/>
                <a:sym typeface="Arial"/>
              </a:rPr>
              <a:t>Offer opportunities to continue working</a:t>
            </a:r>
          </a:p>
          <a:p>
            <a:pPr marL="380990" indent="-380990" defTabSz="1219170">
              <a:lnSpc>
                <a:spcPct val="90000"/>
              </a:lnSpc>
              <a:buClr>
                <a:srgbClr val="C00000"/>
              </a:buClr>
              <a:buFont typeface="Wingdings" panose="05000000000000000000" pitchFamily="2" charset="2"/>
              <a:buChar char="v"/>
            </a:pPr>
            <a:endParaRPr lang="en-US" sz="1867" kern="0" dirty="0">
              <a:solidFill>
                <a:srgbClr val="C00000"/>
              </a:solidFill>
              <a:latin typeface="Roboto Condensed Light"/>
              <a:cs typeface="Arial"/>
              <a:sym typeface="Arial"/>
            </a:endParaRPr>
          </a:p>
          <a:p>
            <a:pPr marL="380990" indent="-380990" defTabSz="1219170">
              <a:lnSpc>
                <a:spcPct val="90000"/>
              </a:lnSpc>
              <a:buClr>
                <a:srgbClr val="C00000"/>
              </a:buClr>
              <a:buFont typeface="Wingdings" panose="05000000000000000000" pitchFamily="2" charset="2"/>
              <a:buChar char="v"/>
            </a:pPr>
            <a:r>
              <a:rPr lang="en-US" sz="1867" kern="0" dirty="0">
                <a:solidFill>
                  <a:srgbClr val="C00000"/>
                </a:solidFill>
                <a:latin typeface="Roboto Condensed Light"/>
                <a:cs typeface="Arial"/>
                <a:sym typeface="Arial"/>
              </a:rPr>
              <a:t>Allow them to volunteer if they do not want to continue working</a:t>
            </a:r>
          </a:p>
          <a:p>
            <a:pPr marL="380990" indent="-380990" defTabSz="1219170">
              <a:lnSpc>
                <a:spcPct val="90000"/>
              </a:lnSpc>
              <a:buClr>
                <a:srgbClr val="C00000"/>
              </a:buClr>
              <a:buFont typeface="Wingdings" panose="05000000000000000000" pitchFamily="2" charset="2"/>
              <a:buChar char="v"/>
            </a:pPr>
            <a:endParaRPr lang="en-US" sz="1867" kern="0" dirty="0">
              <a:solidFill>
                <a:srgbClr val="C00000"/>
              </a:solidFill>
              <a:latin typeface="Roboto Condensed Light"/>
              <a:cs typeface="Arial"/>
              <a:sym typeface="Arial"/>
            </a:endParaRPr>
          </a:p>
          <a:p>
            <a:pPr marL="380990" indent="-380990" defTabSz="1219170">
              <a:lnSpc>
                <a:spcPct val="90000"/>
              </a:lnSpc>
              <a:buClr>
                <a:srgbClr val="C00000"/>
              </a:buClr>
              <a:buFont typeface="Wingdings" panose="05000000000000000000" pitchFamily="2" charset="2"/>
              <a:buChar char="v"/>
            </a:pPr>
            <a:r>
              <a:rPr lang="en-US" sz="1867" kern="0" dirty="0">
                <a:solidFill>
                  <a:srgbClr val="C00000"/>
                </a:solidFill>
                <a:latin typeface="Roboto Condensed Light"/>
                <a:cs typeface="Arial"/>
                <a:sym typeface="Arial"/>
              </a:rPr>
              <a:t>Show them that you value their expertise and contributions </a:t>
            </a:r>
          </a:p>
        </p:txBody>
      </p:sp>
      <p:sp>
        <p:nvSpPr>
          <p:cNvPr id="5" name="Rectangle 4">
            <a:extLst>
              <a:ext uri="{FF2B5EF4-FFF2-40B4-BE49-F238E27FC236}">
                <a16:creationId xmlns:a16="http://schemas.microsoft.com/office/drawing/2014/main" id="{62D84112-5AB8-4EB6-A00F-2F77EAB35018}"/>
              </a:ext>
            </a:extLst>
          </p:cNvPr>
          <p:cNvSpPr/>
          <p:nvPr/>
        </p:nvSpPr>
        <p:spPr>
          <a:xfrm>
            <a:off x="0" y="474345"/>
            <a:ext cx="3904325" cy="4812408"/>
          </a:xfrm>
          <a:prstGeom prst="rect">
            <a:avLst/>
          </a:prstGeom>
        </p:spPr>
        <p:txBody>
          <a:bodyPr wrap="square">
            <a:spAutoFit/>
          </a:bodyPr>
          <a:lstStyle/>
          <a:p>
            <a:pPr algn="ctr" defTabSz="1219170">
              <a:buClr>
                <a:srgbClr val="FFFFFF"/>
              </a:buClr>
            </a:pPr>
            <a:r>
              <a:rPr lang="en-US" sz="2400" b="1" kern="0" dirty="0">
                <a:solidFill>
                  <a:srgbClr val="FFFFFF"/>
                </a:solidFill>
                <a:latin typeface="Segoe Print" panose="02000600000000000000" pitchFamily="2" charset="0"/>
                <a:cs typeface="Arial"/>
                <a:sym typeface="Arial"/>
              </a:rPr>
              <a:t>WORKING WITH THE TRADITIONALIST</a:t>
            </a:r>
          </a:p>
          <a:p>
            <a:pPr defTabSz="1219170">
              <a:buClr>
                <a:srgbClr val="FFFFFF"/>
              </a:buClr>
            </a:pPr>
            <a:endParaRPr lang="en-US" sz="1600" kern="0" dirty="0">
              <a:solidFill>
                <a:srgbClr val="FFFFFF"/>
              </a:solidFill>
              <a:latin typeface="Roboto Condensed Light"/>
              <a:cs typeface="Arial"/>
              <a:sym typeface="Arial"/>
            </a:endParaRPr>
          </a:p>
          <a:p>
            <a:pPr marL="380990" indent="-380990" defTabSz="1219170">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Believe raises, promotions, and recognition should come from job tenure</a:t>
            </a:r>
          </a:p>
          <a:p>
            <a:pPr marL="380990" indent="-380990" defTabSz="1219170">
              <a:buClr>
                <a:srgbClr val="FFFFFF"/>
              </a:buClr>
              <a:buFont typeface="Wingdings" panose="05000000000000000000" pitchFamily="2" charset="2"/>
              <a:buChar char="v"/>
            </a:pPr>
            <a:endParaRPr lang="en-US" sz="1867" kern="0" dirty="0">
              <a:solidFill>
                <a:srgbClr val="FFFFFF"/>
              </a:solidFill>
              <a:latin typeface="Roboto Condensed Light"/>
              <a:cs typeface="Arial"/>
              <a:sym typeface="Arial"/>
            </a:endParaRPr>
          </a:p>
          <a:p>
            <a:pPr marL="380990" indent="-380990" defTabSz="1219170">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Loyal to employees and expect the same in return</a:t>
            </a:r>
          </a:p>
          <a:p>
            <a:pPr defTabSz="1219170">
              <a:buClr>
                <a:srgbClr val="FFFFFF"/>
              </a:buClr>
            </a:pPr>
            <a:endParaRPr lang="en-US" sz="1867" kern="0" dirty="0">
              <a:solidFill>
                <a:srgbClr val="FFFFFF"/>
              </a:solidFill>
              <a:latin typeface="Roboto Condensed Light"/>
              <a:cs typeface="Arial"/>
              <a:sym typeface="Arial"/>
            </a:endParaRPr>
          </a:p>
          <a:p>
            <a:pPr marL="380990" indent="-380990" defTabSz="1219170">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Posses superb interpersonal skills</a:t>
            </a:r>
          </a:p>
          <a:p>
            <a:pPr defTabSz="1219170">
              <a:buClr>
                <a:srgbClr val="FFFFFF"/>
              </a:buClr>
            </a:pPr>
            <a:endParaRPr lang="en-US" sz="1867" kern="0" dirty="0">
              <a:solidFill>
                <a:srgbClr val="FFFFFF"/>
              </a:solidFill>
              <a:latin typeface="Roboto Condensed Light"/>
              <a:cs typeface="Arial"/>
              <a:sym typeface="Arial"/>
            </a:endParaRPr>
          </a:p>
          <a:p>
            <a:pPr marL="380990" indent="-380990" defTabSz="1219170">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Measure work ethic on timeliness, productivity, and not drawing attention</a:t>
            </a:r>
          </a:p>
        </p:txBody>
      </p:sp>
      <p:sp>
        <p:nvSpPr>
          <p:cNvPr id="6" name="Rectangle 5">
            <a:extLst>
              <a:ext uri="{FF2B5EF4-FFF2-40B4-BE49-F238E27FC236}">
                <a16:creationId xmlns:a16="http://schemas.microsoft.com/office/drawing/2014/main" id="{6CD4B63E-F129-4E03-BFAA-C0EE9E13049B}"/>
              </a:ext>
            </a:extLst>
          </p:cNvPr>
          <p:cNvSpPr/>
          <p:nvPr/>
        </p:nvSpPr>
        <p:spPr>
          <a:xfrm>
            <a:off x="8137877" y="511619"/>
            <a:ext cx="4002656" cy="4192686"/>
          </a:xfrm>
          <a:prstGeom prst="rect">
            <a:avLst/>
          </a:prstGeom>
        </p:spPr>
        <p:txBody>
          <a:bodyPr wrap="square">
            <a:spAutoFit/>
          </a:bodyPr>
          <a:lstStyle/>
          <a:p>
            <a:pPr algn="ctr" defTabSz="1219170">
              <a:lnSpc>
                <a:spcPct val="90000"/>
              </a:lnSpc>
              <a:buClr>
                <a:srgbClr val="3F5378"/>
              </a:buClr>
            </a:pPr>
            <a:r>
              <a:rPr lang="en-US" sz="2400" b="1" kern="0" dirty="0">
                <a:solidFill>
                  <a:srgbClr val="FFFFFF"/>
                </a:solidFill>
                <a:latin typeface="Segoe Print" panose="02000600000000000000" pitchFamily="2" charset="0"/>
                <a:cs typeface="Arial"/>
                <a:sym typeface="Arial"/>
              </a:rPr>
              <a:t>GETTING ALONG WITH </a:t>
            </a:r>
          </a:p>
          <a:p>
            <a:pPr algn="ctr" defTabSz="1219170">
              <a:lnSpc>
                <a:spcPct val="90000"/>
              </a:lnSpc>
              <a:buClr>
                <a:srgbClr val="3F5378"/>
              </a:buClr>
            </a:pPr>
            <a:r>
              <a:rPr lang="en-US" sz="2400" b="1" kern="0" dirty="0">
                <a:solidFill>
                  <a:srgbClr val="FFFFFF"/>
                </a:solidFill>
                <a:latin typeface="Segoe Print" panose="02000600000000000000" pitchFamily="2" charset="0"/>
                <a:cs typeface="Arial"/>
                <a:sym typeface="Arial"/>
              </a:rPr>
              <a:t>THE TRADITIONALIST</a:t>
            </a:r>
          </a:p>
          <a:p>
            <a:pPr algn="ctr" defTabSz="1219170">
              <a:lnSpc>
                <a:spcPct val="90000"/>
              </a:lnSpc>
              <a:buClr>
                <a:srgbClr val="3F5378"/>
              </a:buClr>
            </a:pPr>
            <a:endParaRPr lang="en-US" sz="2400" b="1" kern="0" dirty="0">
              <a:solidFill>
                <a:srgbClr val="FFFFFF"/>
              </a:solidFill>
              <a:latin typeface="Roboto Condensed Light"/>
              <a:cs typeface="Arial"/>
              <a:sym typeface="Arial"/>
            </a:endParaRPr>
          </a:p>
          <a:p>
            <a:pPr algn="ctr" defTabSz="1219170">
              <a:lnSpc>
                <a:spcPct val="90000"/>
              </a:lnSpc>
              <a:buClr>
                <a:srgbClr val="3F5378"/>
              </a:buClr>
            </a:pPr>
            <a:endParaRPr lang="en-US" sz="1867" b="1" kern="0" dirty="0">
              <a:solidFill>
                <a:srgbClr val="FFFFFF"/>
              </a:solidFill>
              <a:latin typeface="Roboto Condensed Light"/>
              <a:cs typeface="Arial"/>
              <a:sym typeface="Arial"/>
            </a:endParaRPr>
          </a:p>
          <a:p>
            <a:pPr marL="380990" indent="-380990" defTabSz="1219170">
              <a:lnSpc>
                <a:spcPct val="90000"/>
              </a:lnSpc>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Honor the chain of command</a:t>
            </a:r>
          </a:p>
          <a:p>
            <a:pPr defTabSz="1219170">
              <a:lnSpc>
                <a:spcPct val="90000"/>
              </a:lnSpc>
              <a:buClr>
                <a:srgbClr val="FFFFFF"/>
              </a:buClr>
            </a:pPr>
            <a:endParaRPr lang="en-US" sz="1867" kern="0" dirty="0">
              <a:solidFill>
                <a:srgbClr val="FFFFFF"/>
              </a:solidFill>
              <a:latin typeface="Roboto Condensed Light"/>
              <a:cs typeface="Arial"/>
              <a:sym typeface="Arial"/>
            </a:endParaRPr>
          </a:p>
          <a:p>
            <a:pPr marL="380990" indent="-380990" defTabSz="1219170">
              <a:lnSpc>
                <a:spcPct val="90000"/>
              </a:lnSpc>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Value the legacy they have built</a:t>
            </a:r>
          </a:p>
          <a:p>
            <a:pPr defTabSz="1219170">
              <a:lnSpc>
                <a:spcPct val="90000"/>
              </a:lnSpc>
              <a:buClr>
                <a:srgbClr val="FFFFFF"/>
              </a:buClr>
            </a:pPr>
            <a:endParaRPr lang="en-US" sz="1867" kern="0" dirty="0">
              <a:solidFill>
                <a:srgbClr val="FFFFFF"/>
              </a:solidFill>
              <a:latin typeface="Roboto Condensed Light"/>
              <a:cs typeface="Arial"/>
              <a:sym typeface="Arial"/>
            </a:endParaRPr>
          </a:p>
          <a:p>
            <a:pPr marL="380990" indent="-380990" defTabSz="1219170">
              <a:lnSpc>
                <a:spcPct val="90000"/>
              </a:lnSpc>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Value their experience</a:t>
            </a:r>
          </a:p>
          <a:p>
            <a:pPr defTabSz="1219170">
              <a:lnSpc>
                <a:spcPct val="90000"/>
              </a:lnSpc>
              <a:buClr>
                <a:srgbClr val="FFFFFF"/>
              </a:buClr>
            </a:pPr>
            <a:endParaRPr lang="en-US" sz="1867" kern="0" dirty="0">
              <a:solidFill>
                <a:srgbClr val="FFFFFF"/>
              </a:solidFill>
              <a:latin typeface="Roboto Condensed Light"/>
              <a:cs typeface="Arial"/>
              <a:sym typeface="Arial"/>
            </a:endParaRPr>
          </a:p>
          <a:p>
            <a:pPr marL="380990" indent="-380990" defTabSz="1219170">
              <a:lnSpc>
                <a:spcPct val="90000"/>
              </a:lnSpc>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Appreciate their dedication</a:t>
            </a:r>
          </a:p>
          <a:p>
            <a:pPr defTabSz="1219170">
              <a:lnSpc>
                <a:spcPct val="90000"/>
              </a:lnSpc>
              <a:buClr>
                <a:srgbClr val="FFFFFF"/>
              </a:buClr>
            </a:pPr>
            <a:endParaRPr lang="en-US" sz="1867" kern="0" dirty="0">
              <a:solidFill>
                <a:srgbClr val="FFFFFF"/>
              </a:solidFill>
              <a:latin typeface="Roboto Condensed Light"/>
              <a:cs typeface="Arial"/>
              <a:sym typeface="Arial"/>
            </a:endParaRPr>
          </a:p>
          <a:p>
            <a:pPr marL="380990" indent="-380990" defTabSz="1219170">
              <a:lnSpc>
                <a:spcPct val="90000"/>
              </a:lnSpc>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Communicate one-on-one </a:t>
            </a:r>
          </a:p>
          <a:p>
            <a:pPr defTabSz="1219170">
              <a:lnSpc>
                <a:spcPct val="90000"/>
              </a:lnSpc>
              <a:buClr>
                <a:srgbClr val="FFFFFF"/>
              </a:buClr>
            </a:pPr>
            <a:endParaRPr lang="en-US" sz="1867" kern="0" dirty="0">
              <a:solidFill>
                <a:srgbClr val="FFFFFF"/>
              </a:solidFill>
              <a:latin typeface="Roboto Condensed Light"/>
              <a:cs typeface="Arial"/>
              <a:sym typeface="Arial"/>
            </a:endParaRPr>
          </a:p>
          <a:p>
            <a:pPr marL="380990" indent="-380990" defTabSz="1219170">
              <a:lnSpc>
                <a:spcPct val="90000"/>
              </a:lnSpc>
              <a:buClr>
                <a:srgbClr val="FFFFFF"/>
              </a:buClr>
              <a:buFont typeface="Wingdings" panose="05000000000000000000" pitchFamily="2" charset="2"/>
              <a:buChar char="v"/>
            </a:pPr>
            <a:r>
              <a:rPr lang="en-US" sz="1867" kern="0" dirty="0">
                <a:solidFill>
                  <a:srgbClr val="FFFFFF"/>
                </a:solidFill>
                <a:latin typeface="Roboto Condensed Light"/>
                <a:cs typeface="Arial"/>
                <a:sym typeface="Arial"/>
              </a:rPr>
              <a:t>Learn the corporate history </a:t>
            </a:r>
          </a:p>
        </p:txBody>
      </p:sp>
      <p:pic>
        <p:nvPicPr>
          <p:cNvPr id="7" name="Picture 2" descr="Markers:&#10;WWII,Â GreatÂ Depression,Â KoreanÂ War,Â NewÂ Deal,Â racialÂ segregation;&#10;AdventÂ ofÂ television,Â telephone,Â massÂ productio...">
            <a:extLst>
              <a:ext uri="{FF2B5EF4-FFF2-40B4-BE49-F238E27FC236}">
                <a16:creationId xmlns:a16="http://schemas.microsoft.com/office/drawing/2014/main" id="{5C1BEC9E-06DF-4C00-86D8-BD2E334831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12" t="9677" r="21680" b="66882"/>
          <a:stretch/>
        </p:blipFill>
        <p:spPr bwMode="auto">
          <a:xfrm>
            <a:off x="4195719" y="192623"/>
            <a:ext cx="3800563" cy="1991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147358"/>
      </p:ext>
    </p:extLst>
  </p:cSld>
  <p:clrMapOvr>
    <a:masterClrMapping/>
  </p:clrMapOvr>
  <p:transition>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go.maritzmotivation.com/l/35352/2016-12-21/mwkw4h/35352/233274/2020infographic_image.jpg">
            <a:extLst>
              <a:ext uri="{FF2B5EF4-FFF2-40B4-BE49-F238E27FC236}">
                <a16:creationId xmlns:a16="http://schemas.microsoft.com/office/drawing/2014/main" id="{EFADCB4E-2FD7-4040-B2F5-9639547D9C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117" b="56445"/>
          <a:stretch/>
        </p:blipFill>
        <p:spPr bwMode="auto">
          <a:xfrm>
            <a:off x="1231900" y="472842"/>
            <a:ext cx="9756140" cy="5091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9116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lated image">
            <a:extLst>
              <a:ext uri="{FF2B5EF4-FFF2-40B4-BE49-F238E27FC236}">
                <a16:creationId xmlns:a16="http://schemas.microsoft.com/office/drawing/2014/main" id="{87215E6D-3AFD-4D64-A7FB-6A73C59F73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373" y="3150220"/>
            <a:ext cx="9405254" cy="29260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A4CE6AD-965D-4A9A-BC74-80EA0250C942}"/>
              </a:ext>
            </a:extLst>
          </p:cNvPr>
          <p:cNvSpPr>
            <a:spLocks noChangeAspect="1"/>
          </p:cNvSpPr>
          <p:nvPr/>
        </p:nvSpPr>
        <p:spPr>
          <a:xfrm>
            <a:off x="0" y="450391"/>
            <a:ext cx="12019547" cy="2345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C00000"/>
                </a:solidFill>
                <a:latin typeface="+mj-lt"/>
              </a:rPr>
              <a:t>YOU MIGHT BE A TRADITIONALIST IF……</a:t>
            </a:r>
          </a:p>
          <a:p>
            <a:pPr algn="ctr"/>
            <a:endParaRPr lang="en-US" sz="3200" b="1" dirty="0">
              <a:solidFill>
                <a:srgbClr val="C00000"/>
              </a:solidFill>
              <a:latin typeface="+mj-lt"/>
            </a:endParaRPr>
          </a:p>
          <a:p>
            <a:pPr algn="ctr"/>
            <a:r>
              <a:rPr lang="en-US" sz="3200" b="1" dirty="0">
                <a:solidFill>
                  <a:srgbClr val="C00000"/>
                </a:solidFill>
                <a:latin typeface="+mj-lt"/>
              </a:rPr>
              <a:t>YOU HAVE THE ABILITY TO ENTERTAIN YOURSELF WITHOUT A TV, IN FACT YOU REMEMBER THE DAYS WITHOUT TV.</a:t>
            </a:r>
          </a:p>
        </p:txBody>
      </p:sp>
    </p:spTree>
    <p:extLst>
      <p:ext uri="{BB962C8B-B14F-4D97-AF65-F5344CB8AC3E}">
        <p14:creationId xmlns:p14="http://schemas.microsoft.com/office/powerpoint/2010/main" val="26566009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3F5378"/>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972E870-E0FB-4768-A489-8783D989980E}"/>
              </a:ext>
            </a:extLst>
          </p:cNvPr>
          <p:cNvSpPr/>
          <p:nvPr/>
        </p:nvSpPr>
        <p:spPr>
          <a:xfrm>
            <a:off x="0" y="6257925"/>
            <a:ext cx="12192000" cy="600075"/>
          </a:xfrm>
          <a:prstGeom prst="rect">
            <a:avLst/>
          </a:prstGeom>
          <a:solidFill>
            <a:schemeClr val="tx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033A8B0-FF84-4A22-A5FA-D7B14CB5A5F1}"/>
              </a:ext>
            </a:extLst>
          </p:cNvPr>
          <p:cNvSpPr txBox="1"/>
          <p:nvPr/>
        </p:nvSpPr>
        <p:spPr>
          <a:xfrm>
            <a:off x="5021820" y="4004732"/>
            <a:ext cx="6465288" cy="1324235"/>
          </a:xfrm>
          <a:prstGeom prst="rect">
            <a:avLst/>
          </a:prstGeom>
        </p:spPr>
        <p:txBody>
          <a:bodyPr vert="horz" lIns="121920" tIns="60960" rIns="121920" bIns="60960" rtlCol="0" anchor="b">
            <a:normAutofit lnSpcReduction="10000"/>
          </a:bodyPr>
          <a:lstStyle/>
          <a:p>
            <a:pPr algn="ctr" defTabSz="1219170">
              <a:lnSpc>
                <a:spcPct val="90000"/>
              </a:lnSpc>
              <a:spcBef>
                <a:spcPct val="0"/>
              </a:spcBef>
              <a:spcAft>
                <a:spcPts val="800"/>
              </a:spcAft>
              <a:buClr>
                <a:srgbClr val="000000"/>
              </a:buClr>
            </a:pPr>
            <a:r>
              <a:rPr lang="en-US" sz="4267" b="1" dirty="0">
                <a:solidFill>
                  <a:schemeClr val="bg1">
                    <a:lumMod val="85000"/>
                    <a:lumOff val="15000"/>
                  </a:schemeClr>
                </a:solidFill>
                <a:latin typeface="Segoe Print" panose="02000600000000000000" pitchFamily="2" charset="0"/>
                <a:ea typeface="+mj-ea"/>
                <a:cs typeface="Arial"/>
                <a:sym typeface="Arial"/>
              </a:rPr>
              <a:t>BABY BOOMERS</a:t>
            </a:r>
          </a:p>
          <a:p>
            <a:pPr algn="ctr" defTabSz="1219170">
              <a:lnSpc>
                <a:spcPct val="90000"/>
              </a:lnSpc>
              <a:spcBef>
                <a:spcPct val="0"/>
              </a:spcBef>
              <a:spcAft>
                <a:spcPts val="800"/>
              </a:spcAft>
              <a:buClr>
                <a:srgbClr val="000000"/>
              </a:buClr>
            </a:pPr>
            <a:r>
              <a:rPr lang="en-US" sz="2667" b="1" dirty="0">
                <a:solidFill>
                  <a:schemeClr val="bg1">
                    <a:lumMod val="85000"/>
                    <a:lumOff val="15000"/>
                  </a:schemeClr>
                </a:solidFill>
                <a:latin typeface="Roboto Condensed"/>
                <a:ea typeface="+mj-ea"/>
                <a:cs typeface="Arial"/>
                <a:sym typeface="Arial"/>
              </a:rPr>
              <a:t>BORN BETWEEN </a:t>
            </a:r>
            <a:r>
              <a:rPr lang="en-US" sz="4267" b="1" dirty="0">
                <a:solidFill>
                  <a:schemeClr val="bg1">
                    <a:lumMod val="85000"/>
                    <a:lumOff val="15000"/>
                  </a:schemeClr>
                </a:solidFill>
                <a:latin typeface="Roboto Condensed"/>
                <a:ea typeface="+mj-ea"/>
                <a:cs typeface="Arial"/>
                <a:sym typeface="Arial"/>
              </a:rPr>
              <a:t>1946-1964</a:t>
            </a:r>
            <a:endParaRPr lang="en-US" sz="4267" dirty="0">
              <a:solidFill>
                <a:schemeClr val="bg1">
                  <a:lumMod val="85000"/>
                  <a:lumOff val="15000"/>
                </a:schemeClr>
              </a:solidFill>
              <a:latin typeface="Roboto Condensed"/>
              <a:ea typeface="+mj-ea"/>
              <a:cs typeface="Arial"/>
              <a:sym typeface="Arial"/>
            </a:endParaRPr>
          </a:p>
        </p:txBody>
      </p:sp>
      <p:sp>
        <p:nvSpPr>
          <p:cNvPr id="54" name="Rectangle 37">
            <a:extLst>
              <a:ext uri="{FF2B5EF4-FFF2-40B4-BE49-F238E27FC236}">
                <a16:creationId xmlns:a16="http://schemas.microsoft.com/office/drawing/2014/main" id="{2BE2D1B8-0887-4D2B-8C42-999040132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634" y="321733"/>
            <a:ext cx="4129237" cy="6060017"/>
          </a:xfrm>
          <a:prstGeom prst="rect">
            <a:avLst/>
          </a:prstGeom>
          <a:solidFill>
            <a:srgbClr val="FFFFFF"/>
          </a:solidFill>
          <a:ln w="127000" cap="sq" cmpd="thinThick">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dirty="0">
              <a:solidFill>
                <a:prstClr val="white"/>
              </a:solidFill>
              <a:latin typeface="Calibri" panose="020F0502020204030204"/>
              <a:sym typeface="Arial"/>
            </a:endParaRPr>
          </a:p>
        </p:txBody>
      </p:sp>
      <p:sp>
        <p:nvSpPr>
          <p:cNvPr id="55" name="Rectangle 39">
            <a:extLst>
              <a:ext uri="{FF2B5EF4-FFF2-40B4-BE49-F238E27FC236}">
                <a16:creationId xmlns:a16="http://schemas.microsoft.com/office/drawing/2014/main" id="{FA085277-BAF7-40CC-A608-B030CA969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811468" y="321733"/>
            <a:ext cx="3375480" cy="3259668"/>
          </a:xfrm>
          <a:prstGeom prst="rect">
            <a:avLst/>
          </a:prstGeom>
          <a:solidFill>
            <a:srgbClr val="FFFFFF"/>
          </a:solidFill>
          <a:ln w="127000" cap="sq" cmpd="thinThick">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dirty="0">
              <a:solidFill>
                <a:prstClr val="white"/>
              </a:solidFill>
              <a:latin typeface="Calibri" panose="020F0502020204030204"/>
              <a:sym typeface="Arial"/>
            </a:endParaRPr>
          </a:p>
        </p:txBody>
      </p:sp>
      <p:pic>
        <p:nvPicPr>
          <p:cNvPr id="2" name="Picture 2" descr="https://www.ivyinvestments.com/sites/default/files/GenlinkOverview6.jpg">
            <a:extLst>
              <a:ext uri="{FF2B5EF4-FFF2-40B4-BE49-F238E27FC236}">
                <a16:creationId xmlns:a16="http://schemas.microsoft.com/office/drawing/2014/main" id="{71172306-D5CD-4F20-A6EF-76EEE7EE3E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13" t="11995" r="63987"/>
          <a:stretch/>
        </p:blipFill>
        <p:spPr bwMode="auto">
          <a:xfrm>
            <a:off x="5904444" y="476251"/>
            <a:ext cx="1189529" cy="2926080"/>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41">
            <a:extLst>
              <a:ext uri="{FF2B5EF4-FFF2-40B4-BE49-F238E27FC236}">
                <a16:creationId xmlns:a16="http://schemas.microsoft.com/office/drawing/2014/main" id="{64009F90-86BF-44AE-B0EB-D68140E0E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8508682" y="321733"/>
            <a:ext cx="3375479" cy="3259668"/>
          </a:xfrm>
          <a:prstGeom prst="rect">
            <a:avLst/>
          </a:prstGeom>
          <a:solidFill>
            <a:srgbClr val="FFFFFF"/>
          </a:solidFill>
          <a:ln w="127000" cap="sq" cmpd="thinThick">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dirty="0">
              <a:solidFill>
                <a:prstClr val="white"/>
              </a:solidFill>
              <a:latin typeface="Calibri" panose="020F0502020204030204"/>
              <a:sym typeface="Arial"/>
            </a:endParaRPr>
          </a:p>
        </p:txBody>
      </p:sp>
      <p:pic>
        <p:nvPicPr>
          <p:cNvPr id="5" name="Picture 2" descr="Image result for workplace generations images">
            <a:extLst>
              <a:ext uri="{FF2B5EF4-FFF2-40B4-BE49-F238E27FC236}">
                <a16:creationId xmlns:a16="http://schemas.microsoft.com/office/drawing/2014/main" id="{D94A2C5E-BA69-4AFF-A7E3-FC903CD044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540" t="35955" r="20009" b="23267"/>
          <a:stretch/>
        </p:blipFill>
        <p:spPr bwMode="auto">
          <a:xfrm>
            <a:off x="1126049" y="476251"/>
            <a:ext cx="2510159" cy="26394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www.ivyinvestments.com/sites/default/files/GenlinkOverview5.jpg">
            <a:extLst>
              <a:ext uri="{FF2B5EF4-FFF2-40B4-BE49-F238E27FC236}">
                <a16:creationId xmlns:a16="http://schemas.microsoft.com/office/drawing/2014/main" id="{39A1ADAA-3A81-4205-936F-7132B4FF97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684" r="60426"/>
          <a:stretch/>
        </p:blipFill>
        <p:spPr bwMode="auto">
          <a:xfrm>
            <a:off x="1625026" y="3471334"/>
            <a:ext cx="1512207" cy="2681785"/>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Straight Connector 43">
            <a:extLst>
              <a:ext uri="{FF2B5EF4-FFF2-40B4-BE49-F238E27FC236}">
                <a16:creationId xmlns:a16="http://schemas.microsoft.com/office/drawing/2014/main" id="{14254369-4B26-4D6A-A4CD-BE3438297C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5"/>
            <a:ext cx="6400800" cy="0"/>
          </a:xfrm>
          <a:prstGeom prst="line">
            <a:avLst/>
          </a:prstGeom>
          <a:ln w="22225">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https://www.ivyinvestments.com/sites/default/files/GenlinkOverview4.jpg">
            <a:extLst>
              <a:ext uri="{FF2B5EF4-FFF2-40B4-BE49-F238E27FC236}">
                <a16:creationId xmlns:a16="http://schemas.microsoft.com/office/drawing/2014/main" id="{AB390D65-025A-4048-BE86-3629E6D9DE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136" t="44293" r="61045" b="3013"/>
          <a:stretch/>
        </p:blipFill>
        <p:spPr bwMode="auto">
          <a:xfrm>
            <a:off x="8633038" y="628649"/>
            <a:ext cx="3126765" cy="26394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95A4F25-A81D-4FF5-9C6F-CC55A5280EFE}"/>
              </a:ext>
            </a:extLst>
          </p:cNvPr>
          <p:cNvPicPr>
            <a:picLocks noChangeAspect="1"/>
          </p:cNvPicPr>
          <p:nvPr/>
        </p:nvPicPr>
        <p:blipFill>
          <a:blip r:embed="rId6"/>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3520347648"/>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CB60421-1734-40AE-A866-06485582F002}"/>
              </a:ext>
            </a:extLst>
          </p:cNvPr>
          <p:cNvSpPr>
            <a:spLocks noGrp="1"/>
          </p:cNvSpPr>
          <p:nvPr>
            <p:ph type="sldNum" sz="quarter" idx="12"/>
          </p:nvPr>
        </p:nvSpPr>
        <p:spPr/>
        <p:txBody>
          <a:bodyPr/>
          <a:lstStyle/>
          <a:p>
            <a:fld id="{0D730C18-8F8F-4206-9277-80BD47AFEEF9}" type="slidenum">
              <a:rPr lang="en-US" smtClean="0"/>
              <a:t>67</a:t>
            </a:fld>
            <a:endParaRPr lang="en-US"/>
          </a:p>
        </p:txBody>
      </p:sp>
      <p:pic>
        <p:nvPicPr>
          <p:cNvPr id="6" name="Picture 2" descr="Image result for workplace generations images">
            <a:extLst>
              <a:ext uri="{FF2B5EF4-FFF2-40B4-BE49-F238E27FC236}">
                <a16:creationId xmlns:a16="http://schemas.microsoft.com/office/drawing/2014/main" id="{23F350D4-C9B4-4F18-9808-86035974D1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540" t="35955" r="20009" b="23267"/>
          <a:stretch/>
        </p:blipFill>
        <p:spPr bwMode="auto">
          <a:xfrm>
            <a:off x="458849" y="2130170"/>
            <a:ext cx="1882619" cy="19796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www.ivyinvestments.com/sites/default/files/GenlinkOverview1.jpg">
            <a:extLst>
              <a:ext uri="{FF2B5EF4-FFF2-40B4-BE49-F238E27FC236}">
                <a16:creationId xmlns:a16="http://schemas.microsoft.com/office/drawing/2014/main" id="{907AD531-6691-4F7A-926C-888CE0653B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71" t="35467" r="59187"/>
          <a:stretch/>
        </p:blipFill>
        <p:spPr bwMode="auto">
          <a:xfrm>
            <a:off x="458849" y="4236977"/>
            <a:ext cx="1651819" cy="180099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67159BEF-4FBA-4C99-897E-4D01906CFE7F}"/>
              </a:ext>
            </a:extLst>
          </p:cNvPr>
          <p:cNvSpPr txBox="1">
            <a:spLocks noChangeArrowheads="1"/>
          </p:cNvSpPr>
          <p:nvPr/>
        </p:nvSpPr>
        <p:spPr bwMode="auto">
          <a:xfrm>
            <a:off x="3079958" y="1857062"/>
            <a:ext cx="9398256" cy="210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S PGothic" panose="020B0600070205080204" pitchFamily="34" charset="-128"/>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ea typeface="MS PGothic" panose="020B0600070205080204" pitchFamily="34" charset="-128"/>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ea typeface="MS PGothic" panose="020B0600070205080204" pitchFamily="34" charset="-128"/>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ea typeface="MS PGothic" panose="020B0600070205080204" pitchFamily="34" charset="-128"/>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ea typeface="MS PGothic" panose="020B0600070205080204" pitchFamily="34" charset="-128"/>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a:lstStyle>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Grew up with fewer rules and a more nurturing environment</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Lived in generally prosperous times, but experienced layoffs</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Women entered workforce in record numbers</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“Live to Work!”</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Spend “quality time” with children</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Excelling in their career is important</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Prefer telephone or face-to-face communication</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Desire challenge and opportunity</a:t>
            </a:r>
          </a:p>
          <a:p>
            <a:pPr eaLnBrk="1" hangingPunct="1">
              <a:lnSpc>
                <a:spcPct val="80000"/>
              </a:lnSpc>
              <a:spcAft>
                <a:spcPts val="300"/>
              </a:spcAft>
              <a:buClr>
                <a:srgbClr val="C00000"/>
              </a:buClr>
              <a:buFont typeface="Wingdings" panose="05000000000000000000" pitchFamily="2" charset="2"/>
              <a:buChar char="v"/>
            </a:pPr>
            <a:endParaRPr kumimoji="0" lang="en-US" altLang="en-US" sz="2400" b="0" i="0" u="none" strike="noStrike" kern="0" cap="none" spc="0" normalizeH="0" baseline="0" noProof="0" dirty="0">
              <a:ln>
                <a:noFill/>
              </a:ln>
              <a:solidFill>
                <a:srgbClr val="000000"/>
              </a:solidFill>
              <a:effectLst/>
              <a:uLnTx/>
              <a:uFillTx/>
            </a:endParaRPr>
          </a:p>
        </p:txBody>
      </p:sp>
      <p:sp>
        <p:nvSpPr>
          <p:cNvPr id="10" name="Rectangle 9">
            <a:extLst>
              <a:ext uri="{FF2B5EF4-FFF2-40B4-BE49-F238E27FC236}">
                <a16:creationId xmlns:a16="http://schemas.microsoft.com/office/drawing/2014/main" id="{0284697C-2537-4619-83A0-259F3DBD6C5A}"/>
              </a:ext>
            </a:extLst>
          </p:cNvPr>
          <p:cNvSpPr/>
          <p:nvPr/>
        </p:nvSpPr>
        <p:spPr>
          <a:xfrm>
            <a:off x="458849" y="450746"/>
            <a:ext cx="7534507" cy="1077218"/>
          </a:xfrm>
          <a:prstGeom prst="rect">
            <a:avLst/>
          </a:prstGeom>
        </p:spPr>
        <p:txBody>
          <a:bodyPr wrap="square">
            <a:spAutoFit/>
          </a:bodyPr>
          <a:lstStyle/>
          <a:p>
            <a:pPr algn="ctr">
              <a:buClrTx/>
              <a:buFontTx/>
            </a:pPr>
            <a:r>
              <a:rPr lang="en-US" sz="3200" dirty="0">
                <a:solidFill>
                  <a:schemeClr val="bg1"/>
                </a:solidFill>
                <a:latin typeface="Segoe Print" panose="02000600000000000000" pitchFamily="2" charset="0"/>
              </a:rPr>
              <a:t>BABY BOOMER</a:t>
            </a:r>
          </a:p>
          <a:p>
            <a:pPr algn="ctr">
              <a:buClrTx/>
              <a:buFontTx/>
            </a:pPr>
            <a:r>
              <a:rPr lang="en-US" sz="3200" dirty="0">
                <a:solidFill>
                  <a:schemeClr val="bg1"/>
                </a:solidFill>
                <a:latin typeface="Segoe Print" panose="02000600000000000000" pitchFamily="2" charset="0"/>
              </a:rPr>
              <a:t>BORN BETWEEN 1946-1964</a:t>
            </a:r>
          </a:p>
        </p:txBody>
      </p:sp>
    </p:spTree>
    <p:extLst>
      <p:ext uri="{BB962C8B-B14F-4D97-AF65-F5344CB8AC3E}">
        <p14:creationId xmlns:p14="http://schemas.microsoft.com/office/powerpoint/2010/main" val="220379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57B588-1FE4-43CA-93DC-3EF6AD37363B}"/>
              </a:ext>
            </a:extLst>
          </p:cNvPr>
          <p:cNvSpPr>
            <a:spLocks noGrp="1"/>
          </p:cNvSpPr>
          <p:nvPr>
            <p:ph type="sldNum" sz="quarter" idx="12"/>
          </p:nvPr>
        </p:nvSpPr>
        <p:spPr/>
        <p:txBody>
          <a:bodyPr/>
          <a:lstStyle/>
          <a:p>
            <a:fld id="{E57BDBDE-5D11-4649-B20A-41B7454E487B}" type="slidenum">
              <a:rPr lang="en-US" smtClean="0"/>
              <a:t>68</a:t>
            </a:fld>
            <a:endParaRPr lang="en-US"/>
          </a:p>
        </p:txBody>
      </p:sp>
      <p:sp>
        <p:nvSpPr>
          <p:cNvPr id="7" name="TextBox 6">
            <a:extLst>
              <a:ext uri="{FF2B5EF4-FFF2-40B4-BE49-F238E27FC236}">
                <a16:creationId xmlns:a16="http://schemas.microsoft.com/office/drawing/2014/main" id="{79731C5C-6FE5-493E-BCB6-B7D1D599ABC5}"/>
              </a:ext>
            </a:extLst>
          </p:cNvPr>
          <p:cNvSpPr txBox="1"/>
          <p:nvPr/>
        </p:nvSpPr>
        <p:spPr>
          <a:xfrm>
            <a:off x="479502" y="587705"/>
            <a:ext cx="3053751" cy="5047536"/>
          </a:xfrm>
          <a:prstGeom prst="rect">
            <a:avLst/>
          </a:prstGeom>
          <a:noFill/>
        </p:spPr>
        <p:txBody>
          <a:bodyPr wrap="square" rtlCol="0">
            <a:spAutoFit/>
          </a:bodyPr>
          <a:lstStyle/>
          <a:p>
            <a:pPr algn="ctr">
              <a:buClr>
                <a:schemeClr val="bg1"/>
              </a:buClr>
            </a:pPr>
            <a:r>
              <a:rPr lang="en-US" sz="1800" b="1" dirty="0">
                <a:solidFill>
                  <a:schemeClr val="bg1"/>
                </a:solidFill>
                <a:latin typeface="Segoe Print" panose="02000600000000000000" pitchFamily="2" charset="0"/>
              </a:rPr>
              <a:t>WORKING WITH THE BABY BOOMER</a:t>
            </a:r>
          </a:p>
          <a:p>
            <a:pPr>
              <a:buClr>
                <a:schemeClr val="bg1"/>
              </a:buClr>
            </a:pPr>
            <a:endParaRPr lang="en-US" sz="1600"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Work ethic is measured in hours worked</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Relationship building is important</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Expect loyalty and recognition from those they work with</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Teamwork critical to success</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Less importance on productivity</a:t>
            </a:r>
          </a:p>
        </p:txBody>
      </p:sp>
      <p:pic>
        <p:nvPicPr>
          <p:cNvPr id="8" name="Picture 2" descr="Markers:&#10;PostÂ WWIIÂ economicÂ growthÂ andÂ prosperity;Â SpaceÂ program,Â ColdÂ War,Â VietnamÂ War&#10;CivilÂ RightsÂ â EthnicÂ andÂ Women&#10;Ri...">
            <a:extLst>
              <a:ext uri="{FF2B5EF4-FFF2-40B4-BE49-F238E27FC236}">
                <a16:creationId xmlns:a16="http://schemas.microsoft.com/office/drawing/2014/main" id="{FA09A94E-94C4-4C64-9621-4A2606D819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060" t="9908" r="20020" b="67128"/>
          <a:stretch/>
        </p:blipFill>
        <p:spPr bwMode="auto">
          <a:xfrm>
            <a:off x="4344939" y="179098"/>
            <a:ext cx="3502122" cy="173736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C949896C-61F5-4226-B189-5E8300896F6E}"/>
              </a:ext>
            </a:extLst>
          </p:cNvPr>
          <p:cNvSpPr/>
          <p:nvPr/>
        </p:nvSpPr>
        <p:spPr>
          <a:xfrm>
            <a:off x="4038600" y="2053379"/>
            <a:ext cx="4114799" cy="3804118"/>
          </a:xfrm>
          <a:prstGeom prst="rect">
            <a:avLst/>
          </a:prstGeom>
        </p:spPr>
        <p:txBody>
          <a:bodyPr wrap="square">
            <a:spAutoFit/>
          </a:bodyPr>
          <a:lstStyle/>
          <a:p>
            <a:pPr algn="ctr" eaLnBrk="1" hangingPunct="1">
              <a:lnSpc>
                <a:spcPct val="90000"/>
              </a:lnSpc>
              <a:buClr>
                <a:srgbClr val="C00000"/>
              </a:buClr>
            </a:pPr>
            <a:r>
              <a:rPr lang="en-US" sz="1800" b="1" dirty="0">
                <a:solidFill>
                  <a:srgbClr val="C00000"/>
                </a:solidFill>
                <a:latin typeface="Segoe Print" panose="02000600000000000000" pitchFamily="2" charset="0"/>
              </a:rPr>
              <a:t>MANAGING THE BABY BOOMER</a:t>
            </a:r>
          </a:p>
          <a:p>
            <a:pPr marL="285750" indent="-285750" algn="ctr" eaLnBrk="1" hangingPunct="1">
              <a:lnSpc>
                <a:spcPct val="90000"/>
              </a:lnSpc>
              <a:buClr>
                <a:srgbClr val="C00000"/>
              </a:buClr>
              <a:buFont typeface="Wingdings" panose="05000000000000000000" pitchFamily="2" charset="2"/>
              <a:buChar char="v"/>
            </a:pPr>
            <a:endParaRPr lang="en-US" sz="1600"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Help them explore their next set of workplace options, and demonstrate how your organization can continue to use their talents</a:t>
            </a:r>
          </a:p>
          <a:p>
            <a:pPr marL="285750" indent="-285750" eaLnBrk="1" hangingPunct="1">
              <a:lnSpc>
                <a:spcPct val="90000"/>
              </a:lnSpc>
              <a:buClr>
                <a:srgbClr val="C00000"/>
              </a:buClr>
              <a:buFont typeface="Wingdings" panose="05000000000000000000" pitchFamily="2" charset="2"/>
              <a:buChar char="v"/>
            </a:pPr>
            <a:endParaRPr lang="en-US"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Walk the talk on work-life balance by redesigning their jobs to accommodate multiple life demands</a:t>
            </a:r>
          </a:p>
          <a:p>
            <a:pPr marL="285750" indent="-285750" eaLnBrk="1" hangingPunct="1">
              <a:lnSpc>
                <a:spcPct val="90000"/>
              </a:lnSpc>
              <a:buClr>
                <a:srgbClr val="C00000"/>
              </a:buClr>
              <a:buFont typeface="Wingdings" panose="05000000000000000000" pitchFamily="2" charset="2"/>
              <a:buChar char="v"/>
            </a:pPr>
            <a:endParaRPr lang="en-US"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Encourage them to enrich their present job and grow in place if they need to slow their career pace</a:t>
            </a:r>
          </a:p>
          <a:p>
            <a:pPr eaLnBrk="1" hangingPunct="1">
              <a:lnSpc>
                <a:spcPct val="90000"/>
              </a:lnSpc>
              <a:buClr>
                <a:srgbClr val="3F5378"/>
              </a:buClr>
            </a:pPr>
            <a:r>
              <a:rPr lang="en-US" dirty="0">
                <a:solidFill>
                  <a:srgbClr val="3F5378"/>
                </a:solidFill>
                <a:latin typeface="+mj-lt"/>
              </a:rPr>
              <a:t> </a:t>
            </a:r>
          </a:p>
        </p:txBody>
      </p:sp>
      <p:sp>
        <p:nvSpPr>
          <p:cNvPr id="10" name="Rectangle 9">
            <a:extLst>
              <a:ext uri="{FF2B5EF4-FFF2-40B4-BE49-F238E27FC236}">
                <a16:creationId xmlns:a16="http://schemas.microsoft.com/office/drawing/2014/main" id="{D275957C-3CDA-4839-B2AB-52AD18C7D876}"/>
              </a:ext>
            </a:extLst>
          </p:cNvPr>
          <p:cNvSpPr/>
          <p:nvPr/>
        </p:nvSpPr>
        <p:spPr>
          <a:xfrm>
            <a:off x="8658746" y="720746"/>
            <a:ext cx="3053748" cy="3333220"/>
          </a:xfrm>
          <a:prstGeom prst="rect">
            <a:avLst/>
          </a:prstGeom>
        </p:spPr>
        <p:txBody>
          <a:bodyPr wrap="square">
            <a:spAutoFit/>
          </a:bodyPr>
          <a:lstStyle/>
          <a:p>
            <a:pPr algn="ctr" eaLnBrk="1" hangingPunct="1">
              <a:lnSpc>
                <a:spcPct val="90000"/>
              </a:lnSpc>
              <a:buClr>
                <a:schemeClr val="bg1"/>
              </a:buClr>
            </a:pPr>
            <a:r>
              <a:rPr lang="en-US" sz="1800" b="1" dirty="0">
                <a:solidFill>
                  <a:schemeClr val="bg1"/>
                </a:solidFill>
                <a:latin typeface="Segoe Print" panose="02000600000000000000" pitchFamily="2" charset="0"/>
              </a:rPr>
              <a:t>GETTING ALONG WITH THE BABY BOMMERS</a:t>
            </a:r>
          </a:p>
          <a:p>
            <a:pPr algn="ctr" eaLnBrk="1" hangingPunct="1">
              <a:lnSpc>
                <a:spcPct val="90000"/>
              </a:lnSpc>
              <a:buClr>
                <a:schemeClr val="bg1"/>
              </a:buClr>
            </a:pPr>
            <a:endParaRPr lang="en-US" sz="1800" b="1" dirty="0">
              <a:solidFill>
                <a:schemeClr val="bg1"/>
              </a:solidFill>
              <a:latin typeface="+mj-lt"/>
            </a:endParaRPr>
          </a:p>
          <a:p>
            <a:pPr marL="285750" indent="-285750" eaLnBrk="1" hangingPunct="1">
              <a:lnSpc>
                <a:spcPct val="90000"/>
              </a:lnSpc>
              <a:buClr>
                <a:schemeClr val="bg1"/>
              </a:buClr>
              <a:buFont typeface="Wingdings" panose="05000000000000000000" pitchFamily="2" charset="2"/>
              <a:buChar char="v"/>
            </a:pPr>
            <a:r>
              <a:rPr lang="en-US" dirty="0">
                <a:solidFill>
                  <a:schemeClr val="bg1"/>
                </a:solidFill>
                <a:latin typeface="+mj-lt"/>
              </a:rPr>
              <a:t>Show respect</a:t>
            </a:r>
          </a:p>
          <a:p>
            <a:pPr eaLnBrk="1" hangingPunct="1">
              <a:lnSpc>
                <a:spcPct val="90000"/>
              </a:lnSpc>
              <a:buClr>
                <a:schemeClr val="bg1"/>
              </a:buClr>
            </a:pPr>
            <a:endParaRPr lang="en-US" dirty="0">
              <a:solidFill>
                <a:schemeClr val="bg1"/>
              </a:solidFill>
              <a:latin typeface="+mj-lt"/>
            </a:endParaRPr>
          </a:p>
          <a:p>
            <a:pPr marL="285750" indent="-285750" eaLnBrk="1" hangingPunct="1">
              <a:lnSpc>
                <a:spcPct val="90000"/>
              </a:lnSpc>
              <a:buClr>
                <a:schemeClr val="bg1"/>
              </a:buClr>
              <a:buFont typeface="Wingdings" panose="05000000000000000000" pitchFamily="2" charset="2"/>
              <a:buChar char="v"/>
            </a:pPr>
            <a:r>
              <a:rPr lang="en-US" dirty="0">
                <a:solidFill>
                  <a:schemeClr val="bg1"/>
                </a:solidFill>
                <a:latin typeface="+mj-lt"/>
              </a:rPr>
              <a:t>Choose face-to-face conversations</a:t>
            </a:r>
          </a:p>
          <a:p>
            <a:pPr eaLnBrk="1" hangingPunct="1">
              <a:lnSpc>
                <a:spcPct val="90000"/>
              </a:lnSpc>
              <a:buClr>
                <a:schemeClr val="bg1"/>
              </a:buClr>
            </a:pPr>
            <a:endParaRPr lang="en-US" dirty="0">
              <a:solidFill>
                <a:schemeClr val="bg1"/>
              </a:solidFill>
              <a:latin typeface="+mj-lt"/>
            </a:endParaRPr>
          </a:p>
          <a:p>
            <a:pPr marL="285750" indent="-285750" eaLnBrk="1" hangingPunct="1">
              <a:lnSpc>
                <a:spcPct val="90000"/>
              </a:lnSpc>
              <a:buClr>
                <a:schemeClr val="bg1"/>
              </a:buClr>
              <a:buFont typeface="Wingdings" panose="05000000000000000000" pitchFamily="2" charset="2"/>
              <a:buChar char="v"/>
            </a:pPr>
            <a:r>
              <a:rPr lang="en-US" dirty="0">
                <a:solidFill>
                  <a:schemeClr val="bg1"/>
                </a:solidFill>
                <a:latin typeface="+mj-lt"/>
              </a:rPr>
              <a:t>Give people your full attention</a:t>
            </a:r>
          </a:p>
          <a:p>
            <a:pPr eaLnBrk="1" hangingPunct="1">
              <a:lnSpc>
                <a:spcPct val="90000"/>
              </a:lnSpc>
              <a:buClr>
                <a:schemeClr val="bg1"/>
              </a:buClr>
            </a:pPr>
            <a:r>
              <a:rPr lang="en-US" dirty="0">
                <a:solidFill>
                  <a:schemeClr val="bg1"/>
                </a:solidFill>
                <a:latin typeface="+mj-lt"/>
              </a:rPr>
              <a:t> </a:t>
            </a:r>
          </a:p>
          <a:p>
            <a:pPr marL="285750" indent="-285750" eaLnBrk="1" hangingPunct="1">
              <a:lnSpc>
                <a:spcPct val="90000"/>
              </a:lnSpc>
              <a:buClr>
                <a:schemeClr val="bg1"/>
              </a:buClr>
              <a:buFont typeface="Wingdings" panose="05000000000000000000" pitchFamily="2" charset="2"/>
              <a:buChar char="v"/>
            </a:pPr>
            <a:r>
              <a:rPr lang="en-US" dirty="0">
                <a:solidFill>
                  <a:schemeClr val="bg1"/>
                </a:solidFill>
                <a:latin typeface="+mj-lt"/>
              </a:rPr>
              <a:t>Learn the corporate history </a:t>
            </a:r>
          </a:p>
        </p:txBody>
      </p:sp>
    </p:spTree>
    <p:extLst>
      <p:ext uri="{BB962C8B-B14F-4D97-AF65-F5344CB8AC3E}">
        <p14:creationId xmlns:p14="http://schemas.microsoft.com/office/powerpoint/2010/main" val="3214539109"/>
      </p:ext>
    </p:extLst>
  </p:cSld>
  <p:clrMapOvr>
    <a:masterClrMapping/>
  </p:clrMapOvr>
  <p:transition>
    <p:fade thruBlk="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045D08-BA20-42A0-B884-6C155F96F44C}"/>
              </a:ext>
            </a:extLst>
          </p:cNvPr>
          <p:cNvPicPr>
            <a:picLocks noChangeAspect="1"/>
          </p:cNvPicPr>
          <p:nvPr/>
        </p:nvPicPr>
        <p:blipFill>
          <a:blip r:embed="rId2"/>
          <a:stretch>
            <a:fillRect/>
          </a:stretch>
        </p:blipFill>
        <p:spPr>
          <a:xfrm>
            <a:off x="1478280" y="281877"/>
            <a:ext cx="9235440" cy="5387340"/>
          </a:xfrm>
          <a:prstGeom prst="rect">
            <a:avLst/>
          </a:prstGeom>
        </p:spPr>
      </p:pic>
    </p:spTree>
    <p:extLst>
      <p:ext uri="{BB962C8B-B14F-4D97-AF65-F5344CB8AC3E}">
        <p14:creationId xmlns:p14="http://schemas.microsoft.com/office/powerpoint/2010/main" val="38903714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 - Dilbert by Scott Adams">
            <a:extLst>
              <a:ext uri="{FF2B5EF4-FFF2-40B4-BE49-F238E27FC236}">
                <a16:creationId xmlns:a16="http://schemas.microsoft.com/office/drawing/2014/main" id="{820AF89B-C31C-4DEF-B863-EE82AD590B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587" y="2637410"/>
            <a:ext cx="10874825" cy="33832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B105EF0-7EE7-4EA2-954B-491318263E59}"/>
              </a:ext>
            </a:extLst>
          </p:cNvPr>
          <p:cNvSpPr/>
          <p:nvPr/>
        </p:nvSpPr>
        <p:spPr>
          <a:xfrm>
            <a:off x="84221" y="447409"/>
            <a:ext cx="12107779" cy="1938992"/>
          </a:xfrm>
          <a:prstGeom prst="rect">
            <a:avLst/>
          </a:prstGeom>
        </p:spPr>
        <p:txBody>
          <a:bodyPr wrap="square">
            <a:spAutoFit/>
          </a:bodyPr>
          <a:lstStyle/>
          <a:p>
            <a:pPr algn="ctr"/>
            <a:r>
              <a:rPr lang="en-US" sz="2400" b="1" dirty="0">
                <a:solidFill>
                  <a:srgbClr val="C00000"/>
                </a:solidFill>
                <a:latin typeface="Segoe Print" panose="02000600000000000000" pitchFamily="2" charset="0"/>
              </a:rPr>
              <a:t>YOU MIGHT BE A BABY BOOMER IF…… YOU CAN COMPLETE THESE SENTENCES…</a:t>
            </a:r>
          </a:p>
          <a:p>
            <a:pPr algn="ctr"/>
            <a:endParaRPr lang="en-US" sz="2400" b="1" dirty="0">
              <a:solidFill>
                <a:srgbClr val="C00000"/>
              </a:solidFill>
              <a:latin typeface="Segoe Print" panose="02000600000000000000" pitchFamily="2" charset="0"/>
            </a:endParaRPr>
          </a:p>
          <a:p>
            <a:pPr algn="ctr"/>
            <a:r>
              <a:rPr lang="en-US" sz="2400" b="1" dirty="0">
                <a:solidFill>
                  <a:srgbClr val="C00000"/>
                </a:solidFill>
                <a:latin typeface="Segoe Print" panose="02000600000000000000" pitchFamily="2" charset="0"/>
              </a:rPr>
              <a:t>WHEN THEY FIRST COME TO THE U.S. IN EARLY 1964, WE ALL WATCHED THEM PERFORM ON THE _______ SHOW.</a:t>
            </a:r>
          </a:p>
        </p:txBody>
      </p:sp>
    </p:spTree>
    <p:extLst>
      <p:ext uri="{BB962C8B-B14F-4D97-AF65-F5344CB8AC3E}">
        <p14:creationId xmlns:p14="http://schemas.microsoft.com/office/powerpoint/2010/main" val="21292853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67" name="Straight Connector 63">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8"/>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Picture 2" descr="https://www.ivyinvestments.com/sites/default/files/GenlinkOverview6.jpg">
            <a:extLst>
              <a:ext uri="{FF2B5EF4-FFF2-40B4-BE49-F238E27FC236}">
                <a16:creationId xmlns:a16="http://schemas.microsoft.com/office/drawing/2014/main" id="{C5D76612-8A7A-4006-8929-9F00EC7230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826" t="14757" r="44013" b="2046"/>
          <a:stretch/>
        </p:blipFill>
        <p:spPr bwMode="auto">
          <a:xfrm>
            <a:off x="6795468" y="307731"/>
            <a:ext cx="1571153" cy="3997637"/>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65">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5"/>
            <a:ext cx="11438792"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prstClr val="white"/>
              </a:solidFill>
              <a:latin typeface="Calibri" panose="020F0502020204030204"/>
              <a:sym typeface="Arial"/>
            </a:endParaRPr>
          </a:p>
        </p:txBody>
      </p:sp>
      <p:sp>
        <p:nvSpPr>
          <p:cNvPr id="8" name="TextBox 7">
            <a:extLst>
              <a:ext uri="{FF2B5EF4-FFF2-40B4-BE49-F238E27FC236}">
                <a16:creationId xmlns:a16="http://schemas.microsoft.com/office/drawing/2014/main" id="{4499C744-2387-426D-8D2D-2F72D92D3093}"/>
              </a:ext>
            </a:extLst>
          </p:cNvPr>
          <p:cNvSpPr txBox="1"/>
          <p:nvPr/>
        </p:nvSpPr>
        <p:spPr>
          <a:xfrm>
            <a:off x="526073" y="5383980"/>
            <a:ext cx="11139855" cy="1816467"/>
          </a:xfrm>
          <a:prstGeom prst="rect">
            <a:avLst/>
          </a:prstGeom>
        </p:spPr>
        <p:txBody>
          <a:bodyPr vert="horz" lIns="121920" tIns="60960" rIns="121920" bIns="60960" rtlCol="0" anchor="b">
            <a:normAutofit fontScale="92500" lnSpcReduction="20000"/>
          </a:bodyPr>
          <a:lstStyle/>
          <a:p>
            <a:pPr algn="ctr" defTabSz="1219170">
              <a:lnSpc>
                <a:spcPct val="90000"/>
              </a:lnSpc>
              <a:spcBef>
                <a:spcPct val="0"/>
              </a:spcBef>
              <a:spcAft>
                <a:spcPts val="800"/>
              </a:spcAft>
              <a:buClr>
                <a:srgbClr val="000000"/>
              </a:buClr>
            </a:pPr>
            <a:r>
              <a:rPr lang="en-US" sz="8533" b="1" dirty="0">
                <a:solidFill>
                  <a:srgbClr val="FFFFFF"/>
                </a:solidFill>
                <a:latin typeface="Segoe Print" panose="02000600000000000000" pitchFamily="2" charset="0"/>
                <a:ea typeface="+mj-ea"/>
                <a:cs typeface="Arial"/>
                <a:sym typeface="Arial"/>
              </a:rPr>
              <a:t>GENERATION X</a:t>
            </a:r>
          </a:p>
          <a:p>
            <a:pPr algn="ctr" defTabSz="1219170">
              <a:lnSpc>
                <a:spcPct val="90000"/>
              </a:lnSpc>
              <a:spcBef>
                <a:spcPct val="0"/>
              </a:spcBef>
              <a:spcAft>
                <a:spcPts val="800"/>
              </a:spcAft>
              <a:buClr>
                <a:srgbClr val="000000"/>
              </a:buClr>
            </a:pPr>
            <a:r>
              <a:rPr lang="en-US" sz="3200" b="1" dirty="0">
                <a:solidFill>
                  <a:srgbClr val="FFFFFF"/>
                </a:solidFill>
                <a:latin typeface="Roboto Condensed"/>
                <a:ea typeface="+mj-ea"/>
                <a:cs typeface="Arial"/>
                <a:sym typeface="Arial"/>
              </a:rPr>
              <a:t>BORN</a:t>
            </a:r>
            <a:r>
              <a:rPr lang="en-US" sz="5467" b="1" dirty="0">
                <a:solidFill>
                  <a:srgbClr val="FFFFFF"/>
                </a:solidFill>
                <a:latin typeface="Roboto Condensed"/>
                <a:ea typeface="+mj-ea"/>
                <a:cs typeface="Arial"/>
                <a:sym typeface="Arial"/>
              </a:rPr>
              <a:t> 1965 </a:t>
            </a:r>
            <a:r>
              <a:rPr lang="en-US" sz="2667" b="1" dirty="0">
                <a:solidFill>
                  <a:srgbClr val="FFFFFF"/>
                </a:solidFill>
                <a:latin typeface="Roboto Condensed"/>
                <a:ea typeface="+mj-ea"/>
                <a:cs typeface="Arial"/>
                <a:sym typeface="Arial"/>
              </a:rPr>
              <a:t>TO EARLY</a:t>
            </a:r>
            <a:r>
              <a:rPr lang="en-US" sz="5467" b="1" dirty="0">
                <a:solidFill>
                  <a:srgbClr val="FFFFFF"/>
                </a:solidFill>
                <a:latin typeface="Roboto Condensed"/>
                <a:ea typeface="+mj-ea"/>
                <a:cs typeface="Arial"/>
                <a:sym typeface="Arial"/>
              </a:rPr>
              <a:t>1980’S</a:t>
            </a:r>
          </a:p>
          <a:p>
            <a:pPr algn="ctr" defTabSz="1219170">
              <a:lnSpc>
                <a:spcPct val="90000"/>
              </a:lnSpc>
              <a:spcBef>
                <a:spcPct val="0"/>
              </a:spcBef>
              <a:spcAft>
                <a:spcPts val="800"/>
              </a:spcAft>
              <a:buClr>
                <a:srgbClr val="000000"/>
              </a:buClr>
            </a:pPr>
            <a:endParaRPr lang="en-US" sz="5467" b="1" dirty="0">
              <a:solidFill>
                <a:srgbClr val="FFFFFF"/>
              </a:solidFill>
              <a:latin typeface="Roboto Condensed"/>
              <a:ea typeface="+mj-ea"/>
              <a:cs typeface="Arial"/>
              <a:sym typeface="Arial"/>
            </a:endParaRPr>
          </a:p>
        </p:txBody>
      </p:sp>
      <p:pic>
        <p:nvPicPr>
          <p:cNvPr id="3" name="Picture 2" descr="https://www.ivyinvestments.com/sites/default/files/GenlinkOverview4.jpg">
            <a:extLst>
              <a:ext uri="{FF2B5EF4-FFF2-40B4-BE49-F238E27FC236}">
                <a16:creationId xmlns:a16="http://schemas.microsoft.com/office/drawing/2014/main" id="{0476CDDB-26E3-4E22-9663-845CE6CADA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348" t="11291" r="40297" b="37097"/>
          <a:stretch/>
        </p:blipFill>
        <p:spPr bwMode="auto">
          <a:xfrm>
            <a:off x="3283745" y="1203049"/>
            <a:ext cx="2659472" cy="22516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Image result for workplace generations images">
            <a:extLst>
              <a:ext uri="{FF2B5EF4-FFF2-40B4-BE49-F238E27FC236}">
                <a16:creationId xmlns:a16="http://schemas.microsoft.com/office/drawing/2014/main" id="{3C102F48-8528-44A2-99D6-67E46FD2D7E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727" t="30151" r="39964" b="21297"/>
          <a:stretch/>
        </p:blipFill>
        <p:spPr bwMode="auto">
          <a:xfrm>
            <a:off x="160868" y="715456"/>
            <a:ext cx="2646677" cy="3158323"/>
          </a:xfrm>
          <a:prstGeom prst="rect">
            <a:avLst/>
          </a:prstGeom>
          <a:noFill/>
          <a:extLst>
            <a:ext uri="{909E8E84-426E-40DD-AFC4-6F175D3DCCD1}">
              <a14:hiddenFill xmlns:a14="http://schemas.microsoft.com/office/drawing/2010/main">
                <a:solidFill>
                  <a:srgbClr val="FFFFFF"/>
                </a:solidFill>
              </a14:hiddenFill>
            </a:ext>
          </a:extLst>
        </p:spPr>
      </p:pic>
      <p:cxnSp>
        <p:nvCxnSpPr>
          <p:cNvPr id="68" name="Straight Connector 67">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5" y="477748"/>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8"/>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2" descr="https://www.ivyinvestments.com/sites/default/files/GenlinkOverview5.jpg">
            <a:extLst>
              <a:ext uri="{FF2B5EF4-FFF2-40B4-BE49-F238E27FC236}">
                <a16:creationId xmlns:a16="http://schemas.microsoft.com/office/drawing/2014/main" id="{0A1D181F-EF16-49D6-8D95-FD7E8E01B1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039" t="3409" r="40451" b="14072"/>
          <a:stretch/>
        </p:blipFill>
        <p:spPr bwMode="auto">
          <a:xfrm>
            <a:off x="9225269" y="452615"/>
            <a:ext cx="2648372" cy="3752496"/>
          </a:xfrm>
          <a:prstGeom prst="rect">
            <a:avLst/>
          </a:prstGeom>
          <a:noFill/>
          <a:extLst>
            <a:ext uri="{909E8E84-426E-40DD-AFC4-6F175D3DCCD1}">
              <a14:hiddenFill xmlns:a14="http://schemas.microsoft.com/office/drawing/2010/main">
                <a:solidFill>
                  <a:srgbClr val="FFFFFF"/>
                </a:solidFill>
              </a14:hiddenFill>
            </a:ext>
          </a:extLst>
        </p:spPr>
      </p:pic>
      <p:cxnSp>
        <p:nvCxnSpPr>
          <p:cNvPr id="72" name="Straight Connector 71">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25544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72C02-C128-4D23-BB2F-BE4BB9B7B369}"/>
              </a:ext>
            </a:extLst>
          </p:cNvPr>
          <p:cNvSpPr>
            <a:spLocks noGrp="1"/>
          </p:cNvSpPr>
          <p:nvPr>
            <p:ph type="title" idx="4294967295"/>
          </p:nvPr>
        </p:nvSpPr>
        <p:spPr>
          <a:xfrm>
            <a:off x="553811" y="675855"/>
            <a:ext cx="7011200" cy="1021600"/>
          </a:xfrm>
        </p:spPr>
        <p:txBody>
          <a:bodyPr/>
          <a:lstStyle/>
          <a:p>
            <a:pPr algn="ctr"/>
            <a:r>
              <a:rPr lang="en-US" sz="2800" dirty="0">
                <a:solidFill>
                  <a:schemeClr val="bg1"/>
                </a:solidFill>
                <a:latin typeface="Segoe Print" panose="02000600000000000000" pitchFamily="2" charset="0"/>
              </a:rPr>
              <a:t>GENERATION X</a:t>
            </a:r>
            <a:br>
              <a:rPr lang="en-US" sz="2800" dirty="0">
                <a:solidFill>
                  <a:schemeClr val="bg1"/>
                </a:solidFill>
                <a:latin typeface="Segoe Print" panose="02000600000000000000" pitchFamily="2" charset="0"/>
              </a:rPr>
            </a:br>
            <a:r>
              <a:rPr lang="en-US" sz="2800" dirty="0">
                <a:solidFill>
                  <a:schemeClr val="bg1"/>
                </a:solidFill>
                <a:latin typeface="Segoe Print" panose="02000600000000000000" pitchFamily="2" charset="0"/>
              </a:rPr>
              <a:t>BORN 1965 TO EARLY1980’S</a:t>
            </a:r>
            <a:br>
              <a:rPr lang="en-US" dirty="0">
                <a:solidFill>
                  <a:schemeClr val="bg1"/>
                </a:solidFill>
              </a:rPr>
            </a:br>
            <a:endParaRPr lang="en-US" dirty="0"/>
          </a:p>
        </p:txBody>
      </p:sp>
      <p:sp>
        <p:nvSpPr>
          <p:cNvPr id="3" name="Slide Number Placeholder 2">
            <a:extLst>
              <a:ext uri="{FF2B5EF4-FFF2-40B4-BE49-F238E27FC236}">
                <a16:creationId xmlns:a16="http://schemas.microsoft.com/office/drawing/2014/main" id="{6EABFD5E-466D-4989-89AF-CF0D952FF05C}"/>
              </a:ext>
            </a:extLst>
          </p:cNvPr>
          <p:cNvSpPr>
            <a:spLocks noGrp="1"/>
          </p:cNvSpPr>
          <p:nvPr>
            <p:ph type="sldNum" idx="10"/>
          </p:nvPr>
        </p:nvSpPr>
        <p:spPr/>
        <p:txBody>
          <a:bodyPr/>
          <a:lstStyle/>
          <a:p>
            <a:fld id="{00000000-1234-1234-1234-123412341234}" type="slidenum">
              <a:rPr lang="en" smtClean="0"/>
              <a:pPr/>
              <a:t>72</a:t>
            </a:fld>
            <a:endParaRPr lang="en"/>
          </a:p>
        </p:txBody>
      </p:sp>
      <p:pic>
        <p:nvPicPr>
          <p:cNvPr id="4" name="Picture 2" descr="Image result for workplace generations images">
            <a:extLst>
              <a:ext uri="{FF2B5EF4-FFF2-40B4-BE49-F238E27FC236}">
                <a16:creationId xmlns:a16="http://schemas.microsoft.com/office/drawing/2014/main" id="{6E442D09-2F65-41C7-93CA-3D6FA4E8AF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727" t="30151" r="39964" b="21297"/>
          <a:stretch/>
        </p:blipFill>
        <p:spPr bwMode="auto">
          <a:xfrm>
            <a:off x="553811" y="2092196"/>
            <a:ext cx="1985008" cy="23687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www.ivyinvestments.com/sites/default/files/GenlinkOverview1.jpg">
            <a:extLst>
              <a:ext uri="{FF2B5EF4-FFF2-40B4-BE49-F238E27FC236}">
                <a16:creationId xmlns:a16="http://schemas.microsoft.com/office/drawing/2014/main" id="{67BF6B51-7C8D-42B4-A754-D8AAC183B0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813" t="21199" r="38284" b="37053"/>
          <a:stretch/>
        </p:blipFill>
        <p:spPr bwMode="auto">
          <a:xfrm>
            <a:off x="507214" y="4791605"/>
            <a:ext cx="1991032" cy="116512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5B79407E-08E9-4E6E-87B5-71FF9B2975A7}"/>
              </a:ext>
            </a:extLst>
          </p:cNvPr>
          <p:cNvSpPr txBox="1">
            <a:spLocks noChangeArrowheads="1"/>
          </p:cNvSpPr>
          <p:nvPr/>
        </p:nvSpPr>
        <p:spPr bwMode="auto">
          <a:xfrm>
            <a:off x="2776655" y="2045923"/>
            <a:ext cx="9274670" cy="2745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S PGothic" panose="020B0600070205080204" pitchFamily="34" charset="-128"/>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ea typeface="MS PGothic" panose="020B0600070205080204" pitchFamily="34" charset="-128"/>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ea typeface="MS PGothic" panose="020B0600070205080204" pitchFamily="34" charset="-128"/>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ea typeface="MS PGothic" panose="020B0600070205080204" pitchFamily="34" charset="-128"/>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ea typeface="MS PGothic" panose="020B0600070205080204" pitchFamily="34" charset="-128"/>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a:lstStyle>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Grew up as latchkey or day care children</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Turbulent economic times – downturn in 80s, upswing in 90s</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Expect their career to keep moving forward or they</a:t>
            </a:r>
          </a:p>
          <a:p>
            <a:pPr marL="0" indent="0" eaLnBrk="1" hangingPunct="1">
              <a:lnSpc>
                <a:spcPct val="80000"/>
              </a:lnSpc>
              <a:spcAft>
                <a:spcPts val="300"/>
              </a:spcAft>
              <a:buClr>
                <a:srgbClr val="C00000"/>
              </a:buClr>
              <a:buNone/>
            </a:pPr>
            <a:r>
              <a:rPr lang="en-US" altLang="en-US" sz="2800" dirty="0">
                <a:solidFill>
                  <a:schemeClr val="bg1">
                    <a:lumMod val="50000"/>
                  </a:schemeClr>
                </a:solidFill>
              </a:rPr>
              <a:t>     will leave</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Friends with their child, want to spend quantity time</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“Work to Live!”</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Prefer electronic communications</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chemeClr val="bg1">
                    <a:lumMod val="50000"/>
                  </a:schemeClr>
                </a:solidFill>
              </a:rPr>
              <a:t>Change from job security to career security</a:t>
            </a:r>
          </a:p>
          <a:p>
            <a:pPr eaLnBrk="1" hangingPunct="1">
              <a:lnSpc>
                <a:spcPct val="80000"/>
              </a:lnSpc>
              <a:spcAft>
                <a:spcPts val="300"/>
              </a:spcAft>
              <a:buClr>
                <a:schemeClr val="bg1"/>
              </a:buClr>
              <a:buFont typeface="Wingdings" panose="05000000000000000000" pitchFamily="2" charset="2"/>
              <a:buChar char="v"/>
            </a:pPr>
            <a:endParaRPr lang="en-US" altLang="en-US" sz="1400" dirty="0">
              <a:solidFill>
                <a:schemeClr val="bg1"/>
              </a:solidFill>
            </a:endParaRPr>
          </a:p>
          <a:p>
            <a:pPr eaLnBrk="1" hangingPunct="1">
              <a:lnSpc>
                <a:spcPct val="80000"/>
              </a:lnSpc>
              <a:spcAft>
                <a:spcPts val="300"/>
              </a:spcAft>
              <a:buClr>
                <a:schemeClr val="bg1"/>
              </a:buClr>
              <a:buFont typeface="Wingdings" panose="05000000000000000000" pitchFamily="2" charset="2"/>
              <a:buChar char="v"/>
            </a:pPr>
            <a:endParaRPr lang="en-US" altLang="en-US" sz="1400" dirty="0">
              <a:solidFill>
                <a:schemeClr val="bg1"/>
              </a:solidFill>
            </a:endParaRPr>
          </a:p>
          <a:p>
            <a:pPr eaLnBrk="1" hangingPunct="1">
              <a:lnSpc>
                <a:spcPct val="80000"/>
              </a:lnSpc>
              <a:spcAft>
                <a:spcPts val="300"/>
              </a:spcAft>
              <a:buClr>
                <a:schemeClr val="bg1"/>
              </a:buClr>
              <a:buFont typeface="Wingdings" panose="05000000000000000000" pitchFamily="2" charset="2"/>
              <a:buChar char="v"/>
            </a:pPr>
            <a:endParaRPr lang="en-US" altLang="en-US" sz="1400" dirty="0">
              <a:solidFill>
                <a:schemeClr val="bg1"/>
              </a:solidFill>
            </a:endParaRPr>
          </a:p>
          <a:p>
            <a:pPr eaLnBrk="1" hangingPunct="1">
              <a:lnSpc>
                <a:spcPct val="80000"/>
              </a:lnSpc>
              <a:spcAft>
                <a:spcPts val="300"/>
              </a:spcAft>
              <a:buClr>
                <a:srgbClr val="009999"/>
              </a:buClr>
              <a:buFont typeface="Wingdings" panose="05000000000000000000" pitchFamily="2" charset="2"/>
              <a:buChar char="v"/>
            </a:pPr>
            <a:endParaRPr kumimoji="0" lang="en-US" altLang="en-US" sz="1400" b="0" i="0" u="none" strike="noStrike" kern="0" cap="none" spc="0" normalizeH="0" baseline="0" noProof="0" dirty="0">
              <a:ln>
                <a:noFill/>
              </a:ln>
              <a:solidFill>
                <a:schemeClr val="bg1"/>
              </a:solidFill>
              <a:effectLst/>
              <a:uLnTx/>
              <a:uFillTx/>
              <a:ea typeface="MS PGothic" panose="020B0600070205080204" pitchFamily="34" charset="-128"/>
              <a:cs typeface="+mn-cs"/>
            </a:endParaRPr>
          </a:p>
        </p:txBody>
      </p:sp>
    </p:spTree>
    <p:extLst>
      <p:ext uri="{BB962C8B-B14F-4D97-AF65-F5344CB8AC3E}">
        <p14:creationId xmlns:p14="http://schemas.microsoft.com/office/powerpoint/2010/main" val="1823604454"/>
      </p:ext>
    </p:extLst>
  </p:cSld>
  <p:clrMapOvr>
    <a:masterClrMapping/>
  </p:clrMapOvr>
  <p:transition>
    <p:fade thruBlk="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B36D84-305A-43B6-ABA3-B00BB2676C77}"/>
              </a:ext>
            </a:extLst>
          </p:cNvPr>
          <p:cNvSpPr>
            <a:spLocks noGrp="1"/>
          </p:cNvSpPr>
          <p:nvPr>
            <p:ph type="sldNum" sz="quarter" idx="12"/>
          </p:nvPr>
        </p:nvSpPr>
        <p:spPr/>
        <p:txBody>
          <a:bodyPr/>
          <a:lstStyle/>
          <a:p>
            <a:fld id="{E57BDBDE-5D11-4649-B20A-41B7454E487B}" type="slidenum">
              <a:rPr lang="en-US" smtClean="0"/>
              <a:t>73</a:t>
            </a:fld>
            <a:endParaRPr lang="en-US"/>
          </a:p>
        </p:txBody>
      </p:sp>
      <p:sp>
        <p:nvSpPr>
          <p:cNvPr id="3" name="TextBox 2">
            <a:extLst>
              <a:ext uri="{FF2B5EF4-FFF2-40B4-BE49-F238E27FC236}">
                <a16:creationId xmlns:a16="http://schemas.microsoft.com/office/drawing/2014/main" id="{B96FC26F-5A80-469C-A35E-D56ED85A2F30}"/>
              </a:ext>
            </a:extLst>
          </p:cNvPr>
          <p:cNvSpPr txBox="1"/>
          <p:nvPr/>
        </p:nvSpPr>
        <p:spPr>
          <a:xfrm>
            <a:off x="334537" y="616380"/>
            <a:ext cx="3434575" cy="4493538"/>
          </a:xfrm>
          <a:prstGeom prst="rect">
            <a:avLst/>
          </a:prstGeom>
          <a:noFill/>
        </p:spPr>
        <p:txBody>
          <a:bodyPr wrap="square" rtlCol="0">
            <a:spAutoFit/>
          </a:bodyPr>
          <a:lstStyle/>
          <a:p>
            <a:pPr algn="ctr">
              <a:buClr>
                <a:schemeClr val="bg1"/>
              </a:buClr>
            </a:pPr>
            <a:r>
              <a:rPr lang="en-US" sz="1800" b="1" dirty="0">
                <a:solidFill>
                  <a:schemeClr val="bg1"/>
                </a:solidFill>
                <a:latin typeface="Segoe Print" panose="02000600000000000000" pitchFamily="2" charset="0"/>
              </a:rPr>
              <a:t>WORKING WITH THE GENERATION X</a:t>
            </a:r>
          </a:p>
          <a:p>
            <a:pPr>
              <a:buClr>
                <a:schemeClr val="bg1"/>
              </a:buClr>
            </a:pPr>
            <a:endParaRPr lang="en-US" sz="1600"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Work smarter not harder</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Value control of their time</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More electronic vs. face to face communication</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Motivated by money</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Has strong technical skills</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Want jobs that give them personal fulfillment</a:t>
            </a:r>
          </a:p>
        </p:txBody>
      </p:sp>
      <p:pic>
        <p:nvPicPr>
          <p:cNvPr id="4" name="Picture 2" descr="Markers:&#10;Vietnam,Â Watergate,Â firstÂ generationÂ afterÂ CivilÂ RightsÂ Act&#10;MTV,Â latchkey,Â higherÂ divorceÂ rates;Â ADA&#10;FirstÂ gen.Â t...">
            <a:extLst>
              <a:ext uri="{FF2B5EF4-FFF2-40B4-BE49-F238E27FC236}">
                <a16:creationId xmlns:a16="http://schemas.microsoft.com/office/drawing/2014/main" id="{76785568-F0A8-4284-BFDF-5C30D4BBF2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12" t="10231" r="19359" b="66960"/>
          <a:stretch/>
        </p:blipFill>
        <p:spPr bwMode="auto">
          <a:xfrm>
            <a:off x="4084320" y="168376"/>
            <a:ext cx="4023360" cy="19822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81271B-F055-4E52-ACD7-572EBB4E08B3}"/>
              </a:ext>
            </a:extLst>
          </p:cNvPr>
          <p:cNvSpPr/>
          <p:nvPr/>
        </p:nvSpPr>
        <p:spPr>
          <a:xfrm>
            <a:off x="4034511" y="2240654"/>
            <a:ext cx="4122978" cy="4053417"/>
          </a:xfrm>
          <a:prstGeom prst="rect">
            <a:avLst/>
          </a:prstGeom>
        </p:spPr>
        <p:txBody>
          <a:bodyPr wrap="square">
            <a:spAutoFit/>
          </a:bodyPr>
          <a:lstStyle/>
          <a:p>
            <a:pPr algn="ctr" eaLnBrk="1" hangingPunct="1">
              <a:lnSpc>
                <a:spcPct val="90000"/>
              </a:lnSpc>
              <a:buClr>
                <a:srgbClr val="C00000"/>
              </a:buClr>
            </a:pPr>
            <a:r>
              <a:rPr lang="en-US" sz="1800" b="1" dirty="0">
                <a:solidFill>
                  <a:srgbClr val="C00000"/>
                </a:solidFill>
                <a:latin typeface="Segoe Print" panose="02000600000000000000" pitchFamily="2" charset="0"/>
              </a:rPr>
              <a:t>MANAGING THE GENERATION X</a:t>
            </a:r>
          </a:p>
          <a:p>
            <a:pPr marL="285750" indent="-285750" algn="ctr" eaLnBrk="1" hangingPunct="1">
              <a:lnSpc>
                <a:spcPct val="90000"/>
              </a:lnSpc>
              <a:buClr>
                <a:srgbClr val="C00000"/>
              </a:buClr>
              <a:buFont typeface="Wingdings" panose="05000000000000000000" pitchFamily="2" charset="2"/>
              <a:buChar char="v"/>
            </a:pPr>
            <a:endParaRPr lang="en-US" sz="1600"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Talk to them about their reputation, not just job tasks; they want your candid perspective and feedback</a:t>
            </a:r>
          </a:p>
          <a:p>
            <a:pPr marL="285750" indent="-285750" eaLnBrk="1" hangingPunct="1">
              <a:lnSpc>
                <a:spcPct val="90000"/>
              </a:lnSpc>
              <a:buClr>
                <a:srgbClr val="C00000"/>
              </a:buClr>
              <a:buFont typeface="Wingdings" panose="05000000000000000000" pitchFamily="2" charset="2"/>
              <a:buChar char="v"/>
            </a:pPr>
            <a:endParaRPr lang="en-US"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Acknowledge their ability to work independently and encourage them to leverage their entrepreneurial abilities</a:t>
            </a:r>
          </a:p>
          <a:p>
            <a:pPr marL="285750" indent="-285750" eaLnBrk="1" hangingPunct="1">
              <a:lnSpc>
                <a:spcPct val="90000"/>
              </a:lnSpc>
              <a:buClr>
                <a:srgbClr val="C00000"/>
              </a:buClr>
              <a:buFont typeface="Wingdings" panose="05000000000000000000" pitchFamily="2" charset="2"/>
              <a:buChar char="v"/>
            </a:pPr>
            <a:endParaRPr lang="en-US"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Help them get the most out of every job position by discussing what the job can do for them and what they can learn from it</a:t>
            </a:r>
          </a:p>
          <a:p>
            <a:pPr eaLnBrk="1" hangingPunct="1">
              <a:lnSpc>
                <a:spcPct val="90000"/>
              </a:lnSpc>
              <a:buClr>
                <a:srgbClr val="3F5378"/>
              </a:buClr>
            </a:pPr>
            <a:r>
              <a:rPr lang="en-US" dirty="0">
                <a:solidFill>
                  <a:srgbClr val="3F5378"/>
                </a:solidFill>
                <a:latin typeface="+mj-lt"/>
              </a:rPr>
              <a:t> </a:t>
            </a:r>
          </a:p>
        </p:txBody>
      </p:sp>
      <p:sp>
        <p:nvSpPr>
          <p:cNvPr id="6" name="Rectangle 5">
            <a:extLst>
              <a:ext uri="{FF2B5EF4-FFF2-40B4-BE49-F238E27FC236}">
                <a16:creationId xmlns:a16="http://schemas.microsoft.com/office/drawing/2014/main" id="{9C096139-1F97-4F37-8ED4-8D7E3457BD21}"/>
              </a:ext>
            </a:extLst>
          </p:cNvPr>
          <p:cNvSpPr/>
          <p:nvPr/>
        </p:nvSpPr>
        <p:spPr>
          <a:xfrm>
            <a:off x="8647711" y="713797"/>
            <a:ext cx="3019243" cy="3139321"/>
          </a:xfrm>
          <a:prstGeom prst="rect">
            <a:avLst/>
          </a:prstGeom>
        </p:spPr>
        <p:txBody>
          <a:bodyPr wrap="square">
            <a:spAutoFit/>
          </a:bodyPr>
          <a:lstStyle/>
          <a:p>
            <a:pPr algn="ctr">
              <a:buClr>
                <a:schemeClr val="bg1"/>
              </a:buClr>
            </a:pPr>
            <a:r>
              <a:rPr lang="en-US" sz="1800" b="1" dirty="0">
                <a:solidFill>
                  <a:schemeClr val="bg1"/>
                </a:solidFill>
                <a:latin typeface="Segoe Print" panose="02000600000000000000" pitchFamily="2" charset="0"/>
              </a:rPr>
              <a:t>GETTING ALONG WITH GENERATION X</a:t>
            </a:r>
          </a:p>
          <a:p>
            <a:pPr algn="ctr">
              <a:buClr>
                <a:schemeClr val="bg1"/>
              </a:buClr>
            </a:pPr>
            <a:endParaRPr lang="en-US" dirty="0">
              <a:solidFill>
                <a:schemeClr val="bg1"/>
              </a:solidFill>
              <a:latin typeface="+mn-lt"/>
            </a:endParaRPr>
          </a:p>
          <a:p>
            <a:pPr marL="285750" indent="-285750">
              <a:buClr>
                <a:schemeClr val="bg1"/>
              </a:buClr>
              <a:buFont typeface="Wingdings" panose="05000000000000000000" pitchFamily="2" charset="2"/>
              <a:buChar char="v"/>
            </a:pPr>
            <a:r>
              <a:rPr lang="en-US" dirty="0">
                <a:solidFill>
                  <a:schemeClr val="bg1"/>
                </a:solidFill>
                <a:latin typeface="+mn-lt"/>
              </a:rPr>
              <a:t>Use email</a:t>
            </a:r>
          </a:p>
          <a:p>
            <a:pPr marL="285750" indent="-285750">
              <a:buClr>
                <a:schemeClr val="bg1"/>
              </a:buClr>
              <a:buFont typeface="Wingdings" panose="05000000000000000000" pitchFamily="2" charset="2"/>
              <a:buChar char="v"/>
            </a:pPr>
            <a:endParaRPr lang="en-US" dirty="0">
              <a:solidFill>
                <a:schemeClr val="bg1"/>
              </a:solidFill>
              <a:latin typeface="+mn-lt"/>
            </a:endParaRPr>
          </a:p>
          <a:p>
            <a:pPr marL="285750" indent="-285750">
              <a:buClr>
                <a:schemeClr val="bg1"/>
              </a:buClr>
              <a:buFont typeface="Wingdings" panose="05000000000000000000" pitchFamily="2" charset="2"/>
              <a:buChar char="v"/>
            </a:pPr>
            <a:r>
              <a:rPr lang="en-US" dirty="0">
                <a:solidFill>
                  <a:schemeClr val="bg1"/>
                </a:solidFill>
                <a:latin typeface="+mn-lt"/>
              </a:rPr>
              <a:t>Give them space</a:t>
            </a:r>
          </a:p>
          <a:p>
            <a:pPr>
              <a:buClr>
                <a:schemeClr val="bg1"/>
              </a:buClr>
            </a:pPr>
            <a:endParaRPr lang="en-US" dirty="0">
              <a:solidFill>
                <a:schemeClr val="bg1"/>
              </a:solidFill>
              <a:latin typeface="+mn-lt"/>
            </a:endParaRPr>
          </a:p>
          <a:p>
            <a:pPr marL="285750" indent="-285750">
              <a:buClr>
                <a:schemeClr val="bg1"/>
              </a:buClr>
              <a:buFont typeface="Wingdings" panose="05000000000000000000" pitchFamily="2" charset="2"/>
              <a:buChar char="v"/>
            </a:pPr>
            <a:r>
              <a:rPr lang="en-US" dirty="0">
                <a:solidFill>
                  <a:schemeClr val="bg1"/>
                </a:solidFill>
                <a:latin typeface="+mn-lt"/>
              </a:rPr>
              <a:t>Get over the notion of dues paying</a:t>
            </a:r>
          </a:p>
          <a:p>
            <a:pPr>
              <a:buClr>
                <a:schemeClr val="bg1"/>
              </a:buClr>
            </a:pPr>
            <a:endParaRPr lang="en-US" dirty="0">
              <a:solidFill>
                <a:schemeClr val="bg1"/>
              </a:solidFill>
              <a:latin typeface="+mn-lt"/>
            </a:endParaRPr>
          </a:p>
          <a:p>
            <a:pPr marL="285750" indent="-285750">
              <a:buClr>
                <a:schemeClr val="bg1"/>
              </a:buClr>
              <a:buFont typeface="Wingdings" panose="05000000000000000000" pitchFamily="2" charset="2"/>
              <a:buChar char="v"/>
            </a:pPr>
            <a:r>
              <a:rPr lang="en-US" dirty="0">
                <a:solidFill>
                  <a:schemeClr val="bg1"/>
                </a:solidFill>
                <a:latin typeface="+mn-lt"/>
              </a:rPr>
              <a:t>Lighten up </a:t>
            </a:r>
          </a:p>
        </p:txBody>
      </p:sp>
    </p:spTree>
    <p:extLst>
      <p:ext uri="{BB962C8B-B14F-4D97-AF65-F5344CB8AC3E}">
        <p14:creationId xmlns:p14="http://schemas.microsoft.com/office/powerpoint/2010/main" val="3235061074"/>
      </p:ext>
    </p:extLst>
  </p:cSld>
  <p:clrMapOvr>
    <a:masterClrMapping/>
  </p:clrMapOvr>
  <p:transition>
    <p:fade thruBlk="1"/>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CFAFE1-0691-4F45-88C1-6004CD2D4256}"/>
              </a:ext>
            </a:extLst>
          </p:cNvPr>
          <p:cNvPicPr>
            <a:picLocks noChangeAspect="1"/>
          </p:cNvPicPr>
          <p:nvPr/>
        </p:nvPicPr>
        <p:blipFill>
          <a:blip r:embed="rId2"/>
          <a:stretch>
            <a:fillRect/>
          </a:stretch>
        </p:blipFill>
        <p:spPr>
          <a:xfrm>
            <a:off x="1432560" y="268843"/>
            <a:ext cx="9326880" cy="5440680"/>
          </a:xfrm>
          <a:prstGeom prst="rect">
            <a:avLst/>
          </a:prstGeom>
        </p:spPr>
      </p:pic>
    </p:spTree>
    <p:extLst>
      <p:ext uri="{BB962C8B-B14F-4D97-AF65-F5344CB8AC3E}">
        <p14:creationId xmlns:p14="http://schemas.microsoft.com/office/powerpoint/2010/main" val="27897445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generational workforce comic">
            <a:extLst>
              <a:ext uri="{FF2B5EF4-FFF2-40B4-BE49-F238E27FC236}">
                <a16:creationId xmlns:a16="http://schemas.microsoft.com/office/drawing/2014/main" id="{44440A80-B20F-4BF8-ACB2-F525939E4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660" y="2792437"/>
            <a:ext cx="9996680" cy="310896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4E39497-046F-48A9-BEEE-C9AFC100A418}"/>
              </a:ext>
            </a:extLst>
          </p:cNvPr>
          <p:cNvSpPr/>
          <p:nvPr/>
        </p:nvSpPr>
        <p:spPr>
          <a:xfrm>
            <a:off x="135134" y="377481"/>
            <a:ext cx="12107779" cy="1815882"/>
          </a:xfrm>
          <a:prstGeom prst="rect">
            <a:avLst/>
          </a:prstGeom>
        </p:spPr>
        <p:txBody>
          <a:bodyPr wrap="square">
            <a:spAutoFit/>
          </a:bodyPr>
          <a:lstStyle/>
          <a:p>
            <a:pPr algn="ctr"/>
            <a:r>
              <a:rPr lang="en-US" sz="2800" b="1" dirty="0">
                <a:solidFill>
                  <a:srgbClr val="C00000"/>
                </a:solidFill>
                <a:latin typeface="Segoe Print" panose="02000600000000000000" pitchFamily="2" charset="0"/>
              </a:rPr>
              <a:t>You might be a Generation Xer  if……</a:t>
            </a:r>
          </a:p>
          <a:p>
            <a:pPr algn="ctr"/>
            <a:endParaRPr lang="en-US" sz="2800" b="1" dirty="0">
              <a:solidFill>
                <a:srgbClr val="C00000"/>
              </a:solidFill>
              <a:latin typeface="Segoe Print" panose="02000600000000000000" pitchFamily="2" charset="0"/>
            </a:endParaRPr>
          </a:p>
          <a:p>
            <a:pPr algn="ctr"/>
            <a:r>
              <a:rPr lang="en-US" sz="2800" b="1" dirty="0">
                <a:solidFill>
                  <a:srgbClr val="C00000"/>
                </a:solidFill>
                <a:latin typeface="Segoe Print" panose="02000600000000000000" pitchFamily="2" charset="0"/>
              </a:rPr>
              <a:t>Schoolhouse Rock played a HUGE part in how you learned….</a:t>
            </a:r>
          </a:p>
          <a:p>
            <a:pPr algn="ctr"/>
            <a:r>
              <a:rPr lang="en-US" sz="2800" b="1" dirty="0">
                <a:solidFill>
                  <a:srgbClr val="C00000"/>
                </a:solidFill>
                <a:latin typeface="Segoe Print" panose="02000600000000000000" pitchFamily="2" charset="0"/>
              </a:rPr>
              <a:t> </a:t>
            </a:r>
            <a:r>
              <a:rPr lang="en-US" sz="2800" b="1" i="1" dirty="0">
                <a:solidFill>
                  <a:srgbClr val="C00000"/>
                </a:solidFill>
                <a:latin typeface="Segoe Print" panose="02000600000000000000" pitchFamily="2" charset="0"/>
              </a:rPr>
              <a:t>“I’m just a Bill </a:t>
            </a:r>
            <a:r>
              <a:rPr lang="en-US" sz="2800" b="1" i="1" dirty="0" err="1">
                <a:solidFill>
                  <a:srgbClr val="C00000"/>
                </a:solidFill>
                <a:latin typeface="Segoe Print" panose="02000600000000000000" pitchFamily="2" charset="0"/>
              </a:rPr>
              <a:t>sittin</a:t>
            </a:r>
            <a:r>
              <a:rPr lang="en-US" sz="2800" b="1" i="1" dirty="0">
                <a:solidFill>
                  <a:srgbClr val="C00000"/>
                </a:solidFill>
                <a:latin typeface="Segoe Print" panose="02000600000000000000" pitchFamily="2" charset="0"/>
              </a:rPr>
              <a:t>’ on Capitol Hill”</a:t>
            </a:r>
          </a:p>
        </p:txBody>
      </p:sp>
    </p:spTree>
    <p:extLst>
      <p:ext uri="{BB962C8B-B14F-4D97-AF65-F5344CB8AC3E}">
        <p14:creationId xmlns:p14="http://schemas.microsoft.com/office/powerpoint/2010/main" val="29906749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92A8C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D0D444C-162B-4573-8017-057EA71380F3}"/>
              </a:ext>
            </a:extLst>
          </p:cNvPr>
          <p:cNvSpPr/>
          <p:nvPr/>
        </p:nvSpPr>
        <p:spPr>
          <a:xfrm>
            <a:off x="0" y="6257925"/>
            <a:ext cx="12192000" cy="600075"/>
          </a:xfrm>
          <a:prstGeom prst="rect">
            <a:avLst/>
          </a:prstGeom>
          <a:solidFill>
            <a:sysClr val="window" lastClr="FFFFFF">
              <a:lumMod val="50000"/>
            </a:sysClr>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28708CB3-45EA-4EDE-B98B-723487C8CAE9}"/>
              </a:ext>
            </a:extLst>
          </p:cNvPr>
          <p:cNvPicPr>
            <a:picLocks noChangeAspect="1"/>
          </p:cNvPicPr>
          <p:nvPr/>
        </p:nvPicPr>
        <p:blipFill>
          <a:blip r:embed="rId2"/>
          <a:stretch>
            <a:fillRect/>
          </a:stretch>
        </p:blipFill>
        <p:spPr>
          <a:xfrm>
            <a:off x="9851626" y="6338594"/>
            <a:ext cx="2231329" cy="451143"/>
          </a:xfrm>
          <a:prstGeom prst="roundRect">
            <a:avLst/>
          </a:prstGeom>
        </p:spPr>
      </p:pic>
      <p:graphicFrame>
        <p:nvGraphicFramePr>
          <p:cNvPr id="2" name="Diagram 1">
            <a:extLst>
              <a:ext uri="{FF2B5EF4-FFF2-40B4-BE49-F238E27FC236}">
                <a16:creationId xmlns:a16="http://schemas.microsoft.com/office/drawing/2014/main" id="{A9FAB6BB-453E-4F75-8195-70B52B9D0DA7}"/>
              </a:ext>
            </a:extLst>
          </p:cNvPr>
          <p:cNvGraphicFramePr>
            <a:graphicFrameLocks noChangeAspect="1"/>
          </p:cNvGraphicFramePr>
          <p:nvPr>
            <p:extLst/>
          </p:nvPr>
        </p:nvGraphicFramePr>
        <p:xfrm>
          <a:off x="0" y="172528"/>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D4864DEC-5EF3-40B8-A78E-EA12D97B84E8}"/>
              </a:ext>
            </a:extLst>
          </p:cNvPr>
          <p:cNvPicPr>
            <a:picLocks noChangeAspect="1"/>
          </p:cNvPicPr>
          <p:nvPr/>
        </p:nvPicPr>
        <p:blipFill rotWithShape="1">
          <a:blip r:embed="rId8"/>
          <a:srcRect l="4797" t="5382" r="3658" b="5567"/>
          <a:stretch/>
        </p:blipFill>
        <p:spPr>
          <a:xfrm>
            <a:off x="6711743" y="984886"/>
            <a:ext cx="2194560" cy="1847461"/>
          </a:xfrm>
          <a:prstGeom prst="rect">
            <a:avLst/>
          </a:prstGeom>
        </p:spPr>
      </p:pic>
      <p:pic>
        <p:nvPicPr>
          <p:cNvPr id="4" name="Picture 3">
            <a:extLst>
              <a:ext uri="{FF2B5EF4-FFF2-40B4-BE49-F238E27FC236}">
                <a16:creationId xmlns:a16="http://schemas.microsoft.com/office/drawing/2014/main" id="{5C2ED23F-FA45-4AC7-8D53-23EBD077E5E2}"/>
              </a:ext>
            </a:extLst>
          </p:cNvPr>
          <p:cNvPicPr>
            <a:picLocks noChangeAspect="1"/>
          </p:cNvPicPr>
          <p:nvPr/>
        </p:nvPicPr>
        <p:blipFill>
          <a:blip r:embed="rId9"/>
          <a:stretch>
            <a:fillRect/>
          </a:stretch>
        </p:blipFill>
        <p:spPr>
          <a:xfrm>
            <a:off x="9817631" y="2710053"/>
            <a:ext cx="1463040" cy="2402804"/>
          </a:xfrm>
          <a:prstGeom prst="rect">
            <a:avLst/>
          </a:prstGeom>
        </p:spPr>
      </p:pic>
      <p:pic>
        <p:nvPicPr>
          <p:cNvPr id="5" name="Picture 4">
            <a:extLst>
              <a:ext uri="{FF2B5EF4-FFF2-40B4-BE49-F238E27FC236}">
                <a16:creationId xmlns:a16="http://schemas.microsoft.com/office/drawing/2014/main" id="{F002EF6F-B776-42E3-B31A-0A902B225AB1}"/>
              </a:ext>
            </a:extLst>
          </p:cNvPr>
          <p:cNvPicPr>
            <a:picLocks noChangeAspect="1"/>
          </p:cNvPicPr>
          <p:nvPr/>
        </p:nvPicPr>
        <p:blipFill>
          <a:blip r:embed="rId10"/>
          <a:stretch>
            <a:fillRect/>
          </a:stretch>
        </p:blipFill>
        <p:spPr>
          <a:xfrm>
            <a:off x="6671093" y="4003232"/>
            <a:ext cx="1314299" cy="2682240"/>
          </a:xfrm>
          <a:prstGeom prst="rect">
            <a:avLst/>
          </a:prstGeom>
        </p:spPr>
      </p:pic>
      <p:sp>
        <p:nvSpPr>
          <p:cNvPr id="6" name="TextBox 5">
            <a:extLst>
              <a:ext uri="{FF2B5EF4-FFF2-40B4-BE49-F238E27FC236}">
                <a16:creationId xmlns:a16="http://schemas.microsoft.com/office/drawing/2014/main" id="{EC7EBE18-A1A9-4F7D-BCFF-95628656403F}"/>
              </a:ext>
            </a:extLst>
          </p:cNvPr>
          <p:cNvSpPr txBox="1"/>
          <p:nvPr/>
        </p:nvSpPr>
        <p:spPr>
          <a:xfrm>
            <a:off x="1" y="0"/>
            <a:ext cx="4554747" cy="1938992"/>
          </a:xfrm>
          <a:prstGeom prst="rect">
            <a:avLst/>
          </a:prstGeom>
          <a:noFill/>
        </p:spPr>
        <p:txBody>
          <a:bodyPr wrap="square" rtlCol="0">
            <a:spAutoFit/>
          </a:bodyPr>
          <a:lstStyle/>
          <a:p>
            <a:pPr defTabSz="1219170">
              <a:buClr>
                <a:srgbClr val="000000"/>
              </a:buClr>
            </a:pPr>
            <a:r>
              <a:rPr lang="en-US" sz="3733" b="1" kern="0" dirty="0">
                <a:solidFill>
                  <a:prstClr val="white"/>
                </a:solidFill>
                <a:latin typeface="Segoe Print" panose="02000600000000000000" pitchFamily="2" charset="0"/>
                <a:cs typeface="Arial"/>
                <a:sym typeface="Arial"/>
              </a:rPr>
              <a:t>Millennials</a:t>
            </a:r>
            <a:r>
              <a:rPr lang="en-US" sz="1867" kern="0" dirty="0">
                <a:solidFill>
                  <a:prstClr val="white"/>
                </a:solidFill>
                <a:latin typeface="Roboto Condensed"/>
                <a:cs typeface="Arial"/>
                <a:sym typeface="Arial"/>
              </a:rPr>
              <a:t>   </a:t>
            </a:r>
            <a:r>
              <a:rPr lang="en-US" sz="1200" kern="0" dirty="0">
                <a:solidFill>
                  <a:prstClr val="white"/>
                </a:solidFill>
                <a:latin typeface="Roboto Condensed"/>
                <a:cs typeface="Arial"/>
                <a:sym typeface="Arial"/>
              </a:rPr>
              <a:t>AND</a:t>
            </a:r>
          </a:p>
          <a:p>
            <a:pPr defTabSz="1219170">
              <a:buClr>
                <a:srgbClr val="000000"/>
              </a:buClr>
            </a:pPr>
            <a:r>
              <a:rPr lang="en-US" sz="3733" b="1" kern="0" dirty="0">
                <a:solidFill>
                  <a:prstClr val="white"/>
                </a:solidFill>
                <a:latin typeface="Segoe Print" panose="02000600000000000000" pitchFamily="2" charset="0"/>
                <a:cs typeface="Arial"/>
                <a:sym typeface="Arial"/>
              </a:rPr>
              <a:t>GENERATION Y</a:t>
            </a:r>
          </a:p>
          <a:p>
            <a:pPr defTabSz="1219170">
              <a:buClr>
                <a:srgbClr val="000000"/>
              </a:buClr>
            </a:pPr>
            <a:r>
              <a:rPr lang="en-US" sz="1867" kern="0" dirty="0">
                <a:solidFill>
                  <a:prstClr val="white"/>
                </a:solidFill>
                <a:latin typeface="Roboto Condensed"/>
                <a:cs typeface="Arial"/>
                <a:sym typeface="Arial"/>
              </a:rPr>
              <a:t>BORN EARLY </a:t>
            </a:r>
            <a:r>
              <a:rPr lang="en-US" sz="2667" b="1" kern="0" dirty="0">
                <a:solidFill>
                  <a:prstClr val="white"/>
                </a:solidFill>
                <a:latin typeface="Roboto Condensed"/>
                <a:cs typeface="Arial"/>
                <a:sym typeface="Arial"/>
              </a:rPr>
              <a:t>1980</a:t>
            </a:r>
            <a:r>
              <a:rPr lang="en-US" sz="1867" b="1" kern="0" dirty="0">
                <a:solidFill>
                  <a:prstClr val="white"/>
                </a:solidFill>
                <a:latin typeface="Roboto Condensed"/>
                <a:cs typeface="Arial"/>
                <a:sym typeface="Arial"/>
              </a:rPr>
              <a:t>’S</a:t>
            </a:r>
            <a:r>
              <a:rPr lang="en-US" sz="1867" kern="0" dirty="0">
                <a:solidFill>
                  <a:prstClr val="white"/>
                </a:solidFill>
                <a:latin typeface="Roboto Condensed"/>
                <a:cs typeface="Arial"/>
                <a:sym typeface="Arial"/>
              </a:rPr>
              <a:t> – MID </a:t>
            </a:r>
            <a:r>
              <a:rPr lang="en-US" sz="2667" kern="0" dirty="0">
                <a:solidFill>
                  <a:prstClr val="white"/>
                </a:solidFill>
                <a:latin typeface="Roboto Condensed"/>
                <a:cs typeface="Arial"/>
                <a:sym typeface="Arial"/>
              </a:rPr>
              <a:t>1990</a:t>
            </a:r>
            <a:r>
              <a:rPr lang="en-US" sz="1867" kern="0" dirty="0">
                <a:solidFill>
                  <a:prstClr val="white"/>
                </a:solidFill>
                <a:latin typeface="Roboto Condensed"/>
                <a:cs typeface="Arial"/>
                <a:sym typeface="Arial"/>
              </a:rPr>
              <a:t>’S</a:t>
            </a:r>
          </a:p>
          <a:p>
            <a:pPr defTabSz="1219170">
              <a:buClr>
                <a:srgbClr val="000000"/>
              </a:buClr>
            </a:pPr>
            <a:endParaRPr lang="en-US" sz="1867" kern="0" dirty="0">
              <a:solidFill>
                <a:prstClr val="white"/>
              </a:solidFill>
              <a:latin typeface="Arial"/>
              <a:cs typeface="Arial"/>
              <a:sym typeface="Arial"/>
            </a:endParaRPr>
          </a:p>
        </p:txBody>
      </p:sp>
    </p:spTree>
    <p:extLst>
      <p:ext uri="{BB962C8B-B14F-4D97-AF65-F5344CB8AC3E}">
        <p14:creationId xmlns:p14="http://schemas.microsoft.com/office/powerpoint/2010/main" val="1164130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E9A7A99-4B20-4799-B99C-E0E0CD867767}"/>
              </a:ext>
            </a:extLst>
          </p:cNvPr>
          <p:cNvSpPr>
            <a:spLocks noGrp="1"/>
          </p:cNvSpPr>
          <p:nvPr>
            <p:ph type="sldNum" idx="10"/>
          </p:nvPr>
        </p:nvSpPr>
        <p:spPr/>
        <p:txBody>
          <a:bodyPr/>
          <a:lstStyle/>
          <a:p>
            <a:fld id="{00000000-1234-1234-1234-123412341234}" type="slidenum">
              <a:rPr lang="en" smtClean="0"/>
              <a:pPr/>
              <a:t>77</a:t>
            </a:fld>
            <a:endParaRPr lang="en"/>
          </a:p>
        </p:txBody>
      </p:sp>
      <p:sp>
        <p:nvSpPr>
          <p:cNvPr id="4" name="Oval 3">
            <a:extLst>
              <a:ext uri="{FF2B5EF4-FFF2-40B4-BE49-F238E27FC236}">
                <a16:creationId xmlns:a16="http://schemas.microsoft.com/office/drawing/2014/main" id="{B2B974AE-1239-44B9-9F69-261CB6FA83C8}"/>
              </a:ext>
            </a:extLst>
          </p:cNvPr>
          <p:cNvSpPr>
            <a:spLocks noChangeAspect="1"/>
          </p:cNvSpPr>
          <p:nvPr/>
        </p:nvSpPr>
        <p:spPr>
          <a:xfrm>
            <a:off x="665324" y="2027631"/>
            <a:ext cx="1828800" cy="1828800"/>
          </a:xfrm>
          <a:prstGeom prst="ellipse">
            <a:avLst/>
          </a:prstGeom>
          <a:blipFill rotWithShape="1">
            <a:blip r:embed="rId2"/>
            <a:srcRect/>
            <a:stretch>
              <a:fillRect l="-15000" r="-15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pic>
        <p:nvPicPr>
          <p:cNvPr id="5" name="Picture 2" descr="https://www.ivyinvestments.com/sites/default/files/GenlinkOverview1.jpg">
            <a:extLst>
              <a:ext uri="{FF2B5EF4-FFF2-40B4-BE49-F238E27FC236}">
                <a16:creationId xmlns:a16="http://schemas.microsoft.com/office/drawing/2014/main" id="{7F279199-7713-4BFC-A1FA-089EA8369D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264" t="20670" r="20478"/>
          <a:stretch/>
        </p:blipFill>
        <p:spPr bwMode="auto">
          <a:xfrm>
            <a:off x="805433" y="3968052"/>
            <a:ext cx="1548582" cy="2213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613083D-C4ED-46AE-9774-E706534EABB6}"/>
              </a:ext>
            </a:extLst>
          </p:cNvPr>
          <p:cNvSpPr txBox="1">
            <a:spLocks noChangeArrowheads="1"/>
          </p:cNvSpPr>
          <p:nvPr/>
        </p:nvSpPr>
        <p:spPr bwMode="auto">
          <a:xfrm>
            <a:off x="2532635" y="2056159"/>
            <a:ext cx="9659365" cy="2745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S PGothic" panose="020B0600070205080204" pitchFamily="34" charset="-128"/>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ea typeface="MS PGothic" panose="020B0600070205080204" pitchFamily="34" charset="-128"/>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ea typeface="MS PGothic" panose="020B0600070205080204" pitchFamily="34" charset="-128"/>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ea typeface="MS PGothic" panose="020B0600070205080204" pitchFamily="34" charset="-128"/>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ea typeface="MS PGothic" panose="020B0600070205080204" pitchFamily="34" charset="-128"/>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a:lstStyle>
          <a:p>
            <a:pPr eaLnBrk="1" hangingPunct="1">
              <a:lnSpc>
                <a:spcPct val="80000"/>
              </a:lnSpc>
              <a:spcAft>
                <a:spcPts val="300"/>
              </a:spcAft>
              <a:buClr>
                <a:srgbClr val="C00000"/>
              </a:buClr>
              <a:buFont typeface="Wingdings" panose="05000000000000000000" pitchFamily="2" charset="2"/>
              <a:buChar char="v"/>
            </a:pPr>
            <a:r>
              <a:rPr lang="en-US" altLang="en-US" dirty="0">
                <a:solidFill>
                  <a:srgbClr val="C00000"/>
                </a:solidFill>
              </a:rPr>
              <a:t>Attended day care, very involved “helicopter” parents</a:t>
            </a:r>
          </a:p>
          <a:p>
            <a:pPr eaLnBrk="1" hangingPunct="1">
              <a:lnSpc>
                <a:spcPct val="80000"/>
              </a:lnSpc>
              <a:spcAft>
                <a:spcPts val="300"/>
              </a:spcAft>
              <a:buClr>
                <a:srgbClr val="C00000"/>
              </a:buClr>
              <a:buFont typeface="Wingdings" panose="05000000000000000000" pitchFamily="2" charset="2"/>
              <a:buChar char="v"/>
            </a:pPr>
            <a:r>
              <a:rPr lang="en-US" altLang="en-US" dirty="0">
                <a:solidFill>
                  <a:srgbClr val="C00000"/>
                </a:solidFill>
              </a:rPr>
              <a:t>Prosperity has increased over their lifetime</a:t>
            </a:r>
          </a:p>
          <a:p>
            <a:pPr eaLnBrk="1" hangingPunct="1">
              <a:lnSpc>
                <a:spcPct val="80000"/>
              </a:lnSpc>
              <a:spcAft>
                <a:spcPts val="300"/>
              </a:spcAft>
              <a:buClr>
                <a:srgbClr val="C00000"/>
              </a:buClr>
              <a:buFont typeface="Wingdings" panose="05000000000000000000" pitchFamily="2" charset="2"/>
              <a:buChar char="v"/>
            </a:pPr>
            <a:r>
              <a:rPr lang="en-US" altLang="en-US" dirty="0">
                <a:solidFill>
                  <a:srgbClr val="C00000"/>
                </a:solidFill>
              </a:rPr>
              <a:t>“Live, then Work!”</a:t>
            </a:r>
          </a:p>
          <a:p>
            <a:pPr eaLnBrk="1" hangingPunct="1">
              <a:lnSpc>
                <a:spcPct val="80000"/>
              </a:lnSpc>
              <a:spcAft>
                <a:spcPts val="300"/>
              </a:spcAft>
              <a:buClr>
                <a:srgbClr val="C00000"/>
              </a:buClr>
              <a:buFont typeface="Wingdings" panose="05000000000000000000" pitchFamily="2" charset="2"/>
              <a:buChar char="v"/>
            </a:pPr>
            <a:r>
              <a:rPr lang="en-US" altLang="en-US" dirty="0">
                <a:solidFill>
                  <a:srgbClr val="C00000"/>
                </a:solidFill>
              </a:rPr>
              <a:t>Achievement oriented</a:t>
            </a:r>
          </a:p>
          <a:p>
            <a:pPr eaLnBrk="1" hangingPunct="1">
              <a:lnSpc>
                <a:spcPct val="80000"/>
              </a:lnSpc>
              <a:spcAft>
                <a:spcPts val="300"/>
              </a:spcAft>
              <a:buClr>
                <a:srgbClr val="C00000"/>
              </a:buClr>
              <a:buFont typeface="Wingdings" panose="05000000000000000000" pitchFamily="2" charset="2"/>
              <a:buChar char="v"/>
            </a:pPr>
            <a:r>
              <a:rPr lang="en-US" altLang="en-US" dirty="0">
                <a:solidFill>
                  <a:srgbClr val="C00000"/>
                </a:solidFill>
              </a:rPr>
              <a:t>Prefer instant or text messaging</a:t>
            </a:r>
          </a:p>
          <a:p>
            <a:pPr eaLnBrk="1" hangingPunct="1">
              <a:lnSpc>
                <a:spcPct val="80000"/>
              </a:lnSpc>
              <a:spcAft>
                <a:spcPts val="300"/>
              </a:spcAft>
              <a:buClr>
                <a:srgbClr val="C00000"/>
              </a:buClr>
              <a:buFont typeface="Wingdings" panose="05000000000000000000" pitchFamily="2" charset="2"/>
              <a:buChar char="v"/>
            </a:pPr>
            <a:r>
              <a:rPr lang="en-US" altLang="en-US" dirty="0">
                <a:solidFill>
                  <a:srgbClr val="C00000"/>
                </a:solidFill>
              </a:rPr>
              <a:t>Want to build parallel careers </a:t>
            </a:r>
          </a:p>
          <a:p>
            <a:pPr eaLnBrk="1" hangingPunct="1">
              <a:lnSpc>
                <a:spcPct val="80000"/>
              </a:lnSpc>
              <a:spcAft>
                <a:spcPts val="300"/>
              </a:spcAft>
              <a:buClr>
                <a:srgbClr val="C00000"/>
              </a:buClr>
              <a:buFont typeface="Wingdings" panose="05000000000000000000" pitchFamily="2" charset="2"/>
              <a:buChar char="v"/>
            </a:pPr>
            <a:r>
              <a:rPr lang="en-US" altLang="en-US" dirty="0">
                <a:solidFill>
                  <a:srgbClr val="C00000"/>
                </a:solidFill>
              </a:rPr>
              <a:t>Experts in multitasking</a:t>
            </a:r>
          </a:p>
          <a:p>
            <a:pPr eaLnBrk="1" hangingPunct="1">
              <a:lnSpc>
                <a:spcPct val="80000"/>
              </a:lnSpc>
              <a:spcAft>
                <a:spcPts val="300"/>
              </a:spcAft>
              <a:buClr>
                <a:srgbClr val="C00000"/>
              </a:buClr>
              <a:buFont typeface="Wingdings" panose="05000000000000000000" pitchFamily="2" charset="2"/>
              <a:buChar char="v"/>
            </a:pPr>
            <a:endParaRPr lang="en-US" altLang="en-US" dirty="0">
              <a:solidFill>
                <a:srgbClr val="C00000"/>
              </a:solidFill>
            </a:endParaRPr>
          </a:p>
          <a:p>
            <a:pPr eaLnBrk="1" hangingPunct="1">
              <a:lnSpc>
                <a:spcPct val="80000"/>
              </a:lnSpc>
              <a:spcAft>
                <a:spcPts val="300"/>
              </a:spcAft>
              <a:buClr>
                <a:srgbClr val="C00000"/>
              </a:buClr>
              <a:buFont typeface="Wingdings" panose="05000000000000000000" pitchFamily="2" charset="2"/>
              <a:buChar char="v"/>
            </a:pPr>
            <a:endParaRPr lang="en-US" altLang="en-US" dirty="0">
              <a:solidFill>
                <a:srgbClr val="C00000"/>
              </a:solidFill>
            </a:endParaRPr>
          </a:p>
          <a:p>
            <a:pPr eaLnBrk="1" hangingPunct="1">
              <a:lnSpc>
                <a:spcPct val="80000"/>
              </a:lnSpc>
              <a:spcAft>
                <a:spcPts val="300"/>
              </a:spcAft>
              <a:buClr>
                <a:srgbClr val="C00000"/>
              </a:buClr>
              <a:buFont typeface="Wingdings" panose="05000000000000000000" pitchFamily="2" charset="2"/>
              <a:buChar char="v"/>
            </a:pPr>
            <a:endParaRPr lang="en-US" altLang="en-US" dirty="0">
              <a:solidFill>
                <a:srgbClr val="C00000"/>
              </a:solidFill>
            </a:endParaRPr>
          </a:p>
          <a:p>
            <a:pPr eaLnBrk="1" hangingPunct="1">
              <a:lnSpc>
                <a:spcPct val="80000"/>
              </a:lnSpc>
              <a:spcAft>
                <a:spcPts val="300"/>
              </a:spcAft>
              <a:buClr>
                <a:srgbClr val="009999"/>
              </a:buClr>
              <a:buFont typeface="Wingdings" panose="05000000000000000000" pitchFamily="2" charset="2"/>
              <a:buChar char="v"/>
            </a:pPr>
            <a:endParaRPr kumimoji="0" lang="en-US" altLang="en-US" sz="1400" b="0" i="0" u="none" strike="noStrike" kern="0" cap="none" spc="0" normalizeH="0" baseline="0" noProof="0" dirty="0">
              <a:ln>
                <a:noFill/>
              </a:ln>
              <a:solidFill>
                <a:schemeClr val="bg1"/>
              </a:solidFill>
              <a:effectLst/>
              <a:uLnTx/>
              <a:uFillTx/>
              <a:ea typeface="MS PGothic" panose="020B0600070205080204" pitchFamily="34" charset="-128"/>
              <a:cs typeface="+mn-cs"/>
            </a:endParaRPr>
          </a:p>
        </p:txBody>
      </p:sp>
      <p:sp>
        <p:nvSpPr>
          <p:cNvPr id="8" name="Rectangle 7">
            <a:extLst>
              <a:ext uri="{FF2B5EF4-FFF2-40B4-BE49-F238E27FC236}">
                <a16:creationId xmlns:a16="http://schemas.microsoft.com/office/drawing/2014/main" id="{384D6CB1-4675-4BDE-8477-F592AB548A2A}"/>
              </a:ext>
            </a:extLst>
          </p:cNvPr>
          <p:cNvSpPr/>
          <p:nvPr/>
        </p:nvSpPr>
        <p:spPr>
          <a:xfrm>
            <a:off x="0" y="540660"/>
            <a:ext cx="7491074" cy="954107"/>
          </a:xfrm>
          <a:prstGeom prst="rect">
            <a:avLst/>
          </a:prstGeom>
        </p:spPr>
        <p:txBody>
          <a:bodyPr wrap="square">
            <a:spAutoFit/>
          </a:bodyPr>
          <a:lstStyle/>
          <a:p>
            <a:pPr algn="ctr">
              <a:buClrTx/>
              <a:buFontTx/>
            </a:pPr>
            <a:r>
              <a:rPr lang="en-US" sz="2800" dirty="0">
                <a:solidFill>
                  <a:schemeClr val="bg1"/>
                </a:solidFill>
                <a:latin typeface="Segoe Print" panose="02000600000000000000" pitchFamily="2" charset="0"/>
              </a:rPr>
              <a:t>Millennials </a:t>
            </a:r>
            <a:r>
              <a:rPr lang="en-US" sz="1600" dirty="0">
                <a:solidFill>
                  <a:schemeClr val="bg1"/>
                </a:solidFill>
                <a:latin typeface="Segoe Print" panose="02000600000000000000" pitchFamily="2" charset="0"/>
              </a:rPr>
              <a:t>AND</a:t>
            </a:r>
            <a:r>
              <a:rPr lang="en-US" sz="2800" dirty="0">
                <a:solidFill>
                  <a:schemeClr val="bg1"/>
                </a:solidFill>
                <a:latin typeface="Segoe Print" panose="02000600000000000000" pitchFamily="2" charset="0"/>
              </a:rPr>
              <a:t> GENERATION Y</a:t>
            </a:r>
          </a:p>
          <a:p>
            <a:pPr algn="ctr">
              <a:buClrTx/>
              <a:buFontTx/>
            </a:pPr>
            <a:r>
              <a:rPr lang="en-US" sz="2800" dirty="0">
                <a:solidFill>
                  <a:schemeClr val="bg1"/>
                </a:solidFill>
                <a:latin typeface="Segoe Print" panose="02000600000000000000" pitchFamily="2" charset="0"/>
              </a:rPr>
              <a:t> EARLY1980’S – MID 1990’S</a:t>
            </a:r>
          </a:p>
        </p:txBody>
      </p:sp>
    </p:spTree>
    <p:extLst>
      <p:ext uri="{BB962C8B-B14F-4D97-AF65-F5344CB8AC3E}">
        <p14:creationId xmlns:p14="http://schemas.microsoft.com/office/powerpoint/2010/main" val="463568656"/>
      </p:ext>
    </p:extLst>
  </p:cSld>
  <p:clrMapOvr>
    <a:masterClrMapping/>
  </p:clrMapOvr>
  <p:transition>
    <p:fade thruBlk="1"/>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A6DAD1-E918-49D2-95AD-84F234E1C85F}"/>
              </a:ext>
            </a:extLst>
          </p:cNvPr>
          <p:cNvSpPr>
            <a:spLocks noGrp="1"/>
          </p:cNvSpPr>
          <p:nvPr>
            <p:ph type="sldNum" sz="quarter" idx="12"/>
          </p:nvPr>
        </p:nvSpPr>
        <p:spPr/>
        <p:txBody>
          <a:bodyPr/>
          <a:lstStyle/>
          <a:p>
            <a:fld id="{E57BDBDE-5D11-4649-B20A-41B7454E487B}" type="slidenum">
              <a:rPr lang="en-US" smtClean="0"/>
              <a:t>78</a:t>
            </a:fld>
            <a:endParaRPr lang="en-US"/>
          </a:p>
        </p:txBody>
      </p:sp>
      <p:sp>
        <p:nvSpPr>
          <p:cNvPr id="3" name="TextBox 2">
            <a:extLst>
              <a:ext uri="{FF2B5EF4-FFF2-40B4-BE49-F238E27FC236}">
                <a16:creationId xmlns:a16="http://schemas.microsoft.com/office/drawing/2014/main" id="{C6FE0ED9-423B-4A22-825D-78F050AA7EB7}"/>
              </a:ext>
            </a:extLst>
          </p:cNvPr>
          <p:cNvSpPr txBox="1"/>
          <p:nvPr/>
        </p:nvSpPr>
        <p:spPr>
          <a:xfrm>
            <a:off x="0" y="766732"/>
            <a:ext cx="4014439" cy="6155531"/>
          </a:xfrm>
          <a:prstGeom prst="rect">
            <a:avLst/>
          </a:prstGeom>
          <a:noFill/>
        </p:spPr>
        <p:txBody>
          <a:bodyPr wrap="square" rtlCol="0">
            <a:spAutoFit/>
          </a:bodyPr>
          <a:lstStyle/>
          <a:p>
            <a:pPr algn="ctr">
              <a:buClr>
                <a:schemeClr val="bg1"/>
              </a:buClr>
            </a:pPr>
            <a:r>
              <a:rPr lang="en-US" sz="1800" b="1" dirty="0">
                <a:solidFill>
                  <a:schemeClr val="bg1"/>
                </a:solidFill>
                <a:latin typeface="Segoe Print" panose="02000600000000000000" pitchFamily="2" charset="0"/>
              </a:rPr>
              <a:t>WORKING </a:t>
            </a:r>
          </a:p>
          <a:p>
            <a:pPr algn="ctr">
              <a:buClr>
                <a:schemeClr val="bg1"/>
              </a:buClr>
            </a:pPr>
            <a:r>
              <a:rPr lang="en-US" sz="1800" b="1" dirty="0">
                <a:solidFill>
                  <a:schemeClr val="bg1"/>
                </a:solidFill>
                <a:latin typeface="Segoe Print" panose="02000600000000000000" pitchFamily="2" charset="0"/>
              </a:rPr>
              <a:t>WITH A </a:t>
            </a:r>
            <a:r>
              <a:rPr lang="en-US" b="1" dirty="0">
                <a:solidFill>
                  <a:schemeClr val="bg1"/>
                </a:solidFill>
                <a:latin typeface="Segoe Print" panose="02000600000000000000" pitchFamily="2" charset="0"/>
              </a:rPr>
              <a:t>Millennial AND GENERATION Y</a:t>
            </a:r>
          </a:p>
          <a:p>
            <a:pPr algn="ctr">
              <a:buClr>
                <a:schemeClr val="bg1"/>
              </a:buClr>
            </a:pPr>
            <a:endParaRPr lang="en-US" sz="1800" b="1" dirty="0">
              <a:solidFill>
                <a:schemeClr val="bg1"/>
              </a:solidFill>
              <a:latin typeface="+mj-lt"/>
            </a:endParaRPr>
          </a:p>
          <a:p>
            <a:pPr>
              <a:buClr>
                <a:schemeClr val="bg1"/>
              </a:buClr>
            </a:pPr>
            <a:endParaRPr lang="en-US" sz="1600"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Apt to change jobs more frequently </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Want positive reinforcement from their bosses</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More electronic vs. face to face communication</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Like to be involved in the decision making process</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Work to live, not live to work</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Want open communication regardless of title, position, or tenure</a:t>
            </a:r>
          </a:p>
          <a:p>
            <a:pPr marL="285750" indent="-285750">
              <a:buClr>
                <a:schemeClr val="bg1"/>
              </a:buClr>
              <a:buFont typeface="Wingdings" panose="05000000000000000000" pitchFamily="2" charset="2"/>
              <a:buChar char="v"/>
            </a:pPr>
            <a:endParaRPr lang="en-US" dirty="0">
              <a:solidFill>
                <a:schemeClr val="bg1"/>
              </a:solidFill>
              <a:latin typeface="+mj-lt"/>
            </a:endParaRPr>
          </a:p>
        </p:txBody>
      </p:sp>
      <p:pic>
        <p:nvPicPr>
          <p:cNvPr id="4" name="Picture 2" descr="Markers:&#10;NoÂ recollectionÂ ofÂ ReaganÂ era,Â ColdÂ War&#10;Technology/MenuÂ drivenÂ society;Â mostÂ racially/ethnicallyÂ diverse&#10;HaveÂ alw...">
            <a:extLst>
              <a:ext uri="{FF2B5EF4-FFF2-40B4-BE49-F238E27FC236}">
                <a16:creationId xmlns:a16="http://schemas.microsoft.com/office/drawing/2014/main" id="{37608DB8-6285-4B4A-AEDA-6E56220C69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626" t="10733" r="19804" b="67296"/>
          <a:stretch/>
        </p:blipFill>
        <p:spPr bwMode="auto">
          <a:xfrm>
            <a:off x="4148538" y="147510"/>
            <a:ext cx="3894923" cy="18288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35E6023-B657-4F20-B7AE-890AE0D2F745}"/>
              </a:ext>
            </a:extLst>
          </p:cNvPr>
          <p:cNvSpPr/>
          <p:nvPr/>
        </p:nvSpPr>
        <p:spPr>
          <a:xfrm>
            <a:off x="3981771" y="2763013"/>
            <a:ext cx="4163124" cy="3554819"/>
          </a:xfrm>
          <a:prstGeom prst="rect">
            <a:avLst/>
          </a:prstGeom>
        </p:spPr>
        <p:txBody>
          <a:bodyPr wrap="square">
            <a:spAutoFit/>
          </a:bodyPr>
          <a:lstStyle/>
          <a:p>
            <a:pPr marL="285750" indent="-285750" algn="ctr" eaLnBrk="1" hangingPunct="1">
              <a:lnSpc>
                <a:spcPct val="90000"/>
              </a:lnSpc>
              <a:buClr>
                <a:srgbClr val="C00000"/>
              </a:buClr>
              <a:buFont typeface="Wingdings" panose="05000000000000000000" pitchFamily="2" charset="2"/>
              <a:buChar char="v"/>
            </a:pPr>
            <a:endParaRPr lang="en-US" sz="1600"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Demonstrate the stability and long-term value of your organization, and also show how your organization is flexible and filled with learning opportunities for them</a:t>
            </a:r>
          </a:p>
          <a:p>
            <a:pPr marL="285750" indent="-285750" eaLnBrk="1" hangingPunct="1">
              <a:lnSpc>
                <a:spcPct val="90000"/>
              </a:lnSpc>
              <a:buClr>
                <a:srgbClr val="C00000"/>
              </a:buClr>
              <a:buFont typeface="Wingdings" panose="05000000000000000000" pitchFamily="2" charset="2"/>
              <a:buChar char="v"/>
            </a:pPr>
            <a:endParaRPr lang="en-US"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Provide work schedules that help them build careers and families at the same time</a:t>
            </a:r>
          </a:p>
          <a:p>
            <a:pPr marL="285750" indent="-285750" eaLnBrk="1" hangingPunct="1">
              <a:lnSpc>
                <a:spcPct val="90000"/>
              </a:lnSpc>
              <a:buClr>
                <a:srgbClr val="C00000"/>
              </a:buClr>
              <a:buFont typeface="Wingdings" panose="05000000000000000000" pitchFamily="2" charset="2"/>
              <a:buChar char="v"/>
            </a:pPr>
            <a:endParaRPr lang="en-US"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Make groups and teams part of their job</a:t>
            </a:r>
          </a:p>
          <a:p>
            <a:pPr eaLnBrk="1" hangingPunct="1">
              <a:lnSpc>
                <a:spcPct val="90000"/>
              </a:lnSpc>
              <a:buClr>
                <a:srgbClr val="FF9800"/>
              </a:buClr>
            </a:pPr>
            <a:r>
              <a:rPr lang="en-US" dirty="0">
                <a:solidFill>
                  <a:srgbClr val="3F5378"/>
                </a:solidFill>
                <a:latin typeface="+mj-lt"/>
              </a:rPr>
              <a:t> </a:t>
            </a:r>
          </a:p>
        </p:txBody>
      </p:sp>
      <p:sp>
        <p:nvSpPr>
          <p:cNvPr id="7" name="Rectangle 6">
            <a:extLst>
              <a:ext uri="{FF2B5EF4-FFF2-40B4-BE49-F238E27FC236}">
                <a16:creationId xmlns:a16="http://schemas.microsoft.com/office/drawing/2014/main" id="{2F431CEA-D68E-4C06-9763-D51B9174792C}"/>
              </a:ext>
            </a:extLst>
          </p:cNvPr>
          <p:cNvSpPr/>
          <p:nvPr/>
        </p:nvSpPr>
        <p:spPr>
          <a:xfrm>
            <a:off x="8278994" y="1859339"/>
            <a:ext cx="3828870" cy="3139321"/>
          </a:xfrm>
          <a:prstGeom prst="rect">
            <a:avLst/>
          </a:prstGeom>
        </p:spPr>
        <p:txBody>
          <a:bodyPr wrap="square">
            <a:spAutoFit/>
          </a:bodyPr>
          <a:lstStyle/>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Challenge them</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Ask them their opinion and collaborate</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Encourage finding a mentor </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Provide timely feedback</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Lighten up </a:t>
            </a:r>
          </a:p>
        </p:txBody>
      </p:sp>
      <p:sp>
        <p:nvSpPr>
          <p:cNvPr id="8" name="Rectangle 7">
            <a:extLst>
              <a:ext uri="{FF2B5EF4-FFF2-40B4-BE49-F238E27FC236}">
                <a16:creationId xmlns:a16="http://schemas.microsoft.com/office/drawing/2014/main" id="{AE546604-8C5F-4A61-927E-66014BD4E41F}"/>
              </a:ext>
            </a:extLst>
          </p:cNvPr>
          <p:cNvSpPr/>
          <p:nvPr/>
        </p:nvSpPr>
        <p:spPr>
          <a:xfrm>
            <a:off x="3949103" y="2116682"/>
            <a:ext cx="4163124" cy="646331"/>
          </a:xfrm>
          <a:prstGeom prst="rect">
            <a:avLst/>
          </a:prstGeom>
        </p:spPr>
        <p:txBody>
          <a:bodyPr wrap="square">
            <a:spAutoFit/>
          </a:bodyPr>
          <a:lstStyle/>
          <a:p>
            <a:pPr lvl="0" algn="ctr">
              <a:buClr>
                <a:srgbClr val="FFFFFF"/>
              </a:buClr>
            </a:pPr>
            <a:r>
              <a:rPr lang="en-US" b="1" dirty="0">
                <a:solidFill>
                  <a:srgbClr val="C00000"/>
                </a:solidFill>
                <a:latin typeface="Segoe Print" panose="02000600000000000000" pitchFamily="2" charset="0"/>
              </a:rPr>
              <a:t>MANAGING A Millennial </a:t>
            </a:r>
          </a:p>
          <a:p>
            <a:pPr lvl="0" algn="ctr">
              <a:buClr>
                <a:srgbClr val="FFFFFF"/>
              </a:buClr>
            </a:pPr>
            <a:r>
              <a:rPr lang="en-US" b="1" dirty="0">
                <a:solidFill>
                  <a:srgbClr val="C00000"/>
                </a:solidFill>
                <a:latin typeface="Segoe Print" panose="02000600000000000000" pitchFamily="2" charset="0"/>
              </a:rPr>
              <a:t>AND GENERATION Y</a:t>
            </a:r>
          </a:p>
        </p:txBody>
      </p:sp>
      <p:sp>
        <p:nvSpPr>
          <p:cNvPr id="10" name="Rectangle 9">
            <a:extLst>
              <a:ext uri="{FF2B5EF4-FFF2-40B4-BE49-F238E27FC236}">
                <a16:creationId xmlns:a16="http://schemas.microsoft.com/office/drawing/2014/main" id="{91C8E8AF-2045-445E-B82A-990ECE64F10F}"/>
              </a:ext>
            </a:extLst>
          </p:cNvPr>
          <p:cNvSpPr/>
          <p:nvPr/>
        </p:nvSpPr>
        <p:spPr>
          <a:xfrm>
            <a:off x="8196003" y="766732"/>
            <a:ext cx="4163124" cy="646331"/>
          </a:xfrm>
          <a:prstGeom prst="rect">
            <a:avLst/>
          </a:prstGeom>
        </p:spPr>
        <p:txBody>
          <a:bodyPr wrap="square">
            <a:spAutoFit/>
          </a:bodyPr>
          <a:lstStyle/>
          <a:p>
            <a:pPr lvl="0" algn="ctr">
              <a:buClr>
                <a:srgbClr val="FFFFFF"/>
              </a:buClr>
            </a:pPr>
            <a:r>
              <a:rPr lang="en-US" b="1" dirty="0">
                <a:solidFill>
                  <a:schemeClr val="bg1"/>
                </a:solidFill>
                <a:latin typeface="Segoe Print" panose="02000600000000000000" pitchFamily="2" charset="0"/>
              </a:rPr>
              <a:t>GETTING ALONG WITH Millennial </a:t>
            </a:r>
          </a:p>
          <a:p>
            <a:pPr lvl="0" algn="ctr">
              <a:buClr>
                <a:srgbClr val="FFFFFF"/>
              </a:buClr>
            </a:pPr>
            <a:r>
              <a:rPr lang="en-US" b="1" dirty="0">
                <a:solidFill>
                  <a:schemeClr val="bg1"/>
                </a:solidFill>
                <a:latin typeface="Segoe Print" panose="02000600000000000000" pitchFamily="2" charset="0"/>
              </a:rPr>
              <a:t>AND GENERATION Y</a:t>
            </a:r>
          </a:p>
        </p:txBody>
      </p:sp>
    </p:spTree>
    <p:extLst>
      <p:ext uri="{BB962C8B-B14F-4D97-AF65-F5344CB8AC3E}">
        <p14:creationId xmlns:p14="http://schemas.microsoft.com/office/powerpoint/2010/main" val="965247876"/>
      </p:ext>
    </p:extLst>
  </p:cSld>
  <p:clrMapOvr>
    <a:masterClrMapping/>
  </p:clrMapOvr>
  <p:transition>
    <p:fade thruBlk="1"/>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860B9C-DB57-41E7-8815-930828C08F8C}"/>
              </a:ext>
            </a:extLst>
          </p:cNvPr>
          <p:cNvPicPr>
            <a:picLocks noChangeAspect="1"/>
          </p:cNvPicPr>
          <p:nvPr/>
        </p:nvPicPr>
        <p:blipFill rotWithShape="1">
          <a:blip r:embed="rId2"/>
          <a:srcRect l="-2024" t="406" r="-5701" b="-485"/>
          <a:stretch/>
        </p:blipFill>
        <p:spPr>
          <a:xfrm>
            <a:off x="959005" y="111512"/>
            <a:ext cx="10638263" cy="5765181"/>
          </a:xfrm>
          <a:prstGeom prst="rect">
            <a:avLst/>
          </a:prstGeom>
        </p:spPr>
      </p:pic>
      <p:pic>
        <p:nvPicPr>
          <p:cNvPr id="3" name="Picture 2">
            <a:extLst>
              <a:ext uri="{FF2B5EF4-FFF2-40B4-BE49-F238E27FC236}">
                <a16:creationId xmlns:a16="http://schemas.microsoft.com/office/drawing/2014/main" id="{B5201FAC-C9F5-4415-BB02-A3991FFE61F3}"/>
              </a:ext>
            </a:extLst>
          </p:cNvPr>
          <p:cNvPicPr>
            <a:picLocks noChangeAspect="1"/>
          </p:cNvPicPr>
          <p:nvPr/>
        </p:nvPicPr>
        <p:blipFill rotWithShape="1">
          <a:blip r:embed="rId2"/>
          <a:srcRect t="13180" r="91629" b="80432"/>
          <a:stretch/>
        </p:blipFill>
        <p:spPr>
          <a:xfrm>
            <a:off x="1347813" y="797312"/>
            <a:ext cx="1785680" cy="367990"/>
          </a:xfrm>
          <a:prstGeom prst="rect">
            <a:avLst/>
          </a:prstGeom>
        </p:spPr>
      </p:pic>
      <p:sp>
        <p:nvSpPr>
          <p:cNvPr id="4" name="Rectangle 3">
            <a:extLst>
              <a:ext uri="{FF2B5EF4-FFF2-40B4-BE49-F238E27FC236}">
                <a16:creationId xmlns:a16="http://schemas.microsoft.com/office/drawing/2014/main" id="{77E7B9FE-3DDC-4C49-A477-701898651D1A}"/>
              </a:ext>
            </a:extLst>
          </p:cNvPr>
          <p:cNvSpPr/>
          <p:nvPr/>
        </p:nvSpPr>
        <p:spPr>
          <a:xfrm>
            <a:off x="1178980" y="814038"/>
            <a:ext cx="2271776" cy="369332"/>
          </a:xfrm>
          <a:prstGeom prst="rect">
            <a:avLst/>
          </a:prstGeom>
        </p:spPr>
        <p:txBody>
          <a:bodyPr wrap="none">
            <a:spAutoFit/>
          </a:bodyPr>
          <a:lstStyle/>
          <a:p>
            <a:r>
              <a:rPr lang="en-US" b="1" dirty="0">
                <a:solidFill>
                  <a:schemeClr val="bg1"/>
                </a:solidFill>
                <a:latin typeface="Calibri" panose="020F0502020204030204" pitchFamily="34" charset="0"/>
              </a:rPr>
              <a:t>Millennial AND GEN Y</a:t>
            </a:r>
            <a:endParaRPr lang="en-US" dirty="0">
              <a:latin typeface="Calibri" panose="020F0502020204030204" pitchFamily="34" charset="0"/>
            </a:endParaRPr>
          </a:p>
        </p:txBody>
      </p:sp>
    </p:spTree>
    <p:extLst>
      <p:ext uri="{BB962C8B-B14F-4D97-AF65-F5344CB8AC3E}">
        <p14:creationId xmlns:p14="http://schemas.microsoft.com/office/powerpoint/2010/main" val="9398183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lated image">
            <a:extLst>
              <a:ext uri="{FF2B5EF4-FFF2-40B4-BE49-F238E27FC236}">
                <a16:creationId xmlns:a16="http://schemas.microsoft.com/office/drawing/2014/main" id="{0082E62F-9713-4E5C-AE4F-B990B1AC18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6080" y="2536955"/>
            <a:ext cx="4267795" cy="284265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0303820-DEBA-41C9-B6F7-5D907704039E}"/>
              </a:ext>
            </a:extLst>
          </p:cNvPr>
          <p:cNvSpPr/>
          <p:nvPr/>
        </p:nvSpPr>
        <p:spPr>
          <a:xfrm>
            <a:off x="0" y="570447"/>
            <a:ext cx="12191999" cy="1815882"/>
          </a:xfrm>
          <a:prstGeom prst="rect">
            <a:avLst/>
          </a:prstGeom>
        </p:spPr>
        <p:txBody>
          <a:bodyPr wrap="square">
            <a:spAutoFit/>
          </a:bodyPr>
          <a:lstStyle/>
          <a:p>
            <a:pPr algn="ctr"/>
            <a:r>
              <a:rPr lang="en-US" sz="2800" b="1" dirty="0">
                <a:solidFill>
                  <a:srgbClr val="C00000"/>
                </a:solidFill>
                <a:latin typeface="+mj-lt"/>
              </a:rPr>
              <a:t>You might be a Millennial if……</a:t>
            </a:r>
          </a:p>
          <a:p>
            <a:pPr algn="ctr"/>
            <a:endParaRPr lang="en-US" sz="2800" b="1" dirty="0">
              <a:solidFill>
                <a:srgbClr val="C00000"/>
              </a:solidFill>
              <a:latin typeface="+mj-lt"/>
            </a:endParaRPr>
          </a:p>
          <a:p>
            <a:pPr algn="ctr"/>
            <a:r>
              <a:rPr lang="en-US" sz="2800" b="1" dirty="0">
                <a:solidFill>
                  <a:srgbClr val="C00000"/>
                </a:solidFill>
                <a:latin typeface="+mj-lt"/>
              </a:rPr>
              <a:t>Blog, Myspace/Facebook, IM, text messaging and other social media is part of your daily life. </a:t>
            </a:r>
            <a:endParaRPr lang="en-US" sz="2800" b="1" i="1" dirty="0">
              <a:solidFill>
                <a:srgbClr val="C00000"/>
              </a:solidFill>
              <a:latin typeface="+mj-lt"/>
            </a:endParaRPr>
          </a:p>
        </p:txBody>
      </p:sp>
    </p:spTree>
    <p:extLst>
      <p:ext uri="{BB962C8B-B14F-4D97-AF65-F5344CB8AC3E}">
        <p14:creationId xmlns:p14="http://schemas.microsoft.com/office/powerpoint/2010/main" val="10767137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714D7D5-8EDD-4243-A5D5-BEC5D28C91DB}"/>
              </a:ext>
            </a:extLst>
          </p:cNvPr>
          <p:cNvSpPr txBox="1"/>
          <p:nvPr/>
        </p:nvSpPr>
        <p:spPr>
          <a:xfrm>
            <a:off x="-114643" y="4522155"/>
            <a:ext cx="6541471" cy="1363215"/>
          </a:xfrm>
          <a:prstGeom prst="rect">
            <a:avLst/>
          </a:prstGeom>
        </p:spPr>
        <p:txBody>
          <a:bodyPr vert="horz" lIns="121920" tIns="60960" rIns="121920" bIns="60960" rtlCol="0" anchor="t">
            <a:normAutofit lnSpcReduction="10000"/>
          </a:bodyPr>
          <a:lstStyle/>
          <a:p>
            <a:pPr algn="ctr" defTabSz="1219170">
              <a:lnSpc>
                <a:spcPct val="90000"/>
              </a:lnSpc>
              <a:spcBef>
                <a:spcPct val="0"/>
              </a:spcBef>
              <a:spcAft>
                <a:spcPts val="800"/>
              </a:spcAft>
              <a:buClr>
                <a:srgbClr val="000000"/>
              </a:buClr>
            </a:pPr>
            <a:r>
              <a:rPr lang="en-US" sz="4267" b="1" dirty="0">
                <a:solidFill>
                  <a:prstClr val="white"/>
                </a:solidFill>
                <a:latin typeface="Segoe Print" panose="02000600000000000000" pitchFamily="2" charset="0"/>
                <a:ea typeface="+mj-ea"/>
                <a:cs typeface="Arial"/>
                <a:sym typeface="Arial"/>
              </a:rPr>
              <a:t>GENERATION Z </a:t>
            </a:r>
          </a:p>
          <a:p>
            <a:pPr algn="ctr" defTabSz="1219170">
              <a:lnSpc>
                <a:spcPct val="90000"/>
              </a:lnSpc>
              <a:spcBef>
                <a:spcPct val="0"/>
              </a:spcBef>
              <a:spcAft>
                <a:spcPts val="800"/>
              </a:spcAft>
              <a:buClr>
                <a:srgbClr val="000000"/>
              </a:buClr>
            </a:pPr>
            <a:r>
              <a:rPr lang="en-US" sz="2667" dirty="0">
                <a:solidFill>
                  <a:prstClr val="white"/>
                </a:solidFill>
                <a:latin typeface="Roboto Condensed"/>
                <a:ea typeface="+mj-ea"/>
                <a:cs typeface="Arial"/>
                <a:sym typeface="Arial"/>
              </a:rPr>
              <a:t>BORN AFTER </a:t>
            </a:r>
            <a:r>
              <a:rPr lang="en-US" sz="4267" b="1" dirty="0">
                <a:solidFill>
                  <a:prstClr val="white"/>
                </a:solidFill>
                <a:latin typeface="Roboto Condensed"/>
                <a:ea typeface="+mj-ea"/>
                <a:cs typeface="Arial"/>
                <a:sym typeface="Arial"/>
              </a:rPr>
              <a:t>1997</a:t>
            </a:r>
          </a:p>
        </p:txBody>
      </p:sp>
      <p:sp>
        <p:nvSpPr>
          <p:cNvPr id="16" name="Freeform: Shape 10">
            <a:extLst>
              <a:ext uri="{FF2B5EF4-FFF2-40B4-BE49-F238E27FC236}">
                <a16:creationId xmlns:a16="http://schemas.microsoft.com/office/drawing/2014/main" id="{20CB0AEA-B839-46AC-B480-2175561FB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156092" cy="3442493"/>
          </a:xfrm>
          <a:custGeom>
            <a:avLst/>
            <a:gdLst>
              <a:gd name="connsiteX0" fmla="*/ 0 w 3156092"/>
              <a:gd name="connsiteY0" fmla="*/ 0 h 3442494"/>
              <a:gd name="connsiteX1" fmla="*/ 2765641 w 3156092"/>
              <a:gd name="connsiteY1" fmla="*/ 0 h 3442494"/>
              <a:gd name="connsiteX2" fmla="*/ 2781296 w 3156092"/>
              <a:gd name="connsiteY2" fmla="*/ 20935 h 3442494"/>
              <a:gd name="connsiteX3" fmla="*/ 3156092 w 3156092"/>
              <a:gd name="connsiteY3" fmla="*/ 1247934 h 3442494"/>
              <a:gd name="connsiteX4" fmla="*/ 961532 w 3156092"/>
              <a:gd name="connsiteY4" fmla="*/ 3442494 h 3442494"/>
              <a:gd name="connsiteX5" fmla="*/ 107310 w 3156092"/>
              <a:gd name="connsiteY5" fmla="*/ 3270035 h 3442494"/>
              <a:gd name="connsiteX6" fmla="*/ 0 w 3156092"/>
              <a:gd name="connsiteY6" fmla="*/ 3218341 h 344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6092" h="3442494">
                <a:moveTo>
                  <a:pt x="0" y="0"/>
                </a:moveTo>
                <a:lnTo>
                  <a:pt x="2765641" y="0"/>
                </a:lnTo>
                <a:lnTo>
                  <a:pt x="2781296" y="20935"/>
                </a:lnTo>
                <a:cubicBezTo>
                  <a:pt x="3017923" y="371189"/>
                  <a:pt x="3156092" y="793426"/>
                  <a:pt x="3156092" y="1247934"/>
                </a:cubicBezTo>
                <a:cubicBezTo>
                  <a:pt x="3156092" y="2459956"/>
                  <a:pt x="2173554" y="3442494"/>
                  <a:pt x="961532" y="3442494"/>
                </a:cubicBezTo>
                <a:cubicBezTo>
                  <a:pt x="658527" y="3442494"/>
                  <a:pt x="369864" y="3381086"/>
                  <a:pt x="107310" y="3270035"/>
                </a:cubicBezTo>
                <a:lnTo>
                  <a:pt x="0" y="321834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a:solidFill>
                <a:prstClr val="white"/>
              </a:solidFill>
              <a:latin typeface="Calibri" panose="020F0502020204030204"/>
              <a:sym typeface="Arial"/>
            </a:endParaRPr>
          </a:p>
        </p:txBody>
      </p:sp>
      <p:sp>
        <p:nvSpPr>
          <p:cNvPr id="18" name="Freeform: Shape 12">
            <a:extLst>
              <a:ext uri="{FF2B5EF4-FFF2-40B4-BE49-F238E27FC236}">
                <a16:creationId xmlns:a16="http://schemas.microsoft.com/office/drawing/2014/main" id="{BC3318E7-A970-4403-9682-E7D429976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 y="1"/>
            <a:ext cx="3005349" cy="3291748"/>
          </a:xfrm>
          <a:custGeom>
            <a:avLst/>
            <a:gdLst>
              <a:gd name="connsiteX0" fmla="*/ 0 w 3005349"/>
              <a:gd name="connsiteY0" fmla="*/ 0 h 3291750"/>
              <a:gd name="connsiteX1" fmla="*/ 2577617 w 3005349"/>
              <a:gd name="connsiteY1" fmla="*/ 0 h 3291750"/>
              <a:gd name="connsiteX2" fmla="*/ 2656297 w 3005349"/>
              <a:gd name="connsiteY2" fmla="*/ 105217 h 3291750"/>
              <a:gd name="connsiteX3" fmla="*/ 3005349 w 3005349"/>
              <a:gd name="connsiteY3" fmla="*/ 1247934 h 3291750"/>
              <a:gd name="connsiteX4" fmla="*/ 961533 w 3005349"/>
              <a:gd name="connsiteY4" fmla="*/ 3291750 h 3291750"/>
              <a:gd name="connsiteX5" fmla="*/ 165988 w 3005349"/>
              <a:gd name="connsiteY5" fmla="*/ 3131137 h 3291750"/>
              <a:gd name="connsiteX6" fmla="*/ 0 w 3005349"/>
              <a:gd name="connsiteY6" fmla="*/ 3051176 h 329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5349" h="3291750">
                <a:moveTo>
                  <a:pt x="0" y="0"/>
                </a:moveTo>
                <a:lnTo>
                  <a:pt x="2577617" y="0"/>
                </a:lnTo>
                <a:lnTo>
                  <a:pt x="2656297" y="105217"/>
                </a:lnTo>
                <a:cubicBezTo>
                  <a:pt x="2876670" y="431412"/>
                  <a:pt x="3005349" y="824646"/>
                  <a:pt x="3005349" y="1247934"/>
                </a:cubicBezTo>
                <a:cubicBezTo>
                  <a:pt x="3005349" y="2376702"/>
                  <a:pt x="2090301" y="3291750"/>
                  <a:pt x="961533" y="3291750"/>
                </a:cubicBezTo>
                <a:cubicBezTo>
                  <a:pt x="679341" y="3291750"/>
                  <a:pt x="410507" y="3234560"/>
                  <a:pt x="165988" y="3131137"/>
                </a:cubicBezTo>
                <a:lnTo>
                  <a:pt x="0" y="305117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sym typeface="Arial"/>
            </a:endParaRPr>
          </a:p>
        </p:txBody>
      </p:sp>
      <p:pic>
        <p:nvPicPr>
          <p:cNvPr id="5" name="Picture 2" descr="https://www.ivyinvestments.com/sites/default/files/GenlinkOverview6.jpg">
            <a:extLst>
              <a:ext uri="{FF2B5EF4-FFF2-40B4-BE49-F238E27FC236}">
                <a16:creationId xmlns:a16="http://schemas.microsoft.com/office/drawing/2014/main" id="{2B4BE415-DFE9-46C5-B464-5B4C572718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4323" t="13986" r="2051" b="2046"/>
          <a:stretch/>
        </p:blipFill>
        <p:spPr bwMode="auto">
          <a:xfrm>
            <a:off x="427896" y="196555"/>
            <a:ext cx="1130555" cy="2804160"/>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a:extLst>
              <a:ext uri="{FF2B5EF4-FFF2-40B4-BE49-F238E27FC236}">
                <a16:creationId xmlns:a16="http://schemas.microsoft.com/office/drawing/2014/main" id="{3B50BB8F-1CF3-4420-A246-F2AE47F17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140" y="459336"/>
            <a:ext cx="3163824" cy="3163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sym typeface="Arial"/>
            </a:endParaRPr>
          </a:p>
        </p:txBody>
      </p:sp>
      <p:sp>
        <p:nvSpPr>
          <p:cNvPr id="17" name="Freeform: Shape 16">
            <a:extLst>
              <a:ext uri="{FF2B5EF4-FFF2-40B4-BE49-F238E27FC236}">
                <a16:creationId xmlns:a16="http://schemas.microsoft.com/office/drawing/2014/main" id="{7F871D6D-54EF-4FAA-A4E3-1F4D4F8D6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2732" y="623928"/>
            <a:ext cx="2834640" cy="2834640"/>
          </a:xfrm>
          <a:custGeom>
            <a:avLst/>
            <a:gdLst>
              <a:gd name="connsiteX0" fmla="*/ 1417320 w 2834640"/>
              <a:gd name="connsiteY0" fmla="*/ 0 h 2834640"/>
              <a:gd name="connsiteX1" fmla="*/ 2834640 w 2834640"/>
              <a:gd name="connsiteY1" fmla="*/ 1417320 h 2834640"/>
              <a:gd name="connsiteX2" fmla="*/ 1417320 w 2834640"/>
              <a:gd name="connsiteY2" fmla="*/ 2834640 h 2834640"/>
              <a:gd name="connsiteX3" fmla="*/ 0 w 2834640"/>
              <a:gd name="connsiteY3" fmla="*/ 1417320 h 2834640"/>
              <a:gd name="connsiteX4" fmla="*/ 1417320 w 2834640"/>
              <a:gd name="connsiteY4" fmla="*/ 0 h 2834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dirty="0">
              <a:solidFill>
                <a:prstClr val="white"/>
              </a:solidFill>
              <a:latin typeface="Calibri" panose="020F0502020204030204"/>
              <a:sym typeface="Arial"/>
            </a:endParaRPr>
          </a:p>
        </p:txBody>
      </p:sp>
      <p:pic>
        <p:nvPicPr>
          <p:cNvPr id="4" name="Picture 2" descr="https://www.ivyinvestments.com/sites/default/files/GenlinkOverview5.jpg">
            <a:extLst>
              <a:ext uri="{FF2B5EF4-FFF2-40B4-BE49-F238E27FC236}">
                <a16:creationId xmlns:a16="http://schemas.microsoft.com/office/drawing/2014/main" id="{F5326EC5-1530-4B57-8170-CF0F06734D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749" t="3873" r="967" b="15525"/>
          <a:stretch/>
        </p:blipFill>
        <p:spPr bwMode="auto">
          <a:xfrm>
            <a:off x="4454525" y="972630"/>
            <a:ext cx="1584960" cy="2109876"/>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Shape 18">
            <a:extLst>
              <a:ext uri="{FF2B5EF4-FFF2-40B4-BE49-F238E27FC236}">
                <a16:creationId xmlns:a16="http://schemas.microsoft.com/office/drawing/2014/main" id="{6E6E2C1E-E9BB-473F-9B15-9231E36D8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6149" y="2364552"/>
            <a:ext cx="3835851" cy="4493448"/>
          </a:xfrm>
          <a:custGeom>
            <a:avLst/>
            <a:gdLst>
              <a:gd name="connsiteX0" fmla="*/ 2839212 w 3835850"/>
              <a:gd name="connsiteY0" fmla="*/ 0 h 4493449"/>
              <a:gd name="connsiteX1" fmla="*/ 3683507 w 3835850"/>
              <a:gd name="connsiteY1" fmla="*/ 127646 h 4493449"/>
              <a:gd name="connsiteX2" fmla="*/ 3835850 w 3835850"/>
              <a:gd name="connsiteY2" fmla="*/ 183404 h 4493449"/>
              <a:gd name="connsiteX3" fmla="*/ 3835850 w 3835850"/>
              <a:gd name="connsiteY3" fmla="*/ 4493449 h 4493449"/>
              <a:gd name="connsiteX4" fmla="*/ 534850 w 3835850"/>
              <a:gd name="connsiteY4" fmla="*/ 4493449 h 4493449"/>
              <a:gd name="connsiteX5" fmla="*/ 484893 w 3835850"/>
              <a:gd name="connsiteY5" fmla="*/ 4426642 h 4493449"/>
              <a:gd name="connsiteX6" fmla="*/ 0 w 3835850"/>
              <a:gd name="connsiteY6" fmla="*/ 2839212 h 4493449"/>
              <a:gd name="connsiteX7" fmla="*/ 2839212 w 3835850"/>
              <a:gd name="connsiteY7" fmla="*/ 0 h 449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35850" h="4493449">
                <a:moveTo>
                  <a:pt x="2839212" y="0"/>
                </a:moveTo>
                <a:cubicBezTo>
                  <a:pt x="3133222" y="0"/>
                  <a:pt x="3416794" y="44689"/>
                  <a:pt x="3683507" y="127646"/>
                </a:cubicBezTo>
                <a:lnTo>
                  <a:pt x="3835850" y="183404"/>
                </a:lnTo>
                <a:lnTo>
                  <a:pt x="3835850" y="4493449"/>
                </a:lnTo>
                <a:lnTo>
                  <a:pt x="534850" y="4493449"/>
                </a:lnTo>
                <a:lnTo>
                  <a:pt x="484893" y="4426642"/>
                </a:lnTo>
                <a:cubicBezTo>
                  <a:pt x="178757" y="3973501"/>
                  <a:pt x="0" y="3427232"/>
                  <a:pt x="0" y="2839212"/>
                </a:cubicBezTo>
                <a:cubicBezTo>
                  <a:pt x="0" y="1271159"/>
                  <a:pt x="1271159" y="0"/>
                  <a:pt x="283921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a:solidFill>
                <a:prstClr val="white"/>
              </a:solidFill>
              <a:latin typeface="Calibri" panose="020F0502020204030204"/>
              <a:sym typeface="Arial"/>
            </a:endParaRPr>
          </a:p>
        </p:txBody>
      </p:sp>
      <p:sp>
        <p:nvSpPr>
          <p:cNvPr id="21" name="Freeform: Shape 20">
            <a:extLst>
              <a:ext uri="{FF2B5EF4-FFF2-40B4-BE49-F238E27FC236}">
                <a16:creationId xmlns:a16="http://schemas.microsoft.com/office/drawing/2014/main" id="{3864C5F7-9C3C-44B2-B562-3C9187F97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7371" y="0"/>
            <a:ext cx="3986784" cy="2427765"/>
          </a:xfrm>
          <a:custGeom>
            <a:avLst/>
            <a:gdLst>
              <a:gd name="connsiteX0" fmla="*/ 48890 w 3986784"/>
              <a:gd name="connsiteY0" fmla="*/ 0 h 2427765"/>
              <a:gd name="connsiteX1" fmla="*/ 3937894 w 3986784"/>
              <a:gd name="connsiteY1" fmla="*/ 0 h 2427765"/>
              <a:gd name="connsiteX2" fmla="*/ 3946285 w 3986784"/>
              <a:gd name="connsiteY2" fmla="*/ 32635 h 2427765"/>
              <a:gd name="connsiteX3" fmla="*/ 3986784 w 3986784"/>
              <a:gd name="connsiteY3" fmla="*/ 434373 h 2427765"/>
              <a:gd name="connsiteX4" fmla="*/ 1993392 w 3986784"/>
              <a:gd name="connsiteY4" fmla="*/ 2427765 h 2427765"/>
              <a:gd name="connsiteX5" fmla="*/ 0 w 3986784"/>
              <a:gd name="connsiteY5" fmla="*/ 434373 h 2427765"/>
              <a:gd name="connsiteX6" fmla="*/ 40499 w 3986784"/>
              <a:gd name="connsiteY6" fmla="*/ 32635 h 242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6784" h="2427765">
                <a:moveTo>
                  <a:pt x="48890" y="0"/>
                </a:moveTo>
                <a:lnTo>
                  <a:pt x="3937894" y="0"/>
                </a:lnTo>
                <a:lnTo>
                  <a:pt x="3946285" y="32635"/>
                </a:lnTo>
                <a:cubicBezTo>
                  <a:pt x="3972839" y="162400"/>
                  <a:pt x="3986784" y="296758"/>
                  <a:pt x="3986784" y="434373"/>
                </a:cubicBezTo>
                <a:cubicBezTo>
                  <a:pt x="3986784" y="1535293"/>
                  <a:pt x="3094312" y="2427765"/>
                  <a:pt x="1993392" y="2427765"/>
                </a:cubicBezTo>
                <a:cubicBezTo>
                  <a:pt x="892472" y="2427765"/>
                  <a:pt x="0" y="1535293"/>
                  <a:pt x="0" y="434373"/>
                </a:cubicBezTo>
                <a:cubicBezTo>
                  <a:pt x="0" y="296758"/>
                  <a:pt x="13945" y="162400"/>
                  <a:pt x="40499" y="32635"/>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a:solidFill>
                <a:prstClr val="white"/>
              </a:solidFill>
              <a:latin typeface="Calibri" panose="020F0502020204030204"/>
              <a:sym typeface="Arial"/>
            </a:endParaRPr>
          </a:p>
        </p:txBody>
      </p:sp>
      <p:sp>
        <p:nvSpPr>
          <p:cNvPr id="23" name="Freeform: Shape 22">
            <a:extLst>
              <a:ext uri="{FF2B5EF4-FFF2-40B4-BE49-F238E27FC236}">
                <a16:creationId xmlns:a16="http://schemas.microsoft.com/office/drawing/2014/main" id="{1C633F89-CD86-4B32-ACC7-76B3DFFBF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1961" y="3"/>
            <a:ext cx="3657600" cy="2263173"/>
          </a:xfrm>
          <a:custGeom>
            <a:avLst/>
            <a:gdLst>
              <a:gd name="connsiteX0" fmla="*/ 54075 w 3657600"/>
              <a:gd name="connsiteY0" fmla="*/ 0 h 2263173"/>
              <a:gd name="connsiteX1" fmla="*/ 3603525 w 3657600"/>
              <a:gd name="connsiteY1" fmla="*/ 0 h 2263173"/>
              <a:gd name="connsiteX2" fmla="*/ 3620445 w 3657600"/>
              <a:gd name="connsiteY2" fmla="*/ 65806 h 2263173"/>
              <a:gd name="connsiteX3" fmla="*/ 3657600 w 3657600"/>
              <a:gd name="connsiteY3" fmla="*/ 434373 h 2263173"/>
              <a:gd name="connsiteX4" fmla="*/ 1828800 w 3657600"/>
              <a:gd name="connsiteY4" fmla="*/ 2263173 h 2263173"/>
              <a:gd name="connsiteX5" fmla="*/ 0 w 3657600"/>
              <a:gd name="connsiteY5" fmla="*/ 434373 h 2263173"/>
              <a:gd name="connsiteX6" fmla="*/ 37155 w 3657600"/>
              <a:gd name="connsiteY6" fmla="*/ 65806 h 2263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7600" h="2263173">
                <a:moveTo>
                  <a:pt x="54075" y="0"/>
                </a:moveTo>
                <a:lnTo>
                  <a:pt x="3603525" y="0"/>
                </a:lnTo>
                <a:lnTo>
                  <a:pt x="3620445" y="65806"/>
                </a:lnTo>
                <a:cubicBezTo>
                  <a:pt x="3644807" y="184856"/>
                  <a:pt x="3657600" y="308121"/>
                  <a:pt x="3657600" y="434373"/>
                </a:cubicBezTo>
                <a:cubicBezTo>
                  <a:pt x="3657600" y="1444391"/>
                  <a:pt x="2838818" y="2263173"/>
                  <a:pt x="1828800" y="2263173"/>
                </a:cubicBezTo>
                <a:cubicBezTo>
                  <a:pt x="818782" y="2263173"/>
                  <a:pt x="0" y="1444391"/>
                  <a:pt x="0" y="434373"/>
                </a:cubicBezTo>
                <a:cubicBezTo>
                  <a:pt x="0" y="308121"/>
                  <a:pt x="12794" y="184856"/>
                  <a:pt x="37155" y="6580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sym typeface="Arial"/>
            </a:endParaRPr>
          </a:p>
        </p:txBody>
      </p:sp>
      <p:pic>
        <p:nvPicPr>
          <p:cNvPr id="3" name="Picture 2" descr="https://www.ivyinvestments.com/sites/default/files/GenlinkOverview4.jpg">
            <a:extLst>
              <a:ext uri="{FF2B5EF4-FFF2-40B4-BE49-F238E27FC236}">
                <a16:creationId xmlns:a16="http://schemas.microsoft.com/office/drawing/2014/main" id="{DCC1D1AF-07D6-4DB0-90D6-C7906E59C9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1226" t="12752" b="38556"/>
          <a:stretch/>
        </p:blipFill>
        <p:spPr bwMode="auto">
          <a:xfrm>
            <a:off x="7890329" y="50412"/>
            <a:ext cx="2220864" cy="1828800"/>
          </a:xfrm>
          <a:prstGeom prst="rect">
            <a:avLst/>
          </a:prstGeom>
          <a:noFill/>
          <a:extLst>
            <a:ext uri="{909E8E84-426E-40DD-AFC4-6F175D3DCCD1}">
              <a14:hiddenFill xmlns:a14="http://schemas.microsoft.com/office/drawing/2010/main">
                <a:solidFill>
                  <a:srgbClr val="FFFFFF"/>
                </a:solidFill>
              </a14:hiddenFill>
            </a:ext>
          </a:extLst>
        </p:spPr>
      </p:pic>
      <p:sp>
        <p:nvSpPr>
          <p:cNvPr id="25" name="Freeform: Shape 24">
            <a:extLst>
              <a:ext uri="{FF2B5EF4-FFF2-40B4-BE49-F238E27FC236}">
                <a16:creationId xmlns:a16="http://schemas.microsoft.com/office/drawing/2014/main" id="{C684BB5A-9B2C-40C0-A8F4-C812CDB97C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0674" y="2529077"/>
            <a:ext cx="3671324" cy="4328923"/>
          </a:xfrm>
          <a:custGeom>
            <a:avLst/>
            <a:gdLst>
              <a:gd name="connsiteX0" fmla="*/ 2674686 w 3671324"/>
              <a:gd name="connsiteY0" fmla="*/ 0 h 4328922"/>
              <a:gd name="connsiteX1" fmla="*/ 3470056 w 3671324"/>
              <a:gd name="connsiteY1" fmla="*/ 120249 h 4328922"/>
              <a:gd name="connsiteX2" fmla="*/ 3671324 w 3671324"/>
              <a:gd name="connsiteY2" fmla="*/ 193914 h 4328922"/>
              <a:gd name="connsiteX3" fmla="*/ 3671324 w 3671324"/>
              <a:gd name="connsiteY3" fmla="*/ 4328922 h 4328922"/>
              <a:gd name="connsiteX4" fmla="*/ 575538 w 3671324"/>
              <a:gd name="connsiteY4" fmla="*/ 4328922 h 4328922"/>
              <a:gd name="connsiteX5" fmla="*/ 456795 w 3671324"/>
              <a:gd name="connsiteY5" fmla="*/ 4170129 h 4328922"/>
              <a:gd name="connsiteX6" fmla="*/ 0 w 3671324"/>
              <a:gd name="connsiteY6" fmla="*/ 2674686 h 4328922"/>
              <a:gd name="connsiteX7" fmla="*/ 2674686 w 3671324"/>
              <a:gd name="connsiteY7" fmla="*/ 0 h 4328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71324" h="4328922">
                <a:moveTo>
                  <a:pt x="2674686" y="0"/>
                </a:moveTo>
                <a:cubicBezTo>
                  <a:pt x="2951659" y="0"/>
                  <a:pt x="3218799" y="42100"/>
                  <a:pt x="3470056" y="120249"/>
                </a:cubicBezTo>
                <a:lnTo>
                  <a:pt x="3671324" y="193914"/>
                </a:lnTo>
                <a:lnTo>
                  <a:pt x="3671324" y="4328922"/>
                </a:lnTo>
                <a:lnTo>
                  <a:pt x="575538" y="4328922"/>
                </a:lnTo>
                <a:lnTo>
                  <a:pt x="456795" y="4170129"/>
                </a:lnTo>
                <a:cubicBezTo>
                  <a:pt x="168398" y="3743246"/>
                  <a:pt x="0" y="3228632"/>
                  <a:pt x="0" y="2674686"/>
                </a:cubicBezTo>
                <a:cubicBezTo>
                  <a:pt x="0" y="1197498"/>
                  <a:pt x="1197498" y="0"/>
                  <a:pt x="267468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sym typeface="Arial"/>
            </a:endParaRPr>
          </a:p>
        </p:txBody>
      </p:sp>
      <p:pic>
        <p:nvPicPr>
          <p:cNvPr id="2" name="Picture 2" descr="Image result for 5 generations in the workplace">
            <a:extLst>
              <a:ext uri="{FF2B5EF4-FFF2-40B4-BE49-F238E27FC236}">
                <a16:creationId xmlns:a16="http://schemas.microsoft.com/office/drawing/2014/main" id="{6858421C-CDFA-4305-8D1C-D11B9901F1A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3858" r="80456" b="22287"/>
          <a:stretch/>
        </p:blipFill>
        <p:spPr bwMode="auto">
          <a:xfrm>
            <a:off x="9370670" y="3776938"/>
            <a:ext cx="2633045" cy="2658745"/>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6BCE6BFC-2FDC-46E3-8B0F-DEC1C9693A1D}"/>
              </a:ext>
            </a:extLst>
          </p:cNvPr>
          <p:cNvSpPr/>
          <p:nvPr/>
        </p:nvSpPr>
        <p:spPr>
          <a:xfrm>
            <a:off x="0" y="6257925"/>
            <a:ext cx="12192000" cy="600075"/>
          </a:xfrm>
          <a:prstGeom prst="rect">
            <a:avLst/>
          </a:prstGeom>
          <a:solidFill>
            <a:schemeClr val="tx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lide Number Placeholder 4">
            <a:extLst>
              <a:ext uri="{FF2B5EF4-FFF2-40B4-BE49-F238E27FC236}">
                <a16:creationId xmlns:a16="http://schemas.microsoft.com/office/drawing/2014/main" id="{4060DE97-C5E6-4A81-9A1A-71550B733F72}"/>
              </a:ext>
            </a:extLst>
          </p:cNvPr>
          <p:cNvSpPr>
            <a:spLocks noGrp="1"/>
          </p:cNvSpPr>
          <p:nvPr>
            <p:ph type="sldNum" sz="quarter" idx="12"/>
          </p:nvPr>
        </p:nvSpPr>
        <p:spPr>
          <a:xfrm>
            <a:off x="8610600" y="6356350"/>
            <a:ext cx="2743200" cy="365125"/>
          </a:xfrm>
        </p:spPr>
        <p:txBody>
          <a:bodyPr/>
          <a:lstStyle/>
          <a:p>
            <a:fld id="{0D730C18-8F8F-4206-9277-80BD47AFEEF9}" type="slidenum">
              <a:rPr lang="en-US" smtClean="0"/>
              <a:t>81</a:t>
            </a:fld>
            <a:endParaRPr lang="en-US"/>
          </a:p>
        </p:txBody>
      </p:sp>
      <p:pic>
        <p:nvPicPr>
          <p:cNvPr id="27" name="Picture 26">
            <a:extLst>
              <a:ext uri="{FF2B5EF4-FFF2-40B4-BE49-F238E27FC236}">
                <a16:creationId xmlns:a16="http://schemas.microsoft.com/office/drawing/2014/main" id="{87363ED3-DA44-44DE-8EAB-0606C8F4C8E2}"/>
              </a:ext>
            </a:extLst>
          </p:cNvPr>
          <p:cNvPicPr>
            <a:picLocks noChangeAspect="1"/>
          </p:cNvPicPr>
          <p:nvPr/>
        </p:nvPicPr>
        <p:blipFill>
          <a:blip r:embed="rId6"/>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3084811683"/>
      </p:ext>
    </p:extLst>
  </p:cSld>
  <p:clrMapOvr>
    <a:overrideClrMapping bg1="dk1" tx1="lt1" bg2="dk2" tx2="lt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07B5E5-BCF0-41B7-9C3C-FB2B6D4D9C64}"/>
              </a:ext>
            </a:extLst>
          </p:cNvPr>
          <p:cNvSpPr>
            <a:spLocks noGrp="1"/>
          </p:cNvSpPr>
          <p:nvPr>
            <p:ph type="sldNum" sz="quarter" idx="12"/>
          </p:nvPr>
        </p:nvSpPr>
        <p:spPr/>
        <p:txBody>
          <a:bodyPr/>
          <a:lstStyle/>
          <a:p>
            <a:fld id="{0D730C18-8F8F-4206-9277-80BD47AFEEF9}" type="slidenum">
              <a:rPr lang="en-US" smtClean="0"/>
              <a:t>82</a:t>
            </a:fld>
            <a:endParaRPr lang="en-US"/>
          </a:p>
        </p:txBody>
      </p:sp>
      <p:pic>
        <p:nvPicPr>
          <p:cNvPr id="3" name="Picture 2" descr="Image result for 5 generations in the workplace">
            <a:extLst>
              <a:ext uri="{FF2B5EF4-FFF2-40B4-BE49-F238E27FC236}">
                <a16:creationId xmlns:a16="http://schemas.microsoft.com/office/drawing/2014/main" id="{674835C8-6911-47A0-B79C-4BE93651F9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858" r="80456" b="22287"/>
          <a:stretch/>
        </p:blipFill>
        <p:spPr bwMode="auto">
          <a:xfrm>
            <a:off x="604933" y="2060744"/>
            <a:ext cx="1974784" cy="19940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www.ivyinvestments.com/sites/default/files/GenlinkOverview1.jpg">
            <a:extLst>
              <a:ext uri="{FF2B5EF4-FFF2-40B4-BE49-F238E27FC236}">
                <a16:creationId xmlns:a16="http://schemas.microsoft.com/office/drawing/2014/main" id="{870F7532-EBA5-45A2-A54F-67A240F8B3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451" t="19768" b="20752"/>
          <a:stretch/>
        </p:blipFill>
        <p:spPr bwMode="auto">
          <a:xfrm>
            <a:off x="661333" y="4258037"/>
            <a:ext cx="1861983" cy="165995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F357C381-FFA0-4C54-BA1D-301522256B63}"/>
              </a:ext>
            </a:extLst>
          </p:cNvPr>
          <p:cNvSpPr txBox="1">
            <a:spLocks noChangeArrowheads="1"/>
          </p:cNvSpPr>
          <p:nvPr/>
        </p:nvSpPr>
        <p:spPr bwMode="auto">
          <a:xfrm>
            <a:off x="2579717" y="2681962"/>
            <a:ext cx="9238764" cy="2745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S PGothic" panose="020B0600070205080204" pitchFamily="34" charset="-128"/>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ea typeface="MS PGothic" panose="020B0600070205080204" pitchFamily="34" charset="-128"/>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ea typeface="MS PGothic" panose="020B0600070205080204" pitchFamily="34" charset="-128"/>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ea typeface="MS PGothic" panose="020B0600070205080204" pitchFamily="34" charset="-128"/>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ea typeface="MS PGothic" panose="020B0600070205080204" pitchFamily="34" charset="-128"/>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a:lstStyle>
          <a:p>
            <a:pPr eaLnBrk="1" hangingPunct="1">
              <a:lnSpc>
                <a:spcPct val="80000"/>
              </a:lnSpc>
              <a:spcAft>
                <a:spcPts val="300"/>
              </a:spcAft>
              <a:buClr>
                <a:srgbClr val="C00000"/>
              </a:buClr>
              <a:buFont typeface="Wingdings" panose="05000000000000000000" pitchFamily="2" charset="2"/>
              <a:buChar char="v"/>
            </a:pPr>
            <a:r>
              <a:rPr lang="en-US" altLang="en-US" sz="2800" dirty="0">
                <a:solidFill>
                  <a:srgbClr val="C00000"/>
                </a:solidFill>
              </a:rPr>
              <a:t>Parents let kids “figure it out”</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rgbClr val="C00000"/>
                </a:solidFill>
              </a:rPr>
              <a:t>Believe there is no job security</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rgbClr val="C00000"/>
                </a:solidFill>
              </a:rPr>
              <a:t>Learned traditional choices do not guarantee success</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rgbClr val="C00000"/>
                </a:solidFill>
              </a:rPr>
              <a:t>Raised with smartphones and social media</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rgbClr val="C00000"/>
                </a:solidFill>
              </a:rPr>
              <a:t>Gender roles changing</a:t>
            </a:r>
          </a:p>
          <a:p>
            <a:pPr eaLnBrk="1" hangingPunct="1">
              <a:lnSpc>
                <a:spcPct val="80000"/>
              </a:lnSpc>
              <a:spcAft>
                <a:spcPts val="300"/>
              </a:spcAft>
              <a:buClr>
                <a:srgbClr val="C00000"/>
              </a:buClr>
              <a:buFont typeface="Wingdings" panose="05000000000000000000" pitchFamily="2" charset="2"/>
              <a:buChar char="v"/>
            </a:pPr>
            <a:r>
              <a:rPr lang="en-US" altLang="en-US" sz="2800" dirty="0">
                <a:solidFill>
                  <a:srgbClr val="C00000"/>
                </a:solidFill>
              </a:rPr>
              <a:t>Shortened attention spans</a:t>
            </a:r>
          </a:p>
          <a:p>
            <a:pPr eaLnBrk="1" hangingPunct="1">
              <a:lnSpc>
                <a:spcPct val="80000"/>
              </a:lnSpc>
              <a:spcAft>
                <a:spcPts val="300"/>
              </a:spcAft>
              <a:buClr>
                <a:srgbClr val="C00000"/>
              </a:buClr>
              <a:buFont typeface="Wingdings" panose="05000000000000000000" pitchFamily="2" charset="2"/>
              <a:buChar char="v"/>
            </a:pPr>
            <a:endParaRPr lang="en-US" altLang="en-US" sz="2800" dirty="0">
              <a:solidFill>
                <a:srgbClr val="C00000"/>
              </a:solidFill>
            </a:endParaRPr>
          </a:p>
          <a:p>
            <a:pPr eaLnBrk="1" hangingPunct="1">
              <a:lnSpc>
                <a:spcPct val="80000"/>
              </a:lnSpc>
              <a:spcAft>
                <a:spcPts val="300"/>
              </a:spcAft>
              <a:buClr>
                <a:schemeClr val="bg1"/>
              </a:buClr>
              <a:buFont typeface="Wingdings" panose="05000000000000000000" pitchFamily="2" charset="2"/>
              <a:buChar char="v"/>
            </a:pPr>
            <a:endParaRPr lang="en-US" altLang="en-US" sz="1400" dirty="0">
              <a:solidFill>
                <a:schemeClr val="bg1"/>
              </a:solidFill>
            </a:endParaRPr>
          </a:p>
          <a:p>
            <a:pPr eaLnBrk="1" hangingPunct="1">
              <a:lnSpc>
                <a:spcPct val="80000"/>
              </a:lnSpc>
              <a:spcAft>
                <a:spcPts val="300"/>
              </a:spcAft>
              <a:buClr>
                <a:schemeClr val="bg1"/>
              </a:buClr>
              <a:buFont typeface="Wingdings" panose="05000000000000000000" pitchFamily="2" charset="2"/>
              <a:buChar char="v"/>
            </a:pPr>
            <a:endParaRPr lang="en-US" altLang="en-US" sz="1400" dirty="0">
              <a:solidFill>
                <a:schemeClr val="bg1"/>
              </a:solidFill>
            </a:endParaRPr>
          </a:p>
          <a:p>
            <a:pPr eaLnBrk="1" hangingPunct="1">
              <a:lnSpc>
                <a:spcPct val="80000"/>
              </a:lnSpc>
              <a:spcAft>
                <a:spcPts val="300"/>
              </a:spcAft>
              <a:buClr>
                <a:srgbClr val="009999"/>
              </a:buClr>
              <a:buFont typeface="Wingdings" panose="05000000000000000000" pitchFamily="2" charset="2"/>
              <a:buChar char="v"/>
            </a:pPr>
            <a:endParaRPr kumimoji="0" lang="en-US" altLang="en-US" sz="1400" b="0" i="0" u="none" strike="noStrike" kern="0" cap="none" spc="0" normalizeH="0" baseline="0" noProof="0" dirty="0">
              <a:ln>
                <a:noFill/>
              </a:ln>
              <a:solidFill>
                <a:schemeClr val="bg1"/>
              </a:solidFill>
              <a:effectLst/>
              <a:uLnTx/>
              <a:uFillTx/>
              <a:ea typeface="MS PGothic" panose="020B0600070205080204" pitchFamily="34" charset="-128"/>
              <a:cs typeface="+mn-cs"/>
            </a:endParaRPr>
          </a:p>
        </p:txBody>
      </p:sp>
      <p:sp>
        <p:nvSpPr>
          <p:cNvPr id="6" name="Rectangle 5">
            <a:extLst>
              <a:ext uri="{FF2B5EF4-FFF2-40B4-BE49-F238E27FC236}">
                <a16:creationId xmlns:a16="http://schemas.microsoft.com/office/drawing/2014/main" id="{94619DB4-8711-4BB5-96CA-A193EB75AEF5}"/>
              </a:ext>
            </a:extLst>
          </p:cNvPr>
          <p:cNvSpPr/>
          <p:nvPr/>
        </p:nvSpPr>
        <p:spPr>
          <a:xfrm>
            <a:off x="979448" y="527967"/>
            <a:ext cx="6096000" cy="954107"/>
          </a:xfrm>
          <a:prstGeom prst="rect">
            <a:avLst/>
          </a:prstGeom>
        </p:spPr>
        <p:txBody>
          <a:bodyPr>
            <a:spAutoFit/>
          </a:bodyPr>
          <a:lstStyle/>
          <a:p>
            <a:pPr algn="ctr">
              <a:buClrTx/>
              <a:buFontTx/>
            </a:pPr>
            <a:r>
              <a:rPr lang="en-US" sz="2800" dirty="0">
                <a:solidFill>
                  <a:schemeClr val="bg1"/>
                </a:solidFill>
                <a:latin typeface="Segoe Print" panose="02000600000000000000" pitchFamily="2" charset="0"/>
              </a:rPr>
              <a:t>GENERATION Z </a:t>
            </a:r>
          </a:p>
          <a:p>
            <a:pPr algn="ctr">
              <a:buClrTx/>
              <a:buFontTx/>
            </a:pPr>
            <a:r>
              <a:rPr lang="en-US" sz="2800" dirty="0">
                <a:solidFill>
                  <a:schemeClr val="bg1"/>
                </a:solidFill>
                <a:latin typeface="Segoe Print" panose="02000600000000000000" pitchFamily="2" charset="0"/>
              </a:rPr>
              <a:t>BORN AFTER 1997</a:t>
            </a:r>
          </a:p>
        </p:txBody>
      </p:sp>
    </p:spTree>
    <p:extLst>
      <p:ext uri="{BB962C8B-B14F-4D97-AF65-F5344CB8AC3E}">
        <p14:creationId xmlns:p14="http://schemas.microsoft.com/office/powerpoint/2010/main" val="35415490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D73C70-FAFB-43BE-855C-51681E53FEA0}"/>
              </a:ext>
            </a:extLst>
          </p:cNvPr>
          <p:cNvSpPr>
            <a:spLocks noGrp="1"/>
          </p:cNvSpPr>
          <p:nvPr>
            <p:ph type="sldNum" sz="quarter" idx="12"/>
          </p:nvPr>
        </p:nvSpPr>
        <p:spPr/>
        <p:txBody>
          <a:bodyPr/>
          <a:lstStyle/>
          <a:p>
            <a:fld id="{E57BDBDE-5D11-4649-B20A-41B7454E487B}" type="slidenum">
              <a:rPr lang="en-US" smtClean="0"/>
              <a:t>83</a:t>
            </a:fld>
            <a:endParaRPr lang="en-US"/>
          </a:p>
        </p:txBody>
      </p:sp>
      <p:sp>
        <p:nvSpPr>
          <p:cNvPr id="3" name="TextBox 2">
            <a:extLst>
              <a:ext uri="{FF2B5EF4-FFF2-40B4-BE49-F238E27FC236}">
                <a16:creationId xmlns:a16="http://schemas.microsoft.com/office/drawing/2014/main" id="{1B069682-D37A-4061-AEDA-E4FDA962ADDB}"/>
              </a:ext>
            </a:extLst>
          </p:cNvPr>
          <p:cNvSpPr txBox="1"/>
          <p:nvPr/>
        </p:nvSpPr>
        <p:spPr>
          <a:xfrm>
            <a:off x="0" y="951907"/>
            <a:ext cx="3980986" cy="4493538"/>
          </a:xfrm>
          <a:prstGeom prst="rect">
            <a:avLst/>
          </a:prstGeom>
          <a:noFill/>
        </p:spPr>
        <p:txBody>
          <a:bodyPr wrap="square" rtlCol="0">
            <a:spAutoFit/>
          </a:bodyPr>
          <a:lstStyle/>
          <a:p>
            <a:pPr algn="ctr">
              <a:buClr>
                <a:schemeClr val="bg1"/>
              </a:buClr>
            </a:pPr>
            <a:r>
              <a:rPr lang="en-US" sz="1800" b="1" dirty="0">
                <a:solidFill>
                  <a:schemeClr val="bg1"/>
                </a:solidFill>
                <a:latin typeface="Segoe Print" panose="02000600000000000000" pitchFamily="2" charset="0"/>
              </a:rPr>
              <a:t>WORKING WITH A GENERATION Z</a:t>
            </a:r>
          </a:p>
          <a:p>
            <a:pPr>
              <a:buClr>
                <a:schemeClr val="bg1"/>
              </a:buClr>
            </a:pPr>
            <a:endParaRPr lang="en-US" sz="1600"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Feel pressure to succeed </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Value corporate social responsibility </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Communicate with images and symbols </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Can communicate with many people at the same time</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Authenticity and diversity matter</a:t>
            </a:r>
          </a:p>
          <a:p>
            <a:pPr>
              <a:buClr>
                <a:schemeClr val="bg1"/>
              </a:buClr>
            </a:pPr>
            <a:endParaRPr lang="en-US" dirty="0">
              <a:solidFill>
                <a:schemeClr val="bg1"/>
              </a:solidFill>
              <a:latin typeface="+mj-lt"/>
            </a:endParaRPr>
          </a:p>
        </p:txBody>
      </p:sp>
      <p:pic>
        <p:nvPicPr>
          <p:cNvPr id="4" name="Picture 2" descr="Characteristics:&#10;â¢ HighlyÂ connectedÂ toÂ theÂ useÂ ofÂ communications&#10;â¢ LikeÂ instantÂ gratification&#10;â¢ ThriveÂ onÂ accelerationÂ and...">
            <a:extLst>
              <a:ext uri="{FF2B5EF4-FFF2-40B4-BE49-F238E27FC236}">
                <a16:creationId xmlns:a16="http://schemas.microsoft.com/office/drawing/2014/main" id="{88B7CF11-9E17-4B3F-96BB-4822C165F0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46" t="9728" r="21411" b="66782"/>
          <a:stretch/>
        </p:blipFill>
        <p:spPr bwMode="auto">
          <a:xfrm>
            <a:off x="4195826" y="264473"/>
            <a:ext cx="3800347" cy="20116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3A7F698-6D88-49DF-9EA6-F6F44628D79B}"/>
              </a:ext>
            </a:extLst>
          </p:cNvPr>
          <p:cNvSpPr/>
          <p:nvPr/>
        </p:nvSpPr>
        <p:spPr>
          <a:xfrm>
            <a:off x="3980986" y="2351274"/>
            <a:ext cx="4230030" cy="3554819"/>
          </a:xfrm>
          <a:prstGeom prst="rect">
            <a:avLst/>
          </a:prstGeom>
        </p:spPr>
        <p:txBody>
          <a:bodyPr wrap="square">
            <a:spAutoFit/>
          </a:bodyPr>
          <a:lstStyle/>
          <a:p>
            <a:pPr algn="ctr" eaLnBrk="1" hangingPunct="1">
              <a:lnSpc>
                <a:spcPct val="90000"/>
              </a:lnSpc>
              <a:buClr>
                <a:srgbClr val="C00000"/>
              </a:buClr>
            </a:pPr>
            <a:r>
              <a:rPr lang="en-US" sz="1800" b="1" dirty="0">
                <a:solidFill>
                  <a:srgbClr val="C00000"/>
                </a:solidFill>
                <a:latin typeface="Segoe Print" panose="02000600000000000000" pitchFamily="2" charset="0"/>
              </a:rPr>
              <a:t>MANAGING THE GENERATION Z</a:t>
            </a:r>
          </a:p>
          <a:p>
            <a:pPr marL="285750" indent="-285750" algn="ctr" eaLnBrk="1" hangingPunct="1">
              <a:lnSpc>
                <a:spcPct val="90000"/>
              </a:lnSpc>
              <a:buClr>
                <a:srgbClr val="C00000"/>
              </a:buClr>
              <a:buFont typeface="Wingdings" panose="05000000000000000000" pitchFamily="2" charset="2"/>
              <a:buChar char="v"/>
            </a:pPr>
            <a:endParaRPr lang="en-US" sz="1600" dirty="0">
              <a:solidFill>
                <a:srgbClr val="C00000"/>
              </a:solidFill>
              <a:latin typeface="Segoe Print" panose="02000600000000000000" pitchFamily="2" charset="0"/>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More motivated by opportunities for advancement than they are by money</a:t>
            </a:r>
          </a:p>
          <a:p>
            <a:pPr marL="285750" indent="-285750" eaLnBrk="1" hangingPunct="1">
              <a:lnSpc>
                <a:spcPct val="90000"/>
              </a:lnSpc>
              <a:buClr>
                <a:srgbClr val="C00000"/>
              </a:buClr>
              <a:buFont typeface="Wingdings" panose="05000000000000000000" pitchFamily="2" charset="2"/>
              <a:buChar char="v"/>
            </a:pPr>
            <a:endParaRPr lang="en-US"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Sees the relationship between manager and employee as similar to the relationship between teacher and student</a:t>
            </a:r>
          </a:p>
          <a:p>
            <a:pPr marL="285750" indent="-285750" eaLnBrk="1" hangingPunct="1">
              <a:lnSpc>
                <a:spcPct val="90000"/>
              </a:lnSpc>
              <a:buClr>
                <a:srgbClr val="C00000"/>
              </a:buClr>
              <a:buFont typeface="Wingdings" panose="05000000000000000000" pitchFamily="2" charset="2"/>
              <a:buChar char="v"/>
            </a:pPr>
            <a:endParaRPr lang="en-US" dirty="0">
              <a:solidFill>
                <a:srgbClr val="C00000"/>
              </a:solidFill>
              <a:latin typeface="+mj-lt"/>
            </a:endParaRPr>
          </a:p>
          <a:p>
            <a:pPr marL="285750" indent="-285750" eaLnBrk="1" hangingPunct="1">
              <a:lnSpc>
                <a:spcPct val="90000"/>
              </a:lnSpc>
              <a:buClr>
                <a:srgbClr val="C00000"/>
              </a:buClr>
              <a:buFont typeface="Wingdings" panose="05000000000000000000" pitchFamily="2" charset="2"/>
              <a:buChar char="v"/>
            </a:pPr>
            <a:r>
              <a:rPr lang="en-US" dirty="0">
                <a:solidFill>
                  <a:srgbClr val="C00000"/>
                </a:solidFill>
                <a:latin typeface="+mj-lt"/>
              </a:rPr>
              <a:t>They believe that the workplace should be less about age and more about ideas and contributions </a:t>
            </a:r>
          </a:p>
        </p:txBody>
      </p:sp>
      <p:sp>
        <p:nvSpPr>
          <p:cNvPr id="6" name="TextBox 5">
            <a:extLst>
              <a:ext uri="{FF2B5EF4-FFF2-40B4-BE49-F238E27FC236}">
                <a16:creationId xmlns:a16="http://schemas.microsoft.com/office/drawing/2014/main" id="{8E67B653-D17F-40C8-96A1-03527F7CC2C2}"/>
              </a:ext>
            </a:extLst>
          </p:cNvPr>
          <p:cNvSpPr txBox="1"/>
          <p:nvPr/>
        </p:nvSpPr>
        <p:spPr>
          <a:xfrm>
            <a:off x="8425856" y="951906"/>
            <a:ext cx="3416742" cy="4216539"/>
          </a:xfrm>
          <a:prstGeom prst="rect">
            <a:avLst/>
          </a:prstGeom>
          <a:noFill/>
        </p:spPr>
        <p:txBody>
          <a:bodyPr wrap="square" rtlCol="0">
            <a:spAutoFit/>
          </a:bodyPr>
          <a:lstStyle/>
          <a:p>
            <a:pPr algn="ctr">
              <a:buClr>
                <a:schemeClr val="bg1"/>
              </a:buClr>
            </a:pPr>
            <a:r>
              <a:rPr lang="en-US" sz="1800" b="1" dirty="0">
                <a:solidFill>
                  <a:schemeClr val="bg1"/>
                </a:solidFill>
                <a:latin typeface="Segoe Print" panose="02000600000000000000" pitchFamily="2" charset="0"/>
              </a:rPr>
              <a:t>GETTING ALONG WITH THE GENERATION Z</a:t>
            </a:r>
          </a:p>
          <a:p>
            <a:pPr>
              <a:buClr>
                <a:schemeClr val="bg1"/>
              </a:buClr>
            </a:pPr>
            <a:endParaRPr lang="en-US" sz="1600"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Give opportunities to lead </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Offer work flexibility</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Recognize their work</a:t>
            </a:r>
          </a:p>
          <a:p>
            <a:pPr marL="285750" indent="-285750">
              <a:buClr>
                <a:schemeClr val="bg1"/>
              </a:buClr>
              <a:buFont typeface="Wingdings" panose="05000000000000000000" pitchFamily="2" charset="2"/>
              <a:buChar char="v"/>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No micro-managing </a:t>
            </a:r>
          </a:p>
          <a:p>
            <a:pPr>
              <a:buClr>
                <a:schemeClr val="bg1"/>
              </a:buClr>
            </a:pPr>
            <a:endParaRPr lang="en-US" dirty="0">
              <a:solidFill>
                <a:schemeClr val="bg1"/>
              </a:solidFill>
              <a:latin typeface="+mj-lt"/>
            </a:endParaRPr>
          </a:p>
          <a:p>
            <a:pPr marL="285750" indent="-285750">
              <a:buClr>
                <a:schemeClr val="bg1"/>
              </a:buClr>
              <a:buFont typeface="Wingdings" panose="05000000000000000000" pitchFamily="2" charset="2"/>
              <a:buChar char="v"/>
            </a:pPr>
            <a:r>
              <a:rPr lang="en-US" dirty="0">
                <a:solidFill>
                  <a:schemeClr val="bg1"/>
                </a:solidFill>
                <a:latin typeface="+mj-lt"/>
              </a:rPr>
              <a:t>Want personal mentorships</a:t>
            </a:r>
          </a:p>
          <a:p>
            <a:pPr marL="285750" indent="-285750">
              <a:buClr>
                <a:schemeClr val="bg1"/>
              </a:buClr>
              <a:buFont typeface="Wingdings" panose="05000000000000000000" pitchFamily="2" charset="2"/>
              <a:buChar char="v"/>
            </a:pPr>
            <a:endParaRPr lang="en-US" dirty="0">
              <a:solidFill>
                <a:schemeClr val="bg1"/>
              </a:solidFill>
              <a:latin typeface="+mj-lt"/>
            </a:endParaRPr>
          </a:p>
          <a:p>
            <a:pPr>
              <a:buClr>
                <a:schemeClr val="bg1"/>
              </a:buClr>
            </a:pPr>
            <a:endParaRPr lang="en-US" dirty="0">
              <a:solidFill>
                <a:schemeClr val="bg1"/>
              </a:solidFill>
              <a:latin typeface="+mj-lt"/>
            </a:endParaRPr>
          </a:p>
          <a:p>
            <a:pPr>
              <a:buClr>
                <a:schemeClr val="bg1"/>
              </a:buClr>
            </a:pPr>
            <a:endParaRPr lang="en-US" dirty="0">
              <a:solidFill>
                <a:schemeClr val="bg1"/>
              </a:solidFill>
              <a:latin typeface="+mj-lt"/>
            </a:endParaRPr>
          </a:p>
        </p:txBody>
      </p:sp>
    </p:spTree>
    <p:extLst>
      <p:ext uri="{BB962C8B-B14F-4D97-AF65-F5344CB8AC3E}">
        <p14:creationId xmlns:p14="http://schemas.microsoft.com/office/powerpoint/2010/main" val="770357938"/>
      </p:ext>
    </p:extLst>
  </p:cSld>
  <p:clrMapOvr>
    <a:masterClrMapping/>
  </p:clrMapOvr>
  <p:transition>
    <p:fade thruBlk="1"/>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EFAB2F-4C68-4B51-952E-A4962EBC2A3E}"/>
              </a:ext>
            </a:extLst>
          </p:cNvPr>
          <p:cNvPicPr>
            <a:picLocks noChangeAspect="1"/>
          </p:cNvPicPr>
          <p:nvPr/>
        </p:nvPicPr>
        <p:blipFill>
          <a:blip r:embed="rId2"/>
          <a:stretch>
            <a:fillRect/>
          </a:stretch>
        </p:blipFill>
        <p:spPr>
          <a:xfrm>
            <a:off x="1432560" y="328219"/>
            <a:ext cx="9326880" cy="5440682"/>
          </a:xfrm>
          <a:prstGeom prst="rect">
            <a:avLst/>
          </a:prstGeom>
        </p:spPr>
      </p:pic>
    </p:spTree>
    <p:extLst>
      <p:ext uri="{BB962C8B-B14F-4D97-AF65-F5344CB8AC3E}">
        <p14:creationId xmlns:p14="http://schemas.microsoft.com/office/powerpoint/2010/main" val="20206186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age result for GENERATION Z FUNNY">
            <a:extLst>
              <a:ext uri="{FF2B5EF4-FFF2-40B4-BE49-F238E27FC236}">
                <a16:creationId xmlns:a16="http://schemas.microsoft.com/office/drawing/2014/main" id="{ABA5F1B9-7879-4AD5-92BD-09003AEE83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55" y="1686138"/>
            <a:ext cx="6126946" cy="438912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result for emoji">
            <a:extLst>
              <a:ext uri="{FF2B5EF4-FFF2-40B4-BE49-F238E27FC236}">
                <a16:creationId xmlns:a16="http://schemas.microsoft.com/office/drawing/2014/main" id="{B16D8FAC-1B29-4D56-A4FE-0E29699CB3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3576" y="1783080"/>
            <a:ext cx="3157015" cy="16459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3D76398-017D-46BD-B91C-CDC92C630F13}"/>
              </a:ext>
            </a:extLst>
          </p:cNvPr>
          <p:cNvSpPr/>
          <p:nvPr/>
        </p:nvSpPr>
        <p:spPr>
          <a:xfrm>
            <a:off x="5311313" y="305715"/>
            <a:ext cx="7203394" cy="1200329"/>
          </a:xfrm>
          <a:prstGeom prst="rect">
            <a:avLst/>
          </a:prstGeom>
        </p:spPr>
        <p:txBody>
          <a:bodyPr wrap="square">
            <a:spAutoFit/>
          </a:bodyPr>
          <a:lstStyle/>
          <a:p>
            <a:pPr algn="ctr"/>
            <a:r>
              <a:rPr lang="en-US" sz="2400" b="1" dirty="0">
                <a:solidFill>
                  <a:srgbClr val="C00000"/>
                </a:solidFill>
                <a:latin typeface="Segoe Print" panose="02000600000000000000" pitchFamily="2" charset="0"/>
              </a:rPr>
              <a:t>You might be a Generation </a:t>
            </a:r>
            <a:r>
              <a:rPr lang="en-US" sz="2400" b="1" dirty="0" err="1">
                <a:solidFill>
                  <a:srgbClr val="C00000"/>
                </a:solidFill>
                <a:latin typeface="Segoe Print" panose="02000600000000000000" pitchFamily="2" charset="0"/>
              </a:rPr>
              <a:t>Zer</a:t>
            </a:r>
            <a:r>
              <a:rPr lang="en-US" sz="2400" b="1" dirty="0">
                <a:solidFill>
                  <a:srgbClr val="C00000"/>
                </a:solidFill>
                <a:latin typeface="Segoe Print" panose="02000600000000000000" pitchFamily="2" charset="0"/>
              </a:rPr>
              <a:t> if……</a:t>
            </a:r>
          </a:p>
          <a:p>
            <a:pPr algn="ctr"/>
            <a:endParaRPr lang="en-US" sz="2400" b="1" dirty="0">
              <a:solidFill>
                <a:srgbClr val="C00000"/>
              </a:solidFill>
              <a:latin typeface="Segoe Print" panose="02000600000000000000" pitchFamily="2" charset="0"/>
            </a:endParaRPr>
          </a:p>
          <a:p>
            <a:pPr algn="ctr"/>
            <a:r>
              <a:rPr lang="en-US" sz="2400" b="1" dirty="0">
                <a:solidFill>
                  <a:srgbClr val="C00000"/>
                </a:solidFill>
                <a:latin typeface="Segoe Print" panose="02000600000000000000" pitchFamily="2" charset="0"/>
              </a:rPr>
              <a:t>If you express yourself in emojis  </a:t>
            </a:r>
            <a:endParaRPr lang="en-US" sz="2400" b="1" i="1" dirty="0">
              <a:solidFill>
                <a:srgbClr val="C00000"/>
              </a:solidFill>
              <a:latin typeface="Segoe Print" panose="02000600000000000000" pitchFamily="2" charset="0"/>
            </a:endParaRPr>
          </a:p>
        </p:txBody>
      </p:sp>
    </p:spTree>
    <p:extLst>
      <p:ext uri="{BB962C8B-B14F-4D97-AF65-F5344CB8AC3E}">
        <p14:creationId xmlns:p14="http://schemas.microsoft.com/office/powerpoint/2010/main" val="23188150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0E13F882-990D-4DCA-88C1-6A63B3E3D07A}"/>
              </a:ext>
            </a:extLst>
          </p:cNvPr>
          <p:cNvSpPr>
            <a:spLocks noGrp="1"/>
          </p:cNvSpPr>
          <p:nvPr>
            <p:ph type="ctrTitle"/>
          </p:nvPr>
        </p:nvSpPr>
        <p:spPr>
          <a:xfrm>
            <a:off x="1524000" y="2315544"/>
            <a:ext cx="9144000" cy="2387600"/>
          </a:xfrm>
        </p:spPr>
        <p:txBody>
          <a:bodyPr>
            <a:normAutofit fontScale="90000"/>
          </a:bodyPr>
          <a:lstStyle/>
          <a:p>
            <a:r>
              <a:rPr lang="en-US" b="1" dirty="0"/>
              <a:t>Time to Exercise…</a:t>
            </a:r>
            <a:br>
              <a:rPr lang="en-US" b="1" dirty="0"/>
            </a:br>
            <a:br>
              <a:rPr lang="en-US" b="1" dirty="0"/>
            </a:br>
            <a:r>
              <a:rPr lang="en-US" b="1" dirty="0"/>
              <a:t>Generations in the Workplace Quiz</a:t>
            </a:r>
            <a:br>
              <a:rPr lang="en-US" dirty="0"/>
            </a:br>
            <a:br>
              <a:rPr lang="en-US" dirty="0"/>
            </a:br>
            <a:endParaRPr lang="en-US" dirty="0"/>
          </a:p>
        </p:txBody>
      </p:sp>
      <p:pic>
        <p:nvPicPr>
          <p:cNvPr id="5" name="Picture 2">
            <a:extLst>
              <a:ext uri="{FF2B5EF4-FFF2-40B4-BE49-F238E27FC236}">
                <a16:creationId xmlns:a16="http://schemas.microsoft.com/office/drawing/2014/main" id="{FEC30B89-8870-4546-9981-58FCF6499A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0138" y="3287661"/>
            <a:ext cx="4531724" cy="2645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30658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nfographic about workforce participation by generation">
            <a:extLst>
              <a:ext uri="{FF2B5EF4-FFF2-40B4-BE49-F238E27FC236}">
                <a16:creationId xmlns:a16="http://schemas.microsoft.com/office/drawing/2014/main" id="{CFDC530D-7B40-478C-B53A-2C93EA462D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06040"/>
            <a:ext cx="9144000" cy="546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7237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5698311-07C9-4B4B-A550-0A03AC81E20B}"/>
              </a:ext>
            </a:extLst>
          </p:cNvPr>
          <p:cNvGrpSpPr/>
          <p:nvPr/>
        </p:nvGrpSpPr>
        <p:grpSpPr>
          <a:xfrm>
            <a:off x="3289867" y="539536"/>
            <a:ext cx="5612263" cy="1674779"/>
            <a:chOff x="2246176" y="839169"/>
            <a:chExt cx="4209197" cy="1256084"/>
          </a:xfrm>
        </p:grpSpPr>
        <p:sp>
          <p:nvSpPr>
            <p:cNvPr id="3" name="Shape 126">
              <a:extLst>
                <a:ext uri="{FF2B5EF4-FFF2-40B4-BE49-F238E27FC236}">
                  <a16:creationId xmlns:a16="http://schemas.microsoft.com/office/drawing/2014/main" id="{AFA2DC25-A9CD-4672-A1A7-F77FCABA9141}"/>
                </a:ext>
              </a:extLst>
            </p:cNvPr>
            <p:cNvSpPr/>
            <p:nvPr/>
          </p:nvSpPr>
          <p:spPr>
            <a:xfrm>
              <a:off x="5478465" y="839169"/>
              <a:ext cx="409397" cy="409397"/>
            </a:xfrm>
            <a:custGeom>
              <a:avLst/>
              <a:gdLst/>
              <a:ahLst/>
              <a:cxnLst/>
              <a:rect l="0" t="0" r="0" b="0"/>
              <a:pathLst>
                <a:path w="522503" h="522503">
                  <a:moveTo>
                    <a:pt x="261252" y="0"/>
                  </a:moveTo>
                  <a:cubicBezTo>
                    <a:pt x="405536" y="0"/>
                    <a:pt x="522503" y="116967"/>
                    <a:pt x="522503" y="261252"/>
                  </a:cubicBezTo>
                  <a:cubicBezTo>
                    <a:pt x="522503" y="405536"/>
                    <a:pt x="405536" y="522503"/>
                    <a:pt x="261252" y="522503"/>
                  </a:cubicBezTo>
                  <a:cubicBezTo>
                    <a:pt x="116967" y="522503"/>
                    <a:pt x="0" y="405536"/>
                    <a:pt x="0" y="261252"/>
                  </a:cubicBezTo>
                  <a:cubicBezTo>
                    <a:pt x="0" y="116967"/>
                    <a:pt x="116967" y="0"/>
                    <a:pt x="261252" y="0"/>
                  </a:cubicBezTo>
                  <a:close/>
                </a:path>
              </a:pathLst>
            </a:custGeom>
            <a:ln w="0" cap="flat">
              <a:miter lim="127000"/>
            </a:ln>
          </p:spPr>
          <p:style>
            <a:lnRef idx="0">
              <a:srgbClr val="000000">
                <a:alpha val="0"/>
              </a:srgbClr>
            </a:lnRef>
            <a:fillRef idx="1">
              <a:srgbClr val="87ADAD"/>
            </a:fillRef>
            <a:effectRef idx="0">
              <a:scrgbClr r="0" g="0" b="0"/>
            </a:effectRef>
            <a:fontRef idx="none"/>
          </p:style>
          <p:txBody>
            <a:bodyPr/>
            <a:lstStyle/>
            <a:p>
              <a:endParaRPr lang="en-US" sz="1400"/>
            </a:p>
          </p:txBody>
        </p:sp>
        <p:grpSp>
          <p:nvGrpSpPr>
            <p:cNvPr id="4" name="Group 3">
              <a:extLst>
                <a:ext uri="{FF2B5EF4-FFF2-40B4-BE49-F238E27FC236}">
                  <a16:creationId xmlns:a16="http://schemas.microsoft.com/office/drawing/2014/main" id="{ADD433B5-BBA5-46F6-AF99-DF1DDB50C1AE}"/>
                </a:ext>
              </a:extLst>
            </p:cNvPr>
            <p:cNvGrpSpPr/>
            <p:nvPr/>
          </p:nvGrpSpPr>
          <p:grpSpPr>
            <a:xfrm>
              <a:off x="2246176" y="996516"/>
              <a:ext cx="4209197" cy="1098737"/>
              <a:chOff x="2246176" y="996516"/>
              <a:chExt cx="4209197" cy="1098737"/>
            </a:xfrm>
          </p:grpSpPr>
          <p:sp>
            <p:nvSpPr>
              <p:cNvPr id="5" name="Shape 104">
                <a:extLst>
                  <a:ext uri="{FF2B5EF4-FFF2-40B4-BE49-F238E27FC236}">
                    <a16:creationId xmlns:a16="http://schemas.microsoft.com/office/drawing/2014/main" id="{9E1477A3-CA3B-4DB0-B7DB-4745B8FCC764}"/>
                  </a:ext>
                </a:extLst>
              </p:cNvPr>
              <p:cNvSpPr/>
              <p:nvPr/>
            </p:nvSpPr>
            <p:spPr>
              <a:xfrm>
                <a:off x="2246176" y="996517"/>
                <a:ext cx="1002188" cy="1002188"/>
              </a:xfrm>
              <a:custGeom>
                <a:avLst/>
                <a:gdLst/>
                <a:ahLst/>
                <a:cxnLst/>
                <a:rect l="0" t="0" r="0" b="0"/>
                <a:pathLst>
                  <a:path w="1279068" h="1279068">
                    <a:moveTo>
                      <a:pt x="639534" y="0"/>
                    </a:moveTo>
                    <a:cubicBezTo>
                      <a:pt x="992733" y="0"/>
                      <a:pt x="1279068" y="286334"/>
                      <a:pt x="1279068" y="639534"/>
                    </a:cubicBezTo>
                    <a:cubicBezTo>
                      <a:pt x="1279068" y="992734"/>
                      <a:pt x="992733" y="1279068"/>
                      <a:pt x="639534" y="1279068"/>
                    </a:cubicBezTo>
                    <a:cubicBezTo>
                      <a:pt x="286321" y="1279068"/>
                      <a:pt x="0" y="992734"/>
                      <a:pt x="0" y="639534"/>
                    </a:cubicBezTo>
                    <a:cubicBezTo>
                      <a:pt x="0" y="286334"/>
                      <a:pt x="286321" y="0"/>
                      <a:pt x="639534" y="0"/>
                    </a:cubicBezTo>
                    <a:close/>
                  </a:path>
                </a:pathLst>
              </a:custGeom>
              <a:ln w="0" cap="flat">
                <a:miter lim="127000"/>
              </a:ln>
            </p:spPr>
            <p:style>
              <a:lnRef idx="0">
                <a:srgbClr val="000000">
                  <a:alpha val="0"/>
                </a:srgbClr>
              </a:lnRef>
              <a:fillRef idx="1">
                <a:srgbClr val="F9B016"/>
              </a:fillRef>
              <a:effectRef idx="0">
                <a:scrgbClr r="0" g="0" b="0"/>
              </a:effectRef>
              <a:fontRef idx="none"/>
            </p:style>
            <p:txBody>
              <a:bodyPr/>
              <a:lstStyle/>
              <a:p>
                <a:endParaRPr lang="en-US" sz="1400"/>
              </a:p>
            </p:txBody>
          </p:sp>
          <p:sp>
            <p:nvSpPr>
              <p:cNvPr id="6" name="Shape 105">
                <a:extLst>
                  <a:ext uri="{FF2B5EF4-FFF2-40B4-BE49-F238E27FC236}">
                    <a16:creationId xmlns:a16="http://schemas.microsoft.com/office/drawing/2014/main" id="{9C003FB8-6011-48D5-B7E4-5CA3353A73AB}"/>
                  </a:ext>
                </a:extLst>
              </p:cNvPr>
              <p:cNvSpPr/>
              <p:nvPr/>
            </p:nvSpPr>
            <p:spPr>
              <a:xfrm>
                <a:off x="2246840" y="996516"/>
                <a:ext cx="994406" cy="526170"/>
              </a:xfrm>
              <a:custGeom>
                <a:avLst/>
                <a:gdLst/>
                <a:ahLst/>
                <a:cxnLst/>
                <a:rect l="0" t="0" r="0" b="0"/>
                <a:pathLst>
                  <a:path w="1269136" h="671538">
                    <a:moveTo>
                      <a:pt x="638683" y="0"/>
                    </a:moveTo>
                    <a:cubicBezTo>
                      <a:pt x="955345" y="0"/>
                      <a:pt x="1218120" y="230200"/>
                      <a:pt x="1269136" y="532359"/>
                    </a:cubicBezTo>
                    <a:cubicBezTo>
                      <a:pt x="1168984" y="602259"/>
                      <a:pt x="1047280" y="643369"/>
                      <a:pt x="915886" y="643369"/>
                    </a:cubicBezTo>
                    <a:cubicBezTo>
                      <a:pt x="728307" y="643369"/>
                      <a:pt x="560400" y="559791"/>
                      <a:pt x="447065" y="427876"/>
                    </a:cubicBezTo>
                    <a:cubicBezTo>
                      <a:pt x="382232" y="571513"/>
                      <a:pt x="237998" y="671538"/>
                      <a:pt x="70167" y="671538"/>
                    </a:cubicBezTo>
                    <a:cubicBezTo>
                      <a:pt x="46266" y="671538"/>
                      <a:pt x="23139" y="669392"/>
                      <a:pt x="355" y="665506"/>
                    </a:cubicBezTo>
                    <a:cubicBezTo>
                      <a:pt x="0" y="656882"/>
                      <a:pt x="241" y="648246"/>
                      <a:pt x="241" y="639534"/>
                    </a:cubicBezTo>
                    <a:cubicBezTo>
                      <a:pt x="241" y="409994"/>
                      <a:pt x="113449" y="208826"/>
                      <a:pt x="303949" y="95999"/>
                    </a:cubicBezTo>
                    <a:lnTo>
                      <a:pt x="303949" y="95987"/>
                    </a:lnTo>
                    <a:cubicBezTo>
                      <a:pt x="303949" y="95872"/>
                      <a:pt x="303238" y="95771"/>
                      <a:pt x="303428" y="95656"/>
                    </a:cubicBezTo>
                    <a:cubicBezTo>
                      <a:pt x="315303" y="88290"/>
                      <a:pt x="326339" y="81305"/>
                      <a:pt x="338709" y="74727"/>
                    </a:cubicBezTo>
                    <a:cubicBezTo>
                      <a:pt x="339153" y="74485"/>
                      <a:pt x="339598" y="74257"/>
                      <a:pt x="340042" y="74028"/>
                    </a:cubicBezTo>
                    <a:cubicBezTo>
                      <a:pt x="365811" y="60401"/>
                      <a:pt x="392557" y="48374"/>
                      <a:pt x="420256" y="38316"/>
                    </a:cubicBezTo>
                    <a:cubicBezTo>
                      <a:pt x="420268" y="38341"/>
                      <a:pt x="420281" y="38367"/>
                      <a:pt x="420294" y="38405"/>
                    </a:cubicBezTo>
                    <a:cubicBezTo>
                      <a:pt x="488442" y="13602"/>
                      <a:pt x="561962" y="0"/>
                      <a:pt x="638683" y="0"/>
                    </a:cubicBezTo>
                    <a:close/>
                  </a:path>
                </a:pathLst>
              </a:custGeom>
              <a:ln w="0" cap="flat">
                <a:miter lim="127000"/>
              </a:ln>
            </p:spPr>
            <p:style>
              <a:lnRef idx="0">
                <a:srgbClr val="000000">
                  <a:alpha val="0"/>
                </a:srgbClr>
              </a:lnRef>
              <a:fillRef idx="1">
                <a:srgbClr val="F06826"/>
              </a:fillRef>
              <a:effectRef idx="0">
                <a:scrgbClr r="0" g="0" b="0"/>
              </a:effectRef>
              <a:fontRef idx="none"/>
            </p:style>
            <p:txBody>
              <a:bodyPr/>
              <a:lstStyle/>
              <a:p>
                <a:endParaRPr lang="en-US" sz="1400"/>
              </a:p>
            </p:txBody>
          </p:sp>
          <p:sp>
            <p:nvSpPr>
              <p:cNvPr id="7" name="Shape 106">
                <a:extLst>
                  <a:ext uri="{FF2B5EF4-FFF2-40B4-BE49-F238E27FC236}">
                    <a16:creationId xmlns:a16="http://schemas.microsoft.com/office/drawing/2014/main" id="{35FC2274-462E-4865-81EC-2E1B30AA5887}"/>
                  </a:ext>
                </a:extLst>
              </p:cNvPr>
              <p:cNvSpPr/>
              <p:nvPr/>
            </p:nvSpPr>
            <p:spPr>
              <a:xfrm>
                <a:off x="2531239" y="1529571"/>
                <a:ext cx="84632" cy="84622"/>
              </a:xfrm>
              <a:custGeom>
                <a:avLst/>
                <a:gdLst/>
                <a:ahLst/>
                <a:cxnLst/>
                <a:rect l="0" t="0" r="0" b="0"/>
                <a:pathLst>
                  <a:path w="108014" h="108001">
                    <a:moveTo>
                      <a:pt x="54013" y="0"/>
                    </a:moveTo>
                    <a:cubicBezTo>
                      <a:pt x="83833" y="0"/>
                      <a:pt x="108014" y="24168"/>
                      <a:pt x="108014" y="54000"/>
                    </a:cubicBezTo>
                    <a:cubicBezTo>
                      <a:pt x="108014" y="83833"/>
                      <a:pt x="83833" y="108001"/>
                      <a:pt x="54013" y="108001"/>
                    </a:cubicBezTo>
                    <a:cubicBezTo>
                      <a:pt x="24181" y="108001"/>
                      <a:pt x="0" y="83833"/>
                      <a:pt x="0" y="54000"/>
                    </a:cubicBezTo>
                    <a:cubicBezTo>
                      <a:pt x="0" y="24168"/>
                      <a:pt x="24181" y="0"/>
                      <a:pt x="54013" y="0"/>
                    </a:cubicBez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8" name="Shape 107">
                <a:extLst>
                  <a:ext uri="{FF2B5EF4-FFF2-40B4-BE49-F238E27FC236}">
                    <a16:creationId xmlns:a16="http://schemas.microsoft.com/office/drawing/2014/main" id="{230FF0E7-7561-4CE9-A3A0-679F5954DF99}"/>
                  </a:ext>
                </a:extLst>
              </p:cNvPr>
              <p:cNvSpPr/>
              <p:nvPr/>
            </p:nvSpPr>
            <p:spPr>
              <a:xfrm>
                <a:off x="2865302" y="1529571"/>
                <a:ext cx="84632" cy="84622"/>
              </a:xfrm>
              <a:custGeom>
                <a:avLst/>
                <a:gdLst/>
                <a:ahLst/>
                <a:cxnLst/>
                <a:rect l="0" t="0" r="0" b="0"/>
                <a:pathLst>
                  <a:path w="108014" h="108001">
                    <a:moveTo>
                      <a:pt x="54013" y="0"/>
                    </a:moveTo>
                    <a:cubicBezTo>
                      <a:pt x="83833" y="0"/>
                      <a:pt x="108014" y="24168"/>
                      <a:pt x="108014" y="54000"/>
                    </a:cubicBezTo>
                    <a:cubicBezTo>
                      <a:pt x="108014" y="83833"/>
                      <a:pt x="83833" y="108001"/>
                      <a:pt x="54013" y="108001"/>
                    </a:cubicBezTo>
                    <a:cubicBezTo>
                      <a:pt x="24181" y="108001"/>
                      <a:pt x="0" y="83833"/>
                      <a:pt x="0" y="54000"/>
                    </a:cubicBezTo>
                    <a:cubicBezTo>
                      <a:pt x="0" y="24168"/>
                      <a:pt x="24181" y="0"/>
                      <a:pt x="54013" y="0"/>
                    </a:cubicBez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9" name="Shape 108">
                <a:extLst>
                  <a:ext uri="{FF2B5EF4-FFF2-40B4-BE49-F238E27FC236}">
                    <a16:creationId xmlns:a16="http://schemas.microsoft.com/office/drawing/2014/main" id="{AA3FE7FD-5E21-4ADC-842C-649DD97BE160}"/>
                  </a:ext>
                </a:extLst>
              </p:cNvPr>
              <p:cNvSpPr/>
              <p:nvPr/>
            </p:nvSpPr>
            <p:spPr>
              <a:xfrm>
                <a:off x="3849679" y="996517"/>
                <a:ext cx="1002188" cy="1002188"/>
              </a:xfrm>
              <a:custGeom>
                <a:avLst/>
                <a:gdLst/>
                <a:ahLst/>
                <a:cxnLst/>
                <a:rect l="0" t="0" r="0" b="0"/>
                <a:pathLst>
                  <a:path w="1279068" h="1279068">
                    <a:moveTo>
                      <a:pt x="639534" y="0"/>
                    </a:moveTo>
                    <a:cubicBezTo>
                      <a:pt x="992734" y="0"/>
                      <a:pt x="1279068" y="286334"/>
                      <a:pt x="1279068" y="639534"/>
                    </a:cubicBezTo>
                    <a:cubicBezTo>
                      <a:pt x="1279068" y="992734"/>
                      <a:pt x="992734" y="1279068"/>
                      <a:pt x="639534" y="1279068"/>
                    </a:cubicBezTo>
                    <a:cubicBezTo>
                      <a:pt x="286321" y="1279068"/>
                      <a:pt x="0" y="992734"/>
                      <a:pt x="0" y="639534"/>
                    </a:cubicBezTo>
                    <a:cubicBezTo>
                      <a:pt x="0" y="286334"/>
                      <a:pt x="286321" y="0"/>
                      <a:pt x="639534" y="0"/>
                    </a:cubicBezTo>
                    <a:close/>
                  </a:path>
                </a:pathLst>
              </a:custGeom>
              <a:ln w="0" cap="flat">
                <a:miter lim="127000"/>
              </a:ln>
            </p:spPr>
            <p:style>
              <a:lnRef idx="0">
                <a:srgbClr val="000000">
                  <a:alpha val="0"/>
                </a:srgbClr>
              </a:lnRef>
              <a:fillRef idx="1">
                <a:srgbClr val="F9B016"/>
              </a:fillRef>
              <a:effectRef idx="0">
                <a:scrgbClr r="0" g="0" b="0"/>
              </a:effectRef>
              <a:fontRef idx="none"/>
            </p:style>
            <p:txBody>
              <a:bodyPr/>
              <a:lstStyle/>
              <a:p>
                <a:endParaRPr lang="en-US" sz="1400"/>
              </a:p>
            </p:txBody>
          </p:sp>
          <p:sp>
            <p:nvSpPr>
              <p:cNvPr id="10" name="Shape 109">
                <a:extLst>
                  <a:ext uri="{FF2B5EF4-FFF2-40B4-BE49-F238E27FC236}">
                    <a16:creationId xmlns:a16="http://schemas.microsoft.com/office/drawing/2014/main" id="{25BD70B0-8C09-497E-9B9D-5616BF9950DA}"/>
                  </a:ext>
                </a:extLst>
              </p:cNvPr>
              <p:cNvSpPr/>
              <p:nvPr/>
            </p:nvSpPr>
            <p:spPr>
              <a:xfrm>
                <a:off x="3849678" y="1026539"/>
                <a:ext cx="379475" cy="496148"/>
              </a:xfrm>
              <a:custGeom>
                <a:avLst/>
                <a:gdLst/>
                <a:ahLst/>
                <a:cxnLst/>
                <a:rect l="0" t="0" r="0" b="0"/>
                <a:pathLst>
                  <a:path w="484315" h="633222">
                    <a:moveTo>
                      <a:pt x="421106" y="0"/>
                    </a:moveTo>
                    <a:cubicBezTo>
                      <a:pt x="461099" y="63652"/>
                      <a:pt x="484315" y="138925"/>
                      <a:pt x="484315" y="219646"/>
                    </a:cubicBezTo>
                    <a:cubicBezTo>
                      <a:pt x="484315" y="448056"/>
                      <a:pt x="299161" y="633222"/>
                      <a:pt x="70752" y="633222"/>
                    </a:cubicBezTo>
                    <a:cubicBezTo>
                      <a:pt x="46850" y="633222"/>
                      <a:pt x="23444" y="631076"/>
                      <a:pt x="660" y="627177"/>
                    </a:cubicBezTo>
                    <a:cubicBezTo>
                      <a:pt x="317" y="618554"/>
                      <a:pt x="0" y="609930"/>
                      <a:pt x="0" y="601218"/>
                    </a:cubicBezTo>
                    <a:cubicBezTo>
                      <a:pt x="0" y="324726"/>
                      <a:pt x="175463" y="89256"/>
                      <a:pt x="421106" y="0"/>
                    </a:cubicBez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11" name="Shape 110">
                <a:extLst>
                  <a:ext uri="{FF2B5EF4-FFF2-40B4-BE49-F238E27FC236}">
                    <a16:creationId xmlns:a16="http://schemas.microsoft.com/office/drawing/2014/main" id="{E9D7228B-A42E-4BBE-984D-2D42218522A6}"/>
                  </a:ext>
                </a:extLst>
              </p:cNvPr>
              <p:cNvSpPr/>
              <p:nvPr/>
            </p:nvSpPr>
            <p:spPr>
              <a:xfrm>
                <a:off x="4086781" y="996517"/>
                <a:ext cx="757944" cy="504098"/>
              </a:xfrm>
              <a:custGeom>
                <a:avLst/>
                <a:gdLst/>
                <a:ahLst/>
                <a:cxnLst/>
                <a:rect l="0" t="0" r="0" b="0"/>
                <a:pathLst>
                  <a:path w="967346" h="643369">
                    <a:moveTo>
                      <a:pt x="336931" y="0"/>
                    </a:moveTo>
                    <a:cubicBezTo>
                      <a:pt x="653593" y="0"/>
                      <a:pt x="916331" y="230200"/>
                      <a:pt x="967346" y="532359"/>
                    </a:cubicBezTo>
                    <a:cubicBezTo>
                      <a:pt x="867181" y="602247"/>
                      <a:pt x="745452" y="643369"/>
                      <a:pt x="614058" y="643369"/>
                    </a:cubicBezTo>
                    <a:cubicBezTo>
                      <a:pt x="296596" y="643369"/>
                      <a:pt x="35166" y="404038"/>
                      <a:pt x="0" y="95987"/>
                    </a:cubicBezTo>
                    <a:cubicBezTo>
                      <a:pt x="97853" y="35204"/>
                      <a:pt x="213258" y="0"/>
                      <a:pt x="336931" y="0"/>
                    </a:cubicBez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12" name="Shape 111">
                <a:extLst>
                  <a:ext uri="{FF2B5EF4-FFF2-40B4-BE49-F238E27FC236}">
                    <a16:creationId xmlns:a16="http://schemas.microsoft.com/office/drawing/2014/main" id="{FF6D888E-D01A-4D4B-96B4-0799301BE3A9}"/>
                  </a:ext>
                </a:extLst>
              </p:cNvPr>
              <p:cNvSpPr/>
              <p:nvPr/>
            </p:nvSpPr>
            <p:spPr>
              <a:xfrm>
                <a:off x="4134742" y="1529571"/>
                <a:ext cx="84632" cy="84622"/>
              </a:xfrm>
              <a:custGeom>
                <a:avLst/>
                <a:gdLst/>
                <a:ahLst/>
                <a:cxnLst/>
                <a:rect l="0" t="0" r="0" b="0"/>
                <a:pathLst>
                  <a:path w="108014" h="108001">
                    <a:moveTo>
                      <a:pt x="54013" y="0"/>
                    </a:moveTo>
                    <a:cubicBezTo>
                      <a:pt x="83833" y="0"/>
                      <a:pt x="108014" y="24168"/>
                      <a:pt x="108014" y="54000"/>
                    </a:cubicBezTo>
                    <a:cubicBezTo>
                      <a:pt x="108014" y="83833"/>
                      <a:pt x="83833" y="108001"/>
                      <a:pt x="54013" y="108001"/>
                    </a:cubicBezTo>
                    <a:cubicBezTo>
                      <a:pt x="24181" y="108001"/>
                      <a:pt x="0" y="83833"/>
                      <a:pt x="0" y="54000"/>
                    </a:cubicBezTo>
                    <a:cubicBezTo>
                      <a:pt x="0" y="24168"/>
                      <a:pt x="24181" y="0"/>
                      <a:pt x="54013" y="0"/>
                    </a:cubicBez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13" name="Shape 112">
                <a:extLst>
                  <a:ext uri="{FF2B5EF4-FFF2-40B4-BE49-F238E27FC236}">
                    <a16:creationId xmlns:a16="http://schemas.microsoft.com/office/drawing/2014/main" id="{1C17CAF3-F914-489C-91CC-2A81C2136EBE}"/>
                  </a:ext>
                </a:extLst>
              </p:cNvPr>
              <p:cNvSpPr/>
              <p:nvPr/>
            </p:nvSpPr>
            <p:spPr>
              <a:xfrm>
                <a:off x="4468807" y="1529571"/>
                <a:ext cx="84632" cy="84622"/>
              </a:xfrm>
              <a:custGeom>
                <a:avLst/>
                <a:gdLst/>
                <a:ahLst/>
                <a:cxnLst/>
                <a:rect l="0" t="0" r="0" b="0"/>
                <a:pathLst>
                  <a:path w="108014" h="108001">
                    <a:moveTo>
                      <a:pt x="54013" y="0"/>
                    </a:moveTo>
                    <a:cubicBezTo>
                      <a:pt x="83833" y="0"/>
                      <a:pt x="108014" y="24168"/>
                      <a:pt x="108014" y="54000"/>
                    </a:cubicBezTo>
                    <a:cubicBezTo>
                      <a:pt x="108014" y="83833"/>
                      <a:pt x="83833" y="108001"/>
                      <a:pt x="54013" y="108001"/>
                    </a:cubicBezTo>
                    <a:cubicBezTo>
                      <a:pt x="24181" y="108001"/>
                      <a:pt x="0" y="83833"/>
                      <a:pt x="0" y="54000"/>
                    </a:cubicBezTo>
                    <a:cubicBezTo>
                      <a:pt x="0" y="24168"/>
                      <a:pt x="24181" y="0"/>
                      <a:pt x="54013" y="0"/>
                    </a:cubicBez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14" name="Shape 113">
                <a:extLst>
                  <a:ext uri="{FF2B5EF4-FFF2-40B4-BE49-F238E27FC236}">
                    <a16:creationId xmlns:a16="http://schemas.microsoft.com/office/drawing/2014/main" id="{4CE651EE-BCA7-48F5-B937-02AAFA6BEC00}"/>
                  </a:ext>
                </a:extLst>
              </p:cNvPr>
              <p:cNvSpPr/>
              <p:nvPr/>
            </p:nvSpPr>
            <p:spPr>
              <a:xfrm>
                <a:off x="5453185" y="996517"/>
                <a:ext cx="1002188" cy="1002188"/>
              </a:xfrm>
              <a:custGeom>
                <a:avLst/>
                <a:gdLst/>
                <a:ahLst/>
                <a:cxnLst/>
                <a:rect l="0" t="0" r="0" b="0"/>
                <a:pathLst>
                  <a:path w="1279068" h="1279068">
                    <a:moveTo>
                      <a:pt x="639534" y="0"/>
                    </a:moveTo>
                    <a:cubicBezTo>
                      <a:pt x="992733" y="0"/>
                      <a:pt x="1279068" y="286334"/>
                      <a:pt x="1279068" y="639534"/>
                    </a:cubicBezTo>
                    <a:cubicBezTo>
                      <a:pt x="1279068" y="992734"/>
                      <a:pt x="992733" y="1279068"/>
                      <a:pt x="639534" y="1279068"/>
                    </a:cubicBezTo>
                    <a:cubicBezTo>
                      <a:pt x="286321" y="1279068"/>
                      <a:pt x="0" y="992734"/>
                      <a:pt x="0" y="639534"/>
                    </a:cubicBezTo>
                    <a:cubicBezTo>
                      <a:pt x="0" y="286334"/>
                      <a:pt x="286321" y="0"/>
                      <a:pt x="639534" y="0"/>
                    </a:cubicBezTo>
                    <a:close/>
                  </a:path>
                </a:pathLst>
              </a:custGeom>
              <a:ln w="0" cap="flat">
                <a:miter lim="127000"/>
              </a:ln>
            </p:spPr>
            <p:style>
              <a:lnRef idx="0">
                <a:srgbClr val="000000">
                  <a:alpha val="0"/>
                </a:srgbClr>
              </a:lnRef>
              <a:fillRef idx="1">
                <a:srgbClr val="F9B016"/>
              </a:fillRef>
              <a:effectRef idx="0">
                <a:scrgbClr r="0" g="0" b="0"/>
              </a:effectRef>
              <a:fontRef idx="none"/>
            </p:style>
            <p:txBody>
              <a:bodyPr/>
              <a:lstStyle/>
              <a:p>
                <a:endParaRPr lang="en-US" sz="1400"/>
              </a:p>
            </p:txBody>
          </p:sp>
          <p:sp>
            <p:nvSpPr>
              <p:cNvPr id="15" name="Shape 114">
                <a:extLst>
                  <a:ext uri="{FF2B5EF4-FFF2-40B4-BE49-F238E27FC236}">
                    <a16:creationId xmlns:a16="http://schemas.microsoft.com/office/drawing/2014/main" id="{BE9C3B93-488F-49C2-8F1D-17DBD4C1ADF6}"/>
                  </a:ext>
                </a:extLst>
              </p:cNvPr>
              <p:cNvSpPr/>
              <p:nvPr/>
            </p:nvSpPr>
            <p:spPr>
              <a:xfrm>
                <a:off x="5453182" y="1026539"/>
                <a:ext cx="379475" cy="496148"/>
              </a:xfrm>
              <a:custGeom>
                <a:avLst/>
                <a:gdLst/>
                <a:ahLst/>
                <a:cxnLst/>
                <a:rect l="0" t="0" r="0" b="0"/>
                <a:pathLst>
                  <a:path w="484315" h="633222">
                    <a:moveTo>
                      <a:pt x="421107" y="0"/>
                    </a:moveTo>
                    <a:cubicBezTo>
                      <a:pt x="461099" y="63652"/>
                      <a:pt x="484315" y="138925"/>
                      <a:pt x="484315" y="219646"/>
                    </a:cubicBezTo>
                    <a:cubicBezTo>
                      <a:pt x="484315" y="448056"/>
                      <a:pt x="299161" y="633222"/>
                      <a:pt x="70752" y="633222"/>
                    </a:cubicBezTo>
                    <a:cubicBezTo>
                      <a:pt x="46850" y="633222"/>
                      <a:pt x="23444" y="631076"/>
                      <a:pt x="660" y="627177"/>
                    </a:cubicBezTo>
                    <a:cubicBezTo>
                      <a:pt x="317" y="618554"/>
                      <a:pt x="0" y="609930"/>
                      <a:pt x="0" y="601218"/>
                    </a:cubicBezTo>
                    <a:cubicBezTo>
                      <a:pt x="0" y="324726"/>
                      <a:pt x="175463" y="89256"/>
                      <a:pt x="421107" y="0"/>
                    </a:cubicBezTo>
                    <a:close/>
                  </a:path>
                </a:pathLst>
              </a:custGeom>
              <a:ln w="0" cap="flat">
                <a:miter lim="127000"/>
              </a:ln>
            </p:spPr>
            <p:style>
              <a:lnRef idx="0">
                <a:srgbClr val="000000">
                  <a:alpha val="0"/>
                </a:srgbClr>
              </a:lnRef>
              <a:fillRef idx="1">
                <a:srgbClr val="87ADAD"/>
              </a:fillRef>
              <a:effectRef idx="0">
                <a:scrgbClr r="0" g="0" b="0"/>
              </a:effectRef>
              <a:fontRef idx="none"/>
            </p:style>
            <p:txBody>
              <a:bodyPr/>
              <a:lstStyle/>
              <a:p>
                <a:endParaRPr lang="en-US" sz="1400"/>
              </a:p>
            </p:txBody>
          </p:sp>
          <p:sp>
            <p:nvSpPr>
              <p:cNvPr id="16" name="Shape 115">
                <a:extLst>
                  <a:ext uri="{FF2B5EF4-FFF2-40B4-BE49-F238E27FC236}">
                    <a16:creationId xmlns:a16="http://schemas.microsoft.com/office/drawing/2014/main" id="{8B1163E1-A0D5-4F2F-AB89-3B1901674B4D}"/>
                  </a:ext>
                </a:extLst>
              </p:cNvPr>
              <p:cNvSpPr/>
              <p:nvPr/>
            </p:nvSpPr>
            <p:spPr>
              <a:xfrm>
                <a:off x="5690285" y="996517"/>
                <a:ext cx="757944" cy="504098"/>
              </a:xfrm>
              <a:custGeom>
                <a:avLst/>
                <a:gdLst/>
                <a:ahLst/>
                <a:cxnLst/>
                <a:rect l="0" t="0" r="0" b="0"/>
                <a:pathLst>
                  <a:path w="967346" h="643369">
                    <a:moveTo>
                      <a:pt x="336931" y="0"/>
                    </a:moveTo>
                    <a:cubicBezTo>
                      <a:pt x="653593" y="0"/>
                      <a:pt x="916331" y="230200"/>
                      <a:pt x="967346" y="532359"/>
                    </a:cubicBezTo>
                    <a:cubicBezTo>
                      <a:pt x="867182" y="602247"/>
                      <a:pt x="745452" y="643369"/>
                      <a:pt x="614058" y="643369"/>
                    </a:cubicBezTo>
                    <a:cubicBezTo>
                      <a:pt x="296595" y="643369"/>
                      <a:pt x="35166" y="404038"/>
                      <a:pt x="0" y="95987"/>
                    </a:cubicBezTo>
                    <a:cubicBezTo>
                      <a:pt x="97853" y="35204"/>
                      <a:pt x="213259" y="0"/>
                      <a:pt x="336931" y="0"/>
                    </a:cubicBezTo>
                    <a:close/>
                  </a:path>
                </a:pathLst>
              </a:custGeom>
              <a:ln w="0" cap="flat">
                <a:miter lim="127000"/>
              </a:ln>
            </p:spPr>
            <p:style>
              <a:lnRef idx="0">
                <a:srgbClr val="000000">
                  <a:alpha val="0"/>
                </a:srgbClr>
              </a:lnRef>
              <a:fillRef idx="1">
                <a:srgbClr val="87ADAD"/>
              </a:fillRef>
              <a:effectRef idx="0">
                <a:scrgbClr r="0" g="0" b="0"/>
              </a:effectRef>
              <a:fontRef idx="none"/>
            </p:style>
            <p:txBody>
              <a:bodyPr/>
              <a:lstStyle/>
              <a:p>
                <a:endParaRPr lang="en-US" sz="1400"/>
              </a:p>
            </p:txBody>
          </p:sp>
          <p:sp>
            <p:nvSpPr>
              <p:cNvPr id="17" name="Shape 116">
                <a:extLst>
                  <a:ext uri="{FF2B5EF4-FFF2-40B4-BE49-F238E27FC236}">
                    <a16:creationId xmlns:a16="http://schemas.microsoft.com/office/drawing/2014/main" id="{A2F2E212-DED5-4B09-90E0-FDC8403FED25}"/>
                  </a:ext>
                </a:extLst>
              </p:cNvPr>
              <p:cNvSpPr/>
              <p:nvPr/>
            </p:nvSpPr>
            <p:spPr>
              <a:xfrm>
                <a:off x="5738248" y="1529571"/>
                <a:ext cx="84632" cy="84622"/>
              </a:xfrm>
              <a:custGeom>
                <a:avLst/>
                <a:gdLst/>
                <a:ahLst/>
                <a:cxnLst/>
                <a:rect l="0" t="0" r="0" b="0"/>
                <a:pathLst>
                  <a:path w="108014" h="108001">
                    <a:moveTo>
                      <a:pt x="54013" y="0"/>
                    </a:moveTo>
                    <a:cubicBezTo>
                      <a:pt x="83833" y="0"/>
                      <a:pt x="108014" y="24168"/>
                      <a:pt x="108014" y="54000"/>
                    </a:cubicBezTo>
                    <a:cubicBezTo>
                      <a:pt x="108014" y="83833"/>
                      <a:pt x="83833" y="108001"/>
                      <a:pt x="54013" y="108001"/>
                    </a:cubicBezTo>
                    <a:cubicBezTo>
                      <a:pt x="24181" y="108001"/>
                      <a:pt x="0" y="83833"/>
                      <a:pt x="0" y="54000"/>
                    </a:cubicBezTo>
                    <a:cubicBezTo>
                      <a:pt x="0" y="24168"/>
                      <a:pt x="24181" y="0"/>
                      <a:pt x="54013" y="0"/>
                    </a:cubicBez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18" name="Shape 117">
                <a:extLst>
                  <a:ext uri="{FF2B5EF4-FFF2-40B4-BE49-F238E27FC236}">
                    <a16:creationId xmlns:a16="http://schemas.microsoft.com/office/drawing/2014/main" id="{448AB7CA-DCDD-442B-A69B-2B4D95EBC43E}"/>
                  </a:ext>
                </a:extLst>
              </p:cNvPr>
              <p:cNvSpPr/>
              <p:nvPr/>
            </p:nvSpPr>
            <p:spPr>
              <a:xfrm>
                <a:off x="6072310" y="1529571"/>
                <a:ext cx="84632" cy="84622"/>
              </a:xfrm>
              <a:custGeom>
                <a:avLst/>
                <a:gdLst/>
                <a:ahLst/>
                <a:cxnLst/>
                <a:rect l="0" t="0" r="0" b="0"/>
                <a:pathLst>
                  <a:path w="108014" h="108001">
                    <a:moveTo>
                      <a:pt x="54013" y="0"/>
                    </a:moveTo>
                    <a:cubicBezTo>
                      <a:pt x="83833" y="0"/>
                      <a:pt x="108014" y="24168"/>
                      <a:pt x="108014" y="54000"/>
                    </a:cubicBezTo>
                    <a:cubicBezTo>
                      <a:pt x="108014" y="83833"/>
                      <a:pt x="83833" y="108001"/>
                      <a:pt x="54013" y="108001"/>
                    </a:cubicBezTo>
                    <a:cubicBezTo>
                      <a:pt x="24181" y="108001"/>
                      <a:pt x="0" y="83833"/>
                      <a:pt x="0" y="54000"/>
                    </a:cubicBezTo>
                    <a:cubicBezTo>
                      <a:pt x="0" y="24168"/>
                      <a:pt x="24181" y="0"/>
                      <a:pt x="54013" y="0"/>
                    </a:cubicBez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19" name="Shape 118">
                <a:extLst>
                  <a:ext uri="{FF2B5EF4-FFF2-40B4-BE49-F238E27FC236}">
                    <a16:creationId xmlns:a16="http://schemas.microsoft.com/office/drawing/2014/main" id="{0E4653BD-EE55-46F5-90B1-B8244A6C1D16}"/>
                  </a:ext>
                </a:extLst>
              </p:cNvPr>
              <p:cNvSpPr/>
              <p:nvPr/>
            </p:nvSpPr>
            <p:spPr>
              <a:xfrm>
                <a:off x="4728920" y="1422666"/>
                <a:ext cx="124286" cy="672587"/>
              </a:xfrm>
              <a:custGeom>
                <a:avLst/>
                <a:gdLst/>
                <a:ahLst/>
                <a:cxnLst/>
                <a:rect l="0" t="0" r="0" b="0"/>
                <a:pathLst>
                  <a:path w="158623" h="858406">
                    <a:moveTo>
                      <a:pt x="0" y="0"/>
                    </a:moveTo>
                    <a:lnTo>
                      <a:pt x="158623" y="78168"/>
                    </a:lnTo>
                    <a:lnTo>
                      <a:pt x="158623" y="687857"/>
                    </a:lnTo>
                    <a:lnTo>
                      <a:pt x="0" y="858406"/>
                    </a:lnTo>
                    <a:lnTo>
                      <a:pt x="0" y="0"/>
                    </a:ln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20" name="Shape 119">
                <a:extLst>
                  <a:ext uri="{FF2B5EF4-FFF2-40B4-BE49-F238E27FC236}">
                    <a16:creationId xmlns:a16="http://schemas.microsoft.com/office/drawing/2014/main" id="{B2C4232F-ACBD-4F28-8406-AD043628917F}"/>
                  </a:ext>
                </a:extLst>
              </p:cNvPr>
              <p:cNvSpPr/>
              <p:nvPr/>
            </p:nvSpPr>
            <p:spPr>
              <a:xfrm>
                <a:off x="4733879" y="1387602"/>
                <a:ext cx="120464" cy="438582"/>
              </a:xfrm>
              <a:custGeom>
                <a:avLst/>
                <a:gdLst/>
                <a:ahLst/>
                <a:cxnLst/>
                <a:rect l="0" t="0" r="0" b="0"/>
                <a:pathLst>
                  <a:path w="153746" h="559752">
                    <a:moveTo>
                      <a:pt x="0" y="0"/>
                    </a:moveTo>
                    <a:lnTo>
                      <a:pt x="133452" y="0"/>
                    </a:lnTo>
                    <a:cubicBezTo>
                      <a:pt x="144539" y="38100"/>
                      <a:pt x="153746" y="93065"/>
                      <a:pt x="153746" y="143612"/>
                    </a:cubicBezTo>
                    <a:cubicBezTo>
                      <a:pt x="153746" y="304101"/>
                      <a:pt x="101600" y="447459"/>
                      <a:pt x="0" y="559752"/>
                    </a:cubicBezTo>
                    <a:lnTo>
                      <a:pt x="0" y="0"/>
                    </a:ln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21" name="Shape 120">
                <a:extLst>
                  <a:ext uri="{FF2B5EF4-FFF2-40B4-BE49-F238E27FC236}">
                    <a16:creationId xmlns:a16="http://schemas.microsoft.com/office/drawing/2014/main" id="{B5F8063A-941A-4612-8894-8735303B6829}"/>
                  </a:ext>
                </a:extLst>
              </p:cNvPr>
              <p:cNvSpPr/>
              <p:nvPr/>
            </p:nvSpPr>
            <p:spPr>
              <a:xfrm>
                <a:off x="3846997" y="1422666"/>
                <a:ext cx="124286" cy="672587"/>
              </a:xfrm>
              <a:custGeom>
                <a:avLst/>
                <a:gdLst/>
                <a:ahLst/>
                <a:cxnLst/>
                <a:rect l="0" t="0" r="0" b="0"/>
                <a:pathLst>
                  <a:path w="158623" h="858406">
                    <a:moveTo>
                      <a:pt x="158623" y="0"/>
                    </a:moveTo>
                    <a:lnTo>
                      <a:pt x="158623" y="858406"/>
                    </a:lnTo>
                    <a:lnTo>
                      <a:pt x="0" y="687857"/>
                    </a:lnTo>
                    <a:lnTo>
                      <a:pt x="0" y="78168"/>
                    </a:lnTo>
                    <a:lnTo>
                      <a:pt x="158623" y="0"/>
                    </a:ln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22" name="Shape 121">
                <a:extLst>
                  <a:ext uri="{FF2B5EF4-FFF2-40B4-BE49-F238E27FC236}">
                    <a16:creationId xmlns:a16="http://schemas.microsoft.com/office/drawing/2014/main" id="{BAC8B345-8A9C-4E7E-A6CF-306CFA277D55}"/>
                  </a:ext>
                </a:extLst>
              </p:cNvPr>
              <p:cNvSpPr/>
              <p:nvPr/>
            </p:nvSpPr>
            <p:spPr>
              <a:xfrm>
                <a:off x="3846534" y="1387602"/>
                <a:ext cx="121131" cy="438582"/>
              </a:xfrm>
              <a:custGeom>
                <a:avLst/>
                <a:gdLst/>
                <a:ahLst/>
                <a:cxnLst/>
                <a:rect l="0" t="0" r="0" b="0"/>
                <a:pathLst>
                  <a:path w="154597" h="559752">
                    <a:moveTo>
                      <a:pt x="19431" y="0"/>
                    </a:moveTo>
                    <a:lnTo>
                      <a:pt x="154597" y="0"/>
                    </a:lnTo>
                    <a:lnTo>
                      <a:pt x="154597" y="559752"/>
                    </a:lnTo>
                    <a:cubicBezTo>
                      <a:pt x="52997" y="447459"/>
                      <a:pt x="0" y="304101"/>
                      <a:pt x="0" y="143612"/>
                    </a:cubicBezTo>
                    <a:cubicBezTo>
                      <a:pt x="0" y="93065"/>
                      <a:pt x="8344" y="38100"/>
                      <a:pt x="19431" y="0"/>
                    </a:cubicBezTo>
                    <a:close/>
                  </a:path>
                </a:pathLst>
              </a:custGeom>
              <a:ln w="0" cap="flat">
                <a:miter lim="127000"/>
              </a:ln>
            </p:spPr>
            <p:style>
              <a:lnRef idx="0">
                <a:srgbClr val="000000">
                  <a:alpha val="0"/>
                </a:srgbClr>
              </a:lnRef>
              <a:fillRef idx="1">
                <a:srgbClr val="4D4D4D"/>
              </a:fillRef>
              <a:effectRef idx="0">
                <a:scrgbClr r="0" g="0" b="0"/>
              </a:effectRef>
              <a:fontRef idx="none"/>
            </p:style>
            <p:txBody>
              <a:bodyPr/>
              <a:lstStyle/>
              <a:p>
                <a:endParaRPr lang="en-US" sz="1400"/>
              </a:p>
            </p:txBody>
          </p:sp>
          <p:sp>
            <p:nvSpPr>
              <p:cNvPr id="23" name="Shape 122">
                <a:extLst>
                  <a:ext uri="{FF2B5EF4-FFF2-40B4-BE49-F238E27FC236}">
                    <a16:creationId xmlns:a16="http://schemas.microsoft.com/office/drawing/2014/main" id="{0CADC82B-DE52-4C04-BDB0-6C01C2147187}"/>
                  </a:ext>
                </a:extLst>
              </p:cNvPr>
              <p:cNvSpPr/>
              <p:nvPr/>
            </p:nvSpPr>
            <p:spPr>
              <a:xfrm>
                <a:off x="2574207" y="1760503"/>
                <a:ext cx="334587" cy="84532"/>
              </a:xfrm>
              <a:custGeom>
                <a:avLst/>
                <a:gdLst/>
                <a:ahLst/>
                <a:cxnLst/>
                <a:rect l="0" t="0" r="0" b="0"/>
                <a:pathLst>
                  <a:path w="427025" h="107886">
                    <a:moveTo>
                      <a:pt x="0" y="0"/>
                    </a:moveTo>
                    <a:cubicBezTo>
                      <a:pt x="116523" y="107886"/>
                      <a:pt x="308432" y="104940"/>
                      <a:pt x="427025" y="2489"/>
                    </a:cubicBezTo>
                  </a:path>
                </a:pathLst>
              </a:custGeom>
              <a:ln w="34112" cap="flat">
                <a:miter lim="127000"/>
              </a:ln>
            </p:spPr>
            <p:style>
              <a:lnRef idx="1">
                <a:srgbClr val="4D4D4D"/>
              </a:lnRef>
              <a:fillRef idx="0">
                <a:srgbClr val="000000">
                  <a:alpha val="0"/>
                </a:srgbClr>
              </a:fillRef>
              <a:effectRef idx="0">
                <a:scrgbClr r="0" g="0" b="0"/>
              </a:effectRef>
              <a:fontRef idx="none"/>
            </p:style>
            <p:txBody>
              <a:bodyPr/>
              <a:lstStyle/>
              <a:p>
                <a:endParaRPr lang="en-US" sz="1400"/>
              </a:p>
            </p:txBody>
          </p:sp>
          <p:sp>
            <p:nvSpPr>
              <p:cNvPr id="24" name="Shape 123">
                <a:extLst>
                  <a:ext uri="{FF2B5EF4-FFF2-40B4-BE49-F238E27FC236}">
                    <a16:creationId xmlns:a16="http://schemas.microsoft.com/office/drawing/2014/main" id="{43EEF8EA-BBC1-4A59-9800-C75D5884A203}"/>
                  </a:ext>
                </a:extLst>
              </p:cNvPr>
              <p:cNvSpPr/>
              <p:nvPr/>
            </p:nvSpPr>
            <p:spPr>
              <a:xfrm>
                <a:off x="4177712" y="1760503"/>
                <a:ext cx="334587" cy="84532"/>
              </a:xfrm>
              <a:custGeom>
                <a:avLst/>
                <a:gdLst/>
                <a:ahLst/>
                <a:cxnLst/>
                <a:rect l="0" t="0" r="0" b="0"/>
                <a:pathLst>
                  <a:path w="427025" h="107886">
                    <a:moveTo>
                      <a:pt x="0" y="0"/>
                    </a:moveTo>
                    <a:cubicBezTo>
                      <a:pt x="116522" y="107886"/>
                      <a:pt x="308432" y="104940"/>
                      <a:pt x="427025" y="2489"/>
                    </a:cubicBezTo>
                  </a:path>
                </a:pathLst>
              </a:custGeom>
              <a:ln w="34112" cap="flat">
                <a:miter lim="127000"/>
              </a:ln>
            </p:spPr>
            <p:style>
              <a:lnRef idx="1">
                <a:srgbClr val="4D4D4D"/>
              </a:lnRef>
              <a:fillRef idx="0">
                <a:srgbClr val="000000">
                  <a:alpha val="0"/>
                </a:srgbClr>
              </a:fillRef>
              <a:effectRef idx="0">
                <a:scrgbClr r="0" g="0" b="0"/>
              </a:effectRef>
              <a:fontRef idx="none"/>
            </p:style>
            <p:txBody>
              <a:bodyPr/>
              <a:lstStyle/>
              <a:p>
                <a:endParaRPr lang="en-US" sz="1400"/>
              </a:p>
            </p:txBody>
          </p:sp>
          <p:sp>
            <p:nvSpPr>
              <p:cNvPr id="25" name="Shape 124">
                <a:extLst>
                  <a:ext uri="{FF2B5EF4-FFF2-40B4-BE49-F238E27FC236}">
                    <a16:creationId xmlns:a16="http://schemas.microsoft.com/office/drawing/2014/main" id="{1FAC44D4-E992-4040-802D-C217852B45D1}"/>
                  </a:ext>
                </a:extLst>
              </p:cNvPr>
              <p:cNvSpPr/>
              <p:nvPr/>
            </p:nvSpPr>
            <p:spPr>
              <a:xfrm>
                <a:off x="5781215" y="1760503"/>
                <a:ext cx="334587" cy="84532"/>
              </a:xfrm>
              <a:custGeom>
                <a:avLst/>
                <a:gdLst/>
                <a:ahLst/>
                <a:cxnLst/>
                <a:rect l="0" t="0" r="0" b="0"/>
                <a:pathLst>
                  <a:path w="427025" h="107886">
                    <a:moveTo>
                      <a:pt x="0" y="0"/>
                    </a:moveTo>
                    <a:cubicBezTo>
                      <a:pt x="116522" y="107886"/>
                      <a:pt x="308432" y="104940"/>
                      <a:pt x="427025" y="2489"/>
                    </a:cubicBezTo>
                  </a:path>
                </a:pathLst>
              </a:custGeom>
              <a:ln w="34112" cap="flat">
                <a:miter lim="127000"/>
              </a:ln>
            </p:spPr>
            <p:style>
              <a:lnRef idx="1">
                <a:srgbClr val="4D4D4D"/>
              </a:lnRef>
              <a:fillRef idx="0">
                <a:srgbClr val="000000">
                  <a:alpha val="0"/>
                </a:srgbClr>
              </a:fillRef>
              <a:effectRef idx="0">
                <a:scrgbClr r="0" g="0" b="0"/>
              </a:effectRef>
              <a:fontRef idx="none"/>
            </p:style>
            <p:txBody>
              <a:bodyPr/>
              <a:lstStyle/>
              <a:p>
                <a:endParaRPr lang="en-US" sz="1400"/>
              </a:p>
            </p:txBody>
          </p:sp>
          <p:sp>
            <p:nvSpPr>
              <p:cNvPr id="26" name="Shape 125">
                <a:extLst>
                  <a:ext uri="{FF2B5EF4-FFF2-40B4-BE49-F238E27FC236}">
                    <a16:creationId xmlns:a16="http://schemas.microsoft.com/office/drawing/2014/main" id="{1A52700B-69E6-4117-B990-6D1E1EADC1C5}"/>
                  </a:ext>
                </a:extLst>
              </p:cNvPr>
              <p:cNvSpPr/>
              <p:nvPr/>
            </p:nvSpPr>
            <p:spPr>
              <a:xfrm>
                <a:off x="4651429" y="1353626"/>
                <a:ext cx="139640" cy="69039"/>
              </a:xfrm>
              <a:custGeom>
                <a:avLst/>
                <a:gdLst/>
                <a:ahLst/>
                <a:cxnLst/>
                <a:rect l="0" t="0" r="0" b="0"/>
                <a:pathLst>
                  <a:path w="178219" h="88113">
                    <a:moveTo>
                      <a:pt x="0" y="0"/>
                    </a:moveTo>
                    <a:lnTo>
                      <a:pt x="178219" y="88113"/>
                    </a:lnTo>
                  </a:path>
                </a:pathLst>
              </a:custGeom>
              <a:ln w="68212" cap="flat">
                <a:miter lim="127000"/>
              </a:ln>
            </p:spPr>
            <p:style>
              <a:lnRef idx="1">
                <a:srgbClr val="F9B016"/>
              </a:lnRef>
              <a:fillRef idx="0">
                <a:srgbClr val="000000">
                  <a:alpha val="0"/>
                </a:srgbClr>
              </a:fillRef>
              <a:effectRef idx="0">
                <a:scrgbClr r="0" g="0" b="0"/>
              </a:effectRef>
              <a:fontRef idx="none"/>
            </p:style>
            <p:txBody>
              <a:bodyPr/>
              <a:lstStyle/>
              <a:p>
                <a:endParaRPr lang="en-US" sz="1400"/>
              </a:p>
            </p:txBody>
          </p:sp>
          <p:sp>
            <p:nvSpPr>
              <p:cNvPr id="27" name="Shape 127">
                <a:extLst>
                  <a:ext uri="{FF2B5EF4-FFF2-40B4-BE49-F238E27FC236}">
                    <a16:creationId xmlns:a16="http://schemas.microsoft.com/office/drawing/2014/main" id="{DA58BDE2-5329-4B94-815F-52EFDF4FF6EE}"/>
                  </a:ext>
                </a:extLst>
              </p:cNvPr>
              <p:cNvSpPr/>
              <p:nvPr/>
            </p:nvSpPr>
            <p:spPr>
              <a:xfrm>
                <a:off x="5653734" y="1511990"/>
                <a:ext cx="592621" cy="129699"/>
              </a:xfrm>
              <a:custGeom>
                <a:avLst/>
                <a:gdLst/>
                <a:ahLst/>
                <a:cxnLst/>
                <a:rect l="0" t="0" r="0" b="0"/>
                <a:pathLst>
                  <a:path w="756348" h="165532">
                    <a:moveTo>
                      <a:pt x="329997" y="1067"/>
                    </a:moveTo>
                    <a:cubicBezTo>
                      <a:pt x="329997" y="92189"/>
                      <a:pt x="256121" y="165532"/>
                      <a:pt x="164998" y="165532"/>
                    </a:cubicBezTo>
                    <a:cubicBezTo>
                      <a:pt x="73876" y="165532"/>
                      <a:pt x="0" y="88900"/>
                      <a:pt x="0" y="0"/>
                    </a:cubicBezTo>
                    <a:lnTo>
                      <a:pt x="756348" y="0"/>
                    </a:lnTo>
                    <a:cubicBezTo>
                      <a:pt x="756348" y="88900"/>
                      <a:pt x="682486" y="165532"/>
                      <a:pt x="591363" y="165532"/>
                    </a:cubicBezTo>
                    <a:cubicBezTo>
                      <a:pt x="500228" y="165532"/>
                      <a:pt x="426365" y="91923"/>
                      <a:pt x="426365" y="800"/>
                    </a:cubicBezTo>
                  </a:path>
                </a:pathLst>
              </a:custGeom>
              <a:ln w="38100" cap="flat">
                <a:miter lim="127000"/>
              </a:ln>
            </p:spPr>
            <p:style>
              <a:lnRef idx="1">
                <a:srgbClr val="F06826"/>
              </a:lnRef>
              <a:fillRef idx="0">
                <a:srgbClr val="000000">
                  <a:alpha val="0"/>
                </a:srgbClr>
              </a:fillRef>
              <a:effectRef idx="0">
                <a:scrgbClr r="0" g="0" b="0"/>
              </a:effectRef>
              <a:fontRef idx="none"/>
            </p:style>
            <p:txBody>
              <a:bodyPr/>
              <a:lstStyle/>
              <a:p>
                <a:endParaRPr lang="en-US" sz="1400"/>
              </a:p>
            </p:txBody>
          </p:sp>
          <p:sp>
            <p:nvSpPr>
              <p:cNvPr id="28" name="Shape 128">
                <a:extLst>
                  <a:ext uri="{FF2B5EF4-FFF2-40B4-BE49-F238E27FC236}">
                    <a16:creationId xmlns:a16="http://schemas.microsoft.com/office/drawing/2014/main" id="{31E6BD50-9450-43B9-A02A-0BA73C9B4C2F}"/>
                  </a:ext>
                </a:extLst>
              </p:cNvPr>
              <p:cNvSpPr/>
              <p:nvPr/>
            </p:nvSpPr>
            <p:spPr>
              <a:xfrm>
                <a:off x="2460171" y="1457885"/>
                <a:ext cx="233148" cy="233148"/>
              </a:xfrm>
              <a:custGeom>
                <a:avLst/>
                <a:gdLst/>
                <a:ahLst/>
                <a:cxnLst/>
                <a:rect l="0" t="0" r="0" b="0"/>
                <a:pathLst>
                  <a:path w="297561" h="297561">
                    <a:moveTo>
                      <a:pt x="297561" y="148780"/>
                    </a:moveTo>
                    <a:cubicBezTo>
                      <a:pt x="297561" y="230949"/>
                      <a:pt x="230950" y="297561"/>
                      <a:pt x="148781" y="297561"/>
                    </a:cubicBezTo>
                    <a:cubicBezTo>
                      <a:pt x="66612" y="297561"/>
                      <a:pt x="0" y="230949"/>
                      <a:pt x="0" y="148780"/>
                    </a:cubicBezTo>
                    <a:cubicBezTo>
                      <a:pt x="0" y="66611"/>
                      <a:pt x="66612" y="0"/>
                      <a:pt x="148781" y="0"/>
                    </a:cubicBezTo>
                    <a:cubicBezTo>
                      <a:pt x="230950" y="0"/>
                      <a:pt x="297561" y="66611"/>
                      <a:pt x="297561" y="148780"/>
                    </a:cubicBezTo>
                    <a:close/>
                  </a:path>
                </a:pathLst>
              </a:custGeom>
              <a:ln w="34112" cap="flat">
                <a:miter lim="127000"/>
              </a:ln>
            </p:spPr>
            <p:style>
              <a:lnRef idx="1">
                <a:srgbClr val="FFFFFF"/>
              </a:lnRef>
              <a:fillRef idx="0">
                <a:srgbClr val="000000">
                  <a:alpha val="0"/>
                </a:srgbClr>
              </a:fillRef>
              <a:effectRef idx="0">
                <a:scrgbClr r="0" g="0" b="0"/>
              </a:effectRef>
              <a:fontRef idx="none"/>
            </p:style>
            <p:txBody>
              <a:bodyPr/>
              <a:lstStyle/>
              <a:p>
                <a:endParaRPr lang="en-US" sz="1400"/>
              </a:p>
            </p:txBody>
          </p:sp>
          <p:sp>
            <p:nvSpPr>
              <p:cNvPr id="29" name="Shape 129">
                <a:extLst>
                  <a:ext uri="{FF2B5EF4-FFF2-40B4-BE49-F238E27FC236}">
                    <a16:creationId xmlns:a16="http://schemas.microsoft.com/office/drawing/2014/main" id="{82465E95-9B67-48E7-B1DF-671C09515A4F}"/>
                  </a:ext>
                </a:extLst>
              </p:cNvPr>
              <p:cNvSpPr/>
              <p:nvPr/>
            </p:nvSpPr>
            <p:spPr>
              <a:xfrm>
                <a:off x="2794235" y="1457885"/>
                <a:ext cx="233148" cy="233148"/>
              </a:xfrm>
              <a:custGeom>
                <a:avLst/>
                <a:gdLst/>
                <a:ahLst/>
                <a:cxnLst/>
                <a:rect l="0" t="0" r="0" b="0"/>
                <a:pathLst>
                  <a:path w="297561" h="297561">
                    <a:moveTo>
                      <a:pt x="297561" y="148780"/>
                    </a:moveTo>
                    <a:cubicBezTo>
                      <a:pt x="297561" y="230949"/>
                      <a:pt x="230950" y="297561"/>
                      <a:pt x="148781" y="297561"/>
                    </a:cubicBezTo>
                    <a:cubicBezTo>
                      <a:pt x="66612" y="297561"/>
                      <a:pt x="0" y="230949"/>
                      <a:pt x="0" y="148780"/>
                    </a:cubicBezTo>
                    <a:cubicBezTo>
                      <a:pt x="0" y="66611"/>
                      <a:pt x="66612" y="0"/>
                      <a:pt x="148781" y="0"/>
                    </a:cubicBezTo>
                    <a:cubicBezTo>
                      <a:pt x="230950" y="0"/>
                      <a:pt x="297561" y="66611"/>
                      <a:pt x="297561" y="148780"/>
                    </a:cubicBezTo>
                    <a:close/>
                  </a:path>
                </a:pathLst>
              </a:custGeom>
              <a:ln w="34112" cap="flat">
                <a:miter lim="127000"/>
              </a:ln>
            </p:spPr>
            <p:style>
              <a:lnRef idx="1">
                <a:srgbClr val="FFFFFF"/>
              </a:lnRef>
              <a:fillRef idx="0">
                <a:srgbClr val="000000">
                  <a:alpha val="0"/>
                </a:srgbClr>
              </a:fillRef>
              <a:effectRef idx="0">
                <a:scrgbClr r="0" g="0" b="0"/>
              </a:effectRef>
              <a:fontRef idx="none"/>
            </p:style>
            <p:txBody>
              <a:bodyPr/>
              <a:lstStyle/>
              <a:p>
                <a:endParaRPr lang="en-US" sz="1400"/>
              </a:p>
            </p:txBody>
          </p:sp>
          <p:sp>
            <p:nvSpPr>
              <p:cNvPr id="30" name="Shape 130">
                <a:extLst>
                  <a:ext uri="{FF2B5EF4-FFF2-40B4-BE49-F238E27FC236}">
                    <a16:creationId xmlns:a16="http://schemas.microsoft.com/office/drawing/2014/main" id="{95A294DD-5AF5-4EDD-8CE7-B634A4A71ADA}"/>
                  </a:ext>
                </a:extLst>
              </p:cNvPr>
              <p:cNvSpPr/>
              <p:nvPr/>
            </p:nvSpPr>
            <p:spPr>
              <a:xfrm>
                <a:off x="2684010" y="1571693"/>
                <a:ext cx="109459" cy="0"/>
              </a:xfrm>
              <a:custGeom>
                <a:avLst/>
                <a:gdLst/>
                <a:ahLst/>
                <a:cxnLst/>
                <a:rect l="0" t="0" r="0" b="0"/>
                <a:pathLst>
                  <a:path w="139700">
                    <a:moveTo>
                      <a:pt x="0" y="0"/>
                    </a:moveTo>
                    <a:lnTo>
                      <a:pt x="139700" y="0"/>
                    </a:lnTo>
                  </a:path>
                </a:pathLst>
              </a:custGeom>
              <a:ln w="38100" cap="flat">
                <a:miter lim="127000"/>
              </a:ln>
            </p:spPr>
            <p:style>
              <a:lnRef idx="1">
                <a:srgbClr val="FFFFFF"/>
              </a:lnRef>
              <a:fillRef idx="0">
                <a:srgbClr val="000000">
                  <a:alpha val="0"/>
                </a:srgbClr>
              </a:fillRef>
              <a:effectRef idx="0">
                <a:scrgbClr r="0" g="0" b="0"/>
              </a:effectRef>
              <a:fontRef idx="none"/>
            </p:style>
            <p:txBody>
              <a:bodyPr/>
              <a:lstStyle/>
              <a:p>
                <a:endParaRPr lang="en-US" sz="1400"/>
              </a:p>
            </p:txBody>
          </p:sp>
        </p:grpSp>
      </p:grpSp>
      <p:sp>
        <p:nvSpPr>
          <p:cNvPr id="31" name="Rectangle 30">
            <a:extLst>
              <a:ext uri="{FF2B5EF4-FFF2-40B4-BE49-F238E27FC236}">
                <a16:creationId xmlns:a16="http://schemas.microsoft.com/office/drawing/2014/main" id="{97BC382B-2C4F-4020-988C-06224169BCE6}"/>
              </a:ext>
            </a:extLst>
          </p:cNvPr>
          <p:cNvSpPr/>
          <p:nvPr/>
        </p:nvSpPr>
        <p:spPr>
          <a:xfrm>
            <a:off x="80761" y="2711555"/>
            <a:ext cx="12191999" cy="1419983"/>
          </a:xfrm>
          <a:prstGeom prst="rect">
            <a:avLst/>
          </a:prstGeom>
          <a:ln>
            <a:noFill/>
          </a:ln>
        </p:spPr>
        <p:txBody>
          <a:bodyPr vert="horz" lIns="0" tIns="0" rIns="0" bIns="0" rtlCol="0">
            <a:noAutofit/>
          </a:bodyPr>
          <a:lstStyle/>
          <a:p>
            <a:pPr algn="ctr">
              <a:lnSpc>
                <a:spcPct val="107000"/>
              </a:lnSpc>
              <a:spcAft>
                <a:spcPts val="800"/>
              </a:spcAft>
            </a:pPr>
            <a:r>
              <a:rPr lang="en-US" sz="6500" b="1" dirty="0">
                <a:solidFill>
                  <a:srgbClr val="3F5378"/>
                </a:solidFill>
                <a:latin typeface="Segoe Print" panose="02000600000000000000" pitchFamily="2" charset="0"/>
                <a:ea typeface="Calibri" panose="020F0502020204030204" pitchFamily="34" charset="0"/>
                <a:cs typeface="Calibri" panose="020F0502020204030204" pitchFamily="34" charset="0"/>
              </a:rPr>
              <a:t>MOTIVATION</a:t>
            </a:r>
            <a:endParaRPr lang="en-US" sz="1100" b="1" dirty="0">
              <a:solidFill>
                <a:srgbClr val="3F5378"/>
              </a:solidFill>
              <a:latin typeface="Segoe Print" panose="02000600000000000000" pitchFamily="2" charset="0"/>
              <a:ea typeface="Calibri" panose="020F0502020204030204" pitchFamily="34" charset="0"/>
              <a:cs typeface="Calibri" panose="020F0502020204030204" pitchFamily="34" charset="0"/>
            </a:endParaRPr>
          </a:p>
        </p:txBody>
      </p:sp>
      <p:sp>
        <p:nvSpPr>
          <p:cNvPr id="32" name="Shape 5454">
            <a:extLst>
              <a:ext uri="{FF2B5EF4-FFF2-40B4-BE49-F238E27FC236}">
                <a16:creationId xmlns:a16="http://schemas.microsoft.com/office/drawing/2014/main" id="{0F3ADA6D-24CA-472C-AD9B-2360497EA4B4}"/>
              </a:ext>
            </a:extLst>
          </p:cNvPr>
          <p:cNvSpPr/>
          <p:nvPr/>
        </p:nvSpPr>
        <p:spPr>
          <a:xfrm>
            <a:off x="0" y="3925824"/>
            <a:ext cx="12192000" cy="2932176"/>
          </a:xfrm>
          <a:custGeom>
            <a:avLst/>
            <a:gdLst/>
            <a:ahLst/>
            <a:cxnLst/>
            <a:rect l="0" t="0" r="0" b="0"/>
            <a:pathLst>
              <a:path w="9347200" h="2806700">
                <a:moveTo>
                  <a:pt x="0" y="0"/>
                </a:moveTo>
                <a:lnTo>
                  <a:pt x="9347200" y="0"/>
                </a:lnTo>
                <a:lnTo>
                  <a:pt x="9347200" y="2806700"/>
                </a:lnTo>
                <a:lnTo>
                  <a:pt x="0" y="2806700"/>
                </a:lnTo>
                <a:lnTo>
                  <a:pt x="0" y="0"/>
                </a:lnTo>
              </a:path>
            </a:pathLst>
          </a:custGeom>
          <a:ln w="0" cap="flat">
            <a:miter lim="127000"/>
          </a:ln>
        </p:spPr>
        <p:style>
          <a:lnRef idx="0">
            <a:srgbClr val="000000">
              <a:alpha val="0"/>
            </a:srgbClr>
          </a:lnRef>
          <a:fillRef idx="1">
            <a:srgbClr val="F06826"/>
          </a:fillRef>
          <a:effectRef idx="0">
            <a:scrgbClr r="0" g="0" b="0"/>
          </a:effectRef>
          <a:fontRef idx="none"/>
        </p:style>
        <p:txBody>
          <a:bodyPr/>
          <a:lstStyle/>
          <a:p>
            <a:endParaRPr lang="en-US" sz="1400" dirty="0"/>
          </a:p>
        </p:txBody>
      </p:sp>
      <p:sp>
        <p:nvSpPr>
          <p:cNvPr id="34" name="Rectangle 33">
            <a:extLst>
              <a:ext uri="{FF2B5EF4-FFF2-40B4-BE49-F238E27FC236}">
                <a16:creationId xmlns:a16="http://schemas.microsoft.com/office/drawing/2014/main" id="{67E1FBC9-7C73-4503-9E38-75C70F976B98}"/>
              </a:ext>
            </a:extLst>
          </p:cNvPr>
          <p:cNvSpPr/>
          <p:nvPr/>
        </p:nvSpPr>
        <p:spPr>
          <a:xfrm>
            <a:off x="211413" y="4614679"/>
            <a:ext cx="12192000" cy="834733"/>
          </a:xfrm>
          <a:prstGeom prst="rect">
            <a:avLst/>
          </a:prstGeom>
          <a:ln>
            <a:noFill/>
          </a:ln>
        </p:spPr>
        <p:txBody>
          <a:bodyPr vert="horz" lIns="0" tIns="0" rIns="0" bIns="0" rtlCol="0">
            <a:noAutofit/>
          </a:bodyPr>
          <a:lstStyle/>
          <a:p>
            <a:pPr algn="ctr">
              <a:lnSpc>
                <a:spcPct val="107000"/>
              </a:lnSpc>
              <a:spcAft>
                <a:spcPts val="800"/>
              </a:spcAft>
            </a:pPr>
            <a:r>
              <a:rPr lang="en-US" sz="3600" b="1" dirty="0">
                <a:solidFill>
                  <a:srgbClr val="FFFFFF"/>
                </a:solidFill>
                <a:latin typeface="Roboto Condensed"/>
                <a:ea typeface="Calibri" panose="020F0502020204030204" pitchFamily="34" charset="0"/>
                <a:cs typeface="Calibri" panose="020F0502020204030204" pitchFamily="34" charset="0"/>
              </a:rPr>
              <a:t>Multi-Generational</a:t>
            </a:r>
            <a:r>
              <a:rPr lang="en-US" sz="3600" b="1" spc="265" dirty="0">
                <a:solidFill>
                  <a:srgbClr val="FFFFFF"/>
                </a:solidFill>
                <a:latin typeface="Roboto Condensed"/>
                <a:ea typeface="Calibri" panose="020F0502020204030204" pitchFamily="34" charset="0"/>
                <a:cs typeface="Calibri" panose="020F0502020204030204" pitchFamily="34" charset="0"/>
              </a:rPr>
              <a:t> </a:t>
            </a:r>
            <a:r>
              <a:rPr lang="en-US" sz="3600" b="1" dirty="0">
                <a:solidFill>
                  <a:srgbClr val="FFFFFF"/>
                </a:solidFill>
                <a:latin typeface="Roboto Condensed"/>
                <a:ea typeface="Calibri" panose="020F0502020204030204" pitchFamily="34" charset="0"/>
                <a:cs typeface="Calibri" panose="020F0502020204030204" pitchFamily="34" charset="0"/>
              </a:rPr>
              <a:t>Workforce</a:t>
            </a:r>
            <a:endParaRPr lang="en-US" sz="1100" dirty="0">
              <a:latin typeface="Roboto Condensed"/>
              <a:ea typeface="Calibri" panose="020F0502020204030204" pitchFamily="34" charset="0"/>
              <a:cs typeface="Calibri" panose="020F0502020204030204" pitchFamily="34" charset="0"/>
            </a:endParaRPr>
          </a:p>
        </p:txBody>
      </p:sp>
      <p:sp>
        <p:nvSpPr>
          <p:cNvPr id="35" name="Rectangle 34">
            <a:extLst>
              <a:ext uri="{FF2B5EF4-FFF2-40B4-BE49-F238E27FC236}">
                <a16:creationId xmlns:a16="http://schemas.microsoft.com/office/drawing/2014/main" id="{BE1BF3B3-E1DA-4424-AE4E-344C9E1EDB92}"/>
              </a:ext>
            </a:extLst>
          </p:cNvPr>
          <p:cNvSpPr/>
          <p:nvPr/>
        </p:nvSpPr>
        <p:spPr>
          <a:xfrm>
            <a:off x="1" y="4026184"/>
            <a:ext cx="12191999" cy="834733"/>
          </a:xfrm>
          <a:prstGeom prst="rect">
            <a:avLst/>
          </a:prstGeom>
          <a:ln>
            <a:noFill/>
          </a:ln>
        </p:spPr>
        <p:txBody>
          <a:bodyPr vert="horz" lIns="0" tIns="0" rIns="0" bIns="0" rtlCol="0">
            <a:noAutofit/>
          </a:bodyPr>
          <a:lstStyle/>
          <a:p>
            <a:pPr algn="ctr">
              <a:lnSpc>
                <a:spcPct val="107000"/>
              </a:lnSpc>
              <a:spcAft>
                <a:spcPts val="800"/>
              </a:spcAft>
            </a:pPr>
            <a:r>
              <a:rPr lang="en-US" sz="3600" b="1" dirty="0">
                <a:solidFill>
                  <a:srgbClr val="FFFFFF"/>
                </a:solidFill>
                <a:latin typeface="Roboto Condensed"/>
                <a:ea typeface="Calibri" panose="020F0502020204030204" pitchFamily="34" charset="0"/>
                <a:cs typeface="Calibri" panose="020F0502020204030204" pitchFamily="34" charset="0"/>
              </a:rPr>
              <a:t>Best</a:t>
            </a:r>
            <a:r>
              <a:rPr lang="en-US" sz="3600" b="1" spc="265" dirty="0">
                <a:solidFill>
                  <a:srgbClr val="FFFFFF"/>
                </a:solidFill>
                <a:latin typeface="Roboto Condensed"/>
                <a:ea typeface="Calibri" panose="020F0502020204030204" pitchFamily="34" charset="0"/>
                <a:cs typeface="Calibri" panose="020F0502020204030204" pitchFamily="34" charset="0"/>
              </a:rPr>
              <a:t> </a:t>
            </a:r>
            <a:r>
              <a:rPr lang="en-US" sz="3600" b="1" dirty="0">
                <a:solidFill>
                  <a:srgbClr val="FFFFFF"/>
                </a:solidFill>
                <a:latin typeface="Roboto Condensed"/>
                <a:ea typeface="Calibri" panose="020F0502020204030204" pitchFamily="34" charset="0"/>
                <a:cs typeface="Calibri" panose="020F0502020204030204" pitchFamily="34" charset="0"/>
              </a:rPr>
              <a:t>Practices</a:t>
            </a:r>
            <a:r>
              <a:rPr lang="en-US" sz="3600" b="1" spc="265" dirty="0">
                <a:solidFill>
                  <a:srgbClr val="FFFFFF"/>
                </a:solidFill>
                <a:latin typeface="Roboto Condensed"/>
                <a:ea typeface="Calibri" panose="020F0502020204030204" pitchFamily="34" charset="0"/>
                <a:cs typeface="Calibri" panose="020F0502020204030204" pitchFamily="34" charset="0"/>
              </a:rPr>
              <a:t> </a:t>
            </a:r>
            <a:r>
              <a:rPr lang="en-US" sz="3600" b="1" dirty="0">
                <a:solidFill>
                  <a:srgbClr val="FFFFFF"/>
                </a:solidFill>
                <a:latin typeface="Roboto Condensed"/>
                <a:ea typeface="Calibri" panose="020F0502020204030204" pitchFamily="34" charset="0"/>
                <a:cs typeface="Calibri" panose="020F0502020204030204" pitchFamily="34" charset="0"/>
              </a:rPr>
              <a:t>for</a:t>
            </a:r>
            <a:r>
              <a:rPr lang="en-US" sz="3600" b="1" spc="265" dirty="0">
                <a:solidFill>
                  <a:srgbClr val="FFFFFF"/>
                </a:solidFill>
                <a:latin typeface="Roboto Condensed"/>
                <a:ea typeface="Calibri" panose="020F0502020204030204" pitchFamily="34" charset="0"/>
                <a:cs typeface="Calibri" panose="020F0502020204030204" pitchFamily="34" charset="0"/>
              </a:rPr>
              <a:t> </a:t>
            </a:r>
            <a:r>
              <a:rPr lang="en-US" sz="3600" b="1" dirty="0">
                <a:solidFill>
                  <a:srgbClr val="FFFFFF"/>
                </a:solidFill>
                <a:latin typeface="Roboto Condensed"/>
                <a:ea typeface="Calibri" panose="020F0502020204030204" pitchFamily="34" charset="0"/>
                <a:cs typeface="Calibri" panose="020F0502020204030204" pitchFamily="34" charset="0"/>
              </a:rPr>
              <a:t>the</a:t>
            </a:r>
            <a:r>
              <a:rPr lang="en-US" sz="3600" b="1" spc="265" dirty="0">
                <a:solidFill>
                  <a:srgbClr val="FFFFFF"/>
                </a:solidFill>
                <a:latin typeface="Roboto Condensed"/>
                <a:ea typeface="Calibri" panose="020F0502020204030204" pitchFamily="34" charset="0"/>
                <a:cs typeface="Calibri" panose="020F0502020204030204" pitchFamily="34" charset="0"/>
              </a:rPr>
              <a:t> </a:t>
            </a:r>
            <a:endParaRPr lang="en-US" sz="1100" dirty="0">
              <a:latin typeface="Roboto Condensed"/>
              <a:ea typeface="Calibri" panose="020F0502020204030204" pitchFamily="34" charset="0"/>
              <a:cs typeface="Calibri" panose="020F0502020204030204" pitchFamily="34" charset="0"/>
            </a:endParaRPr>
          </a:p>
        </p:txBody>
      </p:sp>
      <p:sp>
        <p:nvSpPr>
          <p:cNvPr id="36" name="Shape 5470">
            <a:extLst>
              <a:ext uri="{FF2B5EF4-FFF2-40B4-BE49-F238E27FC236}">
                <a16:creationId xmlns:a16="http://schemas.microsoft.com/office/drawing/2014/main" id="{ACADEAC4-62FB-43A3-B247-299FBFAB5354}"/>
              </a:ext>
            </a:extLst>
          </p:cNvPr>
          <p:cNvSpPr/>
          <p:nvPr/>
        </p:nvSpPr>
        <p:spPr>
          <a:xfrm flipV="1">
            <a:off x="0" y="3706036"/>
            <a:ext cx="12192000" cy="243840"/>
          </a:xfrm>
          <a:custGeom>
            <a:avLst/>
            <a:gdLst/>
            <a:ahLst/>
            <a:cxnLst/>
            <a:rect l="0" t="0" r="0" b="0"/>
            <a:pathLst>
              <a:path w="9346197" h="130670">
                <a:moveTo>
                  <a:pt x="0" y="0"/>
                </a:moveTo>
                <a:lnTo>
                  <a:pt x="9346197" y="0"/>
                </a:lnTo>
                <a:lnTo>
                  <a:pt x="9346197" y="130670"/>
                </a:lnTo>
                <a:lnTo>
                  <a:pt x="0" y="130670"/>
                </a:lnTo>
                <a:lnTo>
                  <a:pt x="0" y="0"/>
                </a:lnTo>
              </a:path>
            </a:pathLst>
          </a:custGeom>
          <a:solidFill>
            <a:schemeClr val="accent1">
              <a:lumMod val="40000"/>
              <a:lumOff val="60000"/>
            </a:schemeClr>
          </a:solidFill>
          <a:ln w="0" cap="flat">
            <a:miter lim="127000"/>
          </a:ln>
        </p:spPr>
        <p:style>
          <a:lnRef idx="0">
            <a:srgbClr val="000000">
              <a:alpha val="0"/>
            </a:srgbClr>
          </a:lnRef>
          <a:fillRef idx="1">
            <a:srgbClr val="F9B016"/>
          </a:fillRef>
          <a:effectRef idx="0">
            <a:scrgbClr r="0" g="0" b="0"/>
          </a:effectRef>
          <a:fontRef idx="none"/>
        </p:style>
        <p:txBody>
          <a:bodyPr/>
          <a:lstStyle/>
          <a:p>
            <a:endParaRPr lang="en-US" sz="1400"/>
          </a:p>
        </p:txBody>
      </p:sp>
      <p:sp>
        <p:nvSpPr>
          <p:cNvPr id="41" name="Rectangle 40">
            <a:extLst>
              <a:ext uri="{FF2B5EF4-FFF2-40B4-BE49-F238E27FC236}">
                <a16:creationId xmlns:a16="http://schemas.microsoft.com/office/drawing/2014/main" id="{C0932432-0598-4E56-AF21-942B28916A40}"/>
              </a:ext>
            </a:extLst>
          </p:cNvPr>
          <p:cNvSpPr/>
          <p:nvPr/>
        </p:nvSpPr>
        <p:spPr>
          <a:xfrm>
            <a:off x="0" y="6257925"/>
            <a:ext cx="12192000" cy="600075"/>
          </a:xfrm>
          <a:prstGeom prst="rect">
            <a:avLst/>
          </a:prstGeom>
          <a:solidFill>
            <a:sysClr val="window" lastClr="FFFFFF">
              <a:lumMod val="50000"/>
            </a:sysClr>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Slide Number Placeholder 4">
            <a:extLst>
              <a:ext uri="{FF2B5EF4-FFF2-40B4-BE49-F238E27FC236}">
                <a16:creationId xmlns:a16="http://schemas.microsoft.com/office/drawing/2014/main" id="{66CC928D-C9AC-4526-96B9-DAFE3BE6C438}"/>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730C18-8F8F-4206-9277-80BD47AFEEF9}" type="slidenum">
              <a:rPr kumimoji="0" lang="en-US" sz="16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pic>
        <p:nvPicPr>
          <p:cNvPr id="43" name="Picture 42">
            <a:extLst>
              <a:ext uri="{FF2B5EF4-FFF2-40B4-BE49-F238E27FC236}">
                <a16:creationId xmlns:a16="http://schemas.microsoft.com/office/drawing/2014/main" id="{CFEA8AEA-BF80-40B7-9A85-9ACC01EA1AB1}"/>
              </a:ext>
            </a:extLst>
          </p:cNvPr>
          <p:cNvPicPr>
            <a:picLocks noChangeAspect="1"/>
          </p:cNvPicPr>
          <p:nvPr/>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8875377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B4825F2-9890-40AE-B69A-0F44E51AA3C1}"/>
              </a:ext>
            </a:extLst>
          </p:cNvPr>
          <p:cNvSpPr>
            <a:spLocks noChangeArrowheads="1"/>
          </p:cNvSpPr>
          <p:nvPr/>
        </p:nvSpPr>
        <p:spPr bwMode="auto">
          <a:xfrm>
            <a:off x="1" y="58580"/>
            <a:ext cx="246286"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endParaRPr lang="en-US" sz="2400"/>
          </a:p>
        </p:txBody>
      </p:sp>
      <p:grpSp>
        <p:nvGrpSpPr>
          <p:cNvPr id="3" name="Group 2">
            <a:extLst>
              <a:ext uri="{FF2B5EF4-FFF2-40B4-BE49-F238E27FC236}">
                <a16:creationId xmlns:a16="http://schemas.microsoft.com/office/drawing/2014/main" id="{32D4F278-02A1-4E9A-A5B7-2D1F48AC0872}"/>
              </a:ext>
            </a:extLst>
          </p:cNvPr>
          <p:cNvGrpSpPr/>
          <p:nvPr/>
        </p:nvGrpSpPr>
        <p:grpSpPr>
          <a:xfrm>
            <a:off x="0" y="11312"/>
            <a:ext cx="12192000" cy="3417689"/>
            <a:chOff x="0" y="368364"/>
            <a:chExt cx="9144000" cy="2563710"/>
          </a:xfrm>
        </p:grpSpPr>
        <p:sp>
          <p:nvSpPr>
            <p:cNvPr id="4" name="Shape 5490">
              <a:extLst>
                <a:ext uri="{FF2B5EF4-FFF2-40B4-BE49-F238E27FC236}">
                  <a16:creationId xmlns:a16="http://schemas.microsoft.com/office/drawing/2014/main" id="{86E707F2-460C-4463-B4A4-924B80DAE317}"/>
                </a:ext>
              </a:extLst>
            </p:cNvPr>
            <p:cNvSpPr/>
            <p:nvPr/>
          </p:nvSpPr>
          <p:spPr>
            <a:xfrm>
              <a:off x="0" y="368364"/>
              <a:ext cx="9144000" cy="2433041"/>
            </a:xfrm>
            <a:custGeom>
              <a:avLst/>
              <a:gdLst/>
              <a:ahLst/>
              <a:cxnLst/>
              <a:rect l="0" t="0" r="0" b="0"/>
              <a:pathLst>
                <a:path w="9347200" h="2433041">
                  <a:moveTo>
                    <a:pt x="0" y="0"/>
                  </a:moveTo>
                  <a:lnTo>
                    <a:pt x="9347200" y="0"/>
                  </a:lnTo>
                  <a:lnTo>
                    <a:pt x="9347200" y="2433041"/>
                  </a:lnTo>
                  <a:lnTo>
                    <a:pt x="0" y="2433041"/>
                  </a:lnTo>
                  <a:lnTo>
                    <a:pt x="0" y="0"/>
                  </a:lnTo>
                </a:path>
              </a:pathLst>
            </a:custGeom>
            <a:solidFill>
              <a:srgbClr val="FF9800"/>
            </a:solidFill>
            <a:ln w="0" cap="flat">
              <a:miter lim="127000"/>
            </a:ln>
          </p:spPr>
          <p:style>
            <a:lnRef idx="0">
              <a:srgbClr val="000000">
                <a:alpha val="0"/>
              </a:srgbClr>
            </a:lnRef>
            <a:fillRef idx="1">
              <a:srgbClr val="F06826"/>
            </a:fillRef>
            <a:effectRef idx="0">
              <a:scrgbClr r="0" g="0" b="0"/>
            </a:effectRef>
            <a:fontRef idx="none"/>
          </p:style>
          <p:txBody>
            <a:bodyPr/>
            <a:lstStyle/>
            <a:p>
              <a:endParaRPr lang="en-US" sz="2400"/>
            </a:p>
          </p:txBody>
        </p:sp>
        <p:sp>
          <p:nvSpPr>
            <p:cNvPr id="5" name="Shape 5491">
              <a:extLst>
                <a:ext uri="{FF2B5EF4-FFF2-40B4-BE49-F238E27FC236}">
                  <a16:creationId xmlns:a16="http://schemas.microsoft.com/office/drawing/2014/main" id="{EC9F6A2B-4FCB-4537-BE80-B09B2954E86E}"/>
                </a:ext>
              </a:extLst>
            </p:cNvPr>
            <p:cNvSpPr/>
            <p:nvPr/>
          </p:nvSpPr>
          <p:spPr>
            <a:xfrm>
              <a:off x="0" y="2801405"/>
              <a:ext cx="9144000" cy="130669"/>
            </a:xfrm>
            <a:custGeom>
              <a:avLst/>
              <a:gdLst/>
              <a:ahLst/>
              <a:cxnLst/>
              <a:rect l="0" t="0" r="0" b="0"/>
              <a:pathLst>
                <a:path w="9347200" h="130670">
                  <a:moveTo>
                    <a:pt x="0" y="0"/>
                  </a:moveTo>
                  <a:lnTo>
                    <a:pt x="9347200" y="0"/>
                  </a:lnTo>
                  <a:lnTo>
                    <a:pt x="9347200" y="130670"/>
                  </a:lnTo>
                  <a:lnTo>
                    <a:pt x="0" y="130670"/>
                  </a:lnTo>
                  <a:lnTo>
                    <a:pt x="0" y="0"/>
                  </a:lnTo>
                </a:path>
              </a:pathLst>
            </a:custGeom>
            <a:solidFill>
              <a:srgbClr val="3F5378"/>
            </a:solidFill>
            <a:ln w="0" cap="flat">
              <a:miter lim="127000"/>
            </a:ln>
          </p:spPr>
          <p:style>
            <a:lnRef idx="0">
              <a:srgbClr val="000000">
                <a:alpha val="0"/>
              </a:srgbClr>
            </a:lnRef>
            <a:fillRef idx="1">
              <a:srgbClr val="5CC5ED"/>
            </a:fillRef>
            <a:effectRef idx="0">
              <a:scrgbClr r="0" g="0" b="0"/>
            </a:effectRef>
            <a:fontRef idx="none"/>
          </p:style>
          <p:txBody>
            <a:bodyPr/>
            <a:lstStyle/>
            <a:p>
              <a:endParaRPr lang="en-US" sz="2400"/>
            </a:p>
          </p:txBody>
        </p:sp>
      </p:grpSp>
      <p:sp>
        <p:nvSpPr>
          <p:cNvPr id="6" name="Rectangle 5">
            <a:extLst>
              <a:ext uri="{FF2B5EF4-FFF2-40B4-BE49-F238E27FC236}">
                <a16:creationId xmlns:a16="http://schemas.microsoft.com/office/drawing/2014/main" id="{676D4DFD-368F-44C9-B0CB-6EBC6DD58E4F}"/>
              </a:ext>
            </a:extLst>
          </p:cNvPr>
          <p:cNvSpPr>
            <a:spLocks noChangeArrowheads="1"/>
          </p:cNvSpPr>
          <p:nvPr/>
        </p:nvSpPr>
        <p:spPr bwMode="auto">
          <a:xfrm>
            <a:off x="164408" y="1213993"/>
            <a:ext cx="11863184" cy="1436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algn="ctr" defTabSz="1219170" eaLnBrk="0" fontAlgn="base" hangingPunct="0">
              <a:spcBef>
                <a:spcPct val="0"/>
              </a:spcBef>
              <a:spcAft>
                <a:spcPct val="0"/>
              </a:spcAft>
            </a:pPr>
            <a:r>
              <a:rPr lang="en-US" altLang="en-US" sz="4267" b="1" dirty="0">
                <a:solidFill>
                  <a:srgbClr val="FFFFFF"/>
                </a:solidFill>
                <a:latin typeface="Segoe Print" panose="02000600000000000000" pitchFamily="2" charset="0"/>
                <a:ea typeface="Calibri" panose="020F0502020204030204" pitchFamily="34" charset="0"/>
                <a:cs typeface="Calibri" panose="020F0502020204030204" pitchFamily="34" charset="0"/>
              </a:rPr>
              <a:t>MOTIVATING A MULTI-GENERATIONAL </a:t>
            </a:r>
          </a:p>
          <a:p>
            <a:pPr algn="ctr" defTabSz="1219170" eaLnBrk="0" fontAlgn="base" hangingPunct="0">
              <a:spcBef>
                <a:spcPct val="0"/>
              </a:spcBef>
              <a:spcAft>
                <a:spcPct val="0"/>
              </a:spcAft>
            </a:pPr>
            <a:r>
              <a:rPr lang="en-US" altLang="en-US" sz="4267" b="1" dirty="0">
                <a:solidFill>
                  <a:srgbClr val="FFFFFF"/>
                </a:solidFill>
                <a:latin typeface="Segoe Print" panose="02000600000000000000" pitchFamily="2" charset="0"/>
                <a:ea typeface="Calibri" panose="020F0502020204030204" pitchFamily="34" charset="0"/>
                <a:cs typeface="Calibri" panose="020F0502020204030204" pitchFamily="34" charset="0"/>
              </a:rPr>
              <a:t>WORKFORCE</a:t>
            </a:r>
            <a:endParaRPr lang="en-US" altLang="en-US" sz="4267" b="1" dirty="0">
              <a:latin typeface="Segoe Print" panose="02000600000000000000" pitchFamily="2" charset="0"/>
            </a:endParaRPr>
          </a:p>
        </p:txBody>
      </p:sp>
      <p:sp>
        <p:nvSpPr>
          <p:cNvPr id="7" name="Rectangle 6">
            <a:extLst>
              <a:ext uri="{FF2B5EF4-FFF2-40B4-BE49-F238E27FC236}">
                <a16:creationId xmlns:a16="http://schemas.microsoft.com/office/drawing/2014/main" id="{D1194F6E-B959-428D-B452-AA4514877BB4}"/>
              </a:ext>
            </a:extLst>
          </p:cNvPr>
          <p:cNvSpPr/>
          <p:nvPr/>
        </p:nvSpPr>
        <p:spPr>
          <a:xfrm>
            <a:off x="0" y="3758473"/>
            <a:ext cx="12192000" cy="1955535"/>
          </a:xfrm>
          <a:prstGeom prst="rect">
            <a:avLst/>
          </a:prstGeom>
        </p:spPr>
        <p:txBody>
          <a:bodyPr wrap="square">
            <a:spAutoFit/>
          </a:bodyPr>
          <a:lstStyle/>
          <a:p>
            <a:pPr marL="518994" marR="75351" indent="-74505">
              <a:lnSpc>
                <a:spcPct val="116000"/>
              </a:lnSpc>
              <a:spcAft>
                <a:spcPts val="20"/>
              </a:spcAft>
            </a:pPr>
            <a:r>
              <a:rPr lang="en-US" sz="2667" dirty="0">
                <a:solidFill>
                  <a:srgbClr val="4D4D4D"/>
                </a:solidFill>
                <a:latin typeface="Roboto Condensed"/>
                <a:ea typeface="Calibri" panose="020F0502020204030204" pitchFamily="34" charset="0"/>
                <a:cs typeface="Calibri" panose="020F0502020204030204" pitchFamily="34" charset="0"/>
              </a:rPr>
              <a:t> </a:t>
            </a:r>
            <a:r>
              <a:rPr lang="en-US" sz="2667" dirty="0">
                <a:solidFill>
                  <a:srgbClr val="3F5378"/>
                </a:solidFill>
                <a:latin typeface="Roboto Condensed"/>
                <a:ea typeface="Calibri" panose="020F0502020204030204" pitchFamily="34" charset="0"/>
                <a:cs typeface="Calibri" panose="020F0502020204030204" pitchFamily="34" charset="0"/>
              </a:rPr>
              <a:t>Although each individual employee is different, there are certain governing principles that help motivate every worker, regardless of their age. While each generation responds slightly differently to these principles, it’s important to maintain an environment where everyone feels valued. </a:t>
            </a:r>
          </a:p>
        </p:txBody>
      </p:sp>
      <p:sp>
        <p:nvSpPr>
          <p:cNvPr id="9" name="Rectangle 8">
            <a:extLst>
              <a:ext uri="{FF2B5EF4-FFF2-40B4-BE49-F238E27FC236}">
                <a16:creationId xmlns:a16="http://schemas.microsoft.com/office/drawing/2014/main" id="{13A1BB0A-69D0-4A41-B51C-DE8D258B6421}"/>
              </a:ext>
            </a:extLst>
          </p:cNvPr>
          <p:cNvSpPr/>
          <p:nvPr/>
        </p:nvSpPr>
        <p:spPr>
          <a:xfrm>
            <a:off x="0" y="6257925"/>
            <a:ext cx="12192000" cy="600075"/>
          </a:xfrm>
          <a:prstGeom prst="rect">
            <a:avLst/>
          </a:prstGeom>
          <a:solidFill>
            <a:sysClr val="window" lastClr="FFFFFF">
              <a:lumMod val="50000"/>
            </a:sysClr>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9F63A49-0AF1-445F-ABB8-0AC2B900894C}"/>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730C18-8F8F-4206-9277-80BD47AFEEF9}" type="slidenum">
              <a:rPr kumimoji="0" lang="en-US" sz="16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D2EEF67-82CC-4003-BCFF-9F83505CAF06}"/>
              </a:ext>
            </a:extLst>
          </p:cNvPr>
          <p:cNvPicPr>
            <a:picLocks noChangeAspect="1"/>
          </p:cNvPicPr>
          <p:nvPr/>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9028492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5494">
            <a:extLst>
              <a:ext uri="{FF2B5EF4-FFF2-40B4-BE49-F238E27FC236}">
                <a16:creationId xmlns:a16="http://schemas.microsoft.com/office/drawing/2014/main" id="{42DE4A78-4680-4DAA-A131-D4552A435F29}"/>
              </a:ext>
            </a:extLst>
          </p:cNvPr>
          <p:cNvSpPr/>
          <p:nvPr/>
        </p:nvSpPr>
        <p:spPr>
          <a:xfrm>
            <a:off x="1" y="0"/>
            <a:ext cx="12254337" cy="3657600"/>
          </a:xfrm>
          <a:custGeom>
            <a:avLst/>
            <a:gdLst/>
            <a:ahLst/>
            <a:cxnLst/>
            <a:rect l="0" t="0" r="0" b="0"/>
            <a:pathLst>
              <a:path w="9347200" h="2935034">
                <a:moveTo>
                  <a:pt x="0" y="0"/>
                </a:moveTo>
                <a:lnTo>
                  <a:pt x="9347200" y="0"/>
                </a:lnTo>
                <a:lnTo>
                  <a:pt x="9347200" y="2935034"/>
                </a:lnTo>
                <a:lnTo>
                  <a:pt x="0" y="2935034"/>
                </a:lnTo>
                <a:lnTo>
                  <a:pt x="0" y="0"/>
                </a:lnTo>
              </a:path>
            </a:pathLst>
          </a:custGeom>
          <a:solidFill>
            <a:srgbClr val="3F5378"/>
          </a:solidFill>
          <a:ln w="0" cap="flat">
            <a:miter lim="127000"/>
          </a:ln>
        </p:spPr>
        <p:style>
          <a:lnRef idx="0">
            <a:srgbClr val="000000">
              <a:alpha val="0"/>
            </a:srgbClr>
          </a:lnRef>
          <a:fillRef idx="1">
            <a:srgbClr val="5CC5ED"/>
          </a:fillRef>
          <a:effectRef idx="0">
            <a:scrgbClr r="0" g="0" b="0"/>
          </a:effectRef>
          <a:fontRef idx="none"/>
        </p:style>
        <p:txBody>
          <a:bodyPr/>
          <a:lstStyle/>
          <a:p>
            <a:endParaRPr lang="en-US" sz="2400" dirty="0"/>
          </a:p>
        </p:txBody>
      </p:sp>
      <p:sp>
        <p:nvSpPr>
          <p:cNvPr id="5" name="Rectangle 4">
            <a:extLst>
              <a:ext uri="{FF2B5EF4-FFF2-40B4-BE49-F238E27FC236}">
                <a16:creationId xmlns:a16="http://schemas.microsoft.com/office/drawing/2014/main" id="{A62CF708-DFA6-4B4C-8B49-98D262BAC806}"/>
              </a:ext>
            </a:extLst>
          </p:cNvPr>
          <p:cNvSpPr/>
          <p:nvPr/>
        </p:nvSpPr>
        <p:spPr>
          <a:xfrm>
            <a:off x="68477" y="2788659"/>
            <a:ext cx="12254337" cy="924616"/>
          </a:xfrm>
          <a:prstGeom prst="rect">
            <a:avLst/>
          </a:prstGeom>
          <a:ln>
            <a:noFill/>
          </a:ln>
        </p:spPr>
        <p:txBody>
          <a:bodyPr vert="horz" lIns="0" tIns="0" rIns="0" bIns="0" rtlCol="0">
            <a:noAutofit/>
          </a:bodyPr>
          <a:lstStyle/>
          <a:p>
            <a:pPr algn="ctr">
              <a:lnSpc>
                <a:spcPct val="107000"/>
              </a:lnSpc>
              <a:spcAft>
                <a:spcPts val="1067"/>
              </a:spcAft>
            </a:pPr>
            <a:r>
              <a:rPr lang="en-US" sz="4267" b="1" spc="-67" dirty="0">
                <a:solidFill>
                  <a:srgbClr val="FFFFFF"/>
                </a:solidFill>
                <a:latin typeface="Segoe Print" panose="02000600000000000000" pitchFamily="2" charset="0"/>
                <a:ea typeface="Calibri" panose="020F0502020204030204" pitchFamily="34" charset="0"/>
                <a:cs typeface="Calibri" panose="020F0502020204030204" pitchFamily="34" charset="0"/>
              </a:rPr>
              <a:t>MOTIVATION</a:t>
            </a:r>
            <a:r>
              <a:rPr lang="en-US" sz="4267" b="1" spc="253" dirty="0">
                <a:solidFill>
                  <a:srgbClr val="FFFFFF"/>
                </a:solidFill>
                <a:latin typeface="Segoe Print" panose="02000600000000000000" pitchFamily="2" charset="0"/>
                <a:ea typeface="Calibri" panose="020F0502020204030204" pitchFamily="34" charset="0"/>
                <a:cs typeface="Calibri" panose="020F0502020204030204" pitchFamily="34" charset="0"/>
              </a:rPr>
              <a:t> </a:t>
            </a:r>
            <a:r>
              <a:rPr lang="en-US" sz="4267" b="1" spc="-67" dirty="0">
                <a:solidFill>
                  <a:srgbClr val="FFFFFF"/>
                </a:solidFill>
                <a:latin typeface="Segoe Print" panose="02000600000000000000" pitchFamily="2" charset="0"/>
                <a:ea typeface="Calibri" panose="020F0502020204030204" pitchFamily="34" charset="0"/>
                <a:cs typeface="Calibri" panose="020F0502020204030204" pitchFamily="34" charset="0"/>
              </a:rPr>
              <a:t>THROUGH</a:t>
            </a:r>
            <a:r>
              <a:rPr lang="en-US" sz="4267" b="1" spc="253" dirty="0">
                <a:solidFill>
                  <a:srgbClr val="FFFFFF"/>
                </a:solidFill>
                <a:latin typeface="Segoe Print" panose="02000600000000000000" pitchFamily="2" charset="0"/>
                <a:ea typeface="Calibri" panose="020F0502020204030204" pitchFamily="34" charset="0"/>
                <a:cs typeface="Calibri" panose="020F0502020204030204" pitchFamily="34" charset="0"/>
              </a:rPr>
              <a:t> </a:t>
            </a:r>
            <a:r>
              <a:rPr lang="en-US" sz="4267" b="1" spc="-67" dirty="0">
                <a:solidFill>
                  <a:srgbClr val="FFFFFF"/>
                </a:solidFill>
                <a:latin typeface="Segoe Print" panose="02000600000000000000" pitchFamily="2" charset="0"/>
                <a:ea typeface="Calibri" panose="020F0502020204030204" pitchFamily="34" charset="0"/>
                <a:cs typeface="Calibri" panose="020F0502020204030204" pitchFamily="34" charset="0"/>
              </a:rPr>
              <a:t>RECOGNITION</a:t>
            </a:r>
            <a:endParaRPr lang="en-US" sz="4267" b="1" dirty="0">
              <a:solidFill>
                <a:srgbClr val="000000"/>
              </a:solidFill>
              <a:latin typeface="Segoe Print" panose="02000600000000000000" pitchFamily="2"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CA0C6CE3-1D11-4271-A91E-6DE9EBA44E4C}"/>
              </a:ext>
            </a:extLst>
          </p:cNvPr>
          <p:cNvSpPr/>
          <p:nvPr/>
        </p:nvSpPr>
        <p:spPr>
          <a:xfrm>
            <a:off x="199293" y="4308073"/>
            <a:ext cx="11992708" cy="1200329"/>
          </a:xfrm>
          <a:prstGeom prst="rect">
            <a:avLst/>
          </a:prstGeom>
        </p:spPr>
        <p:txBody>
          <a:bodyPr wrap="square">
            <a:spAutoFit/>
          </a:bodyPr>
          <a:lstStyle/>
          <a:p>
            <a:r>
              <a:rPr lang="en-US" sz="2400" dirty="0">
                <a:solidFill>
                  <a:srgbClr val="3F5378"/>
                </a:solidFill>
                <a:latin typeface="Roboto Condensed"/>
                <a:ea typeface="Calibri" panose="020F0502020204030204" pitchFamily="34" charset="0"/>
                <a:cs typeface="Calibri" panose="020F0502020204030204" pitchFamily="34" charset="0"/>
              </a:rPr>
              <a:t>A recent global study by the O.C. Tanner Institute found that “employees, regardless of age, are more engaged, driven, and connected to the company when they’re recognized for their contributions. They have better work relationships too.”</a:t>
            </a:r>
            <a:endParaRPr lang="en-US" sz="2400" dirty="0">
              <a:solidFill>
                <a:srgbClr val="3F5378"/>
              </a:solidFill>
              <a:latin typeface="Roboto Condensed"/>
            </a:endParaRPr>
          </a:p>
        </p:txBody>
      </p:sp>
      <p:pic>
        <p:nvPicPr>
          <p:cNvPr id="14" name="Picture 13">
            <a:extLst>
              <a:ext uri="{FF2B5EF4-FFF2-40B4-BE49-F238E27FC236}">
                <a16:creationId xmlns:a16="http://schemas.microsoft.com/office/drawing/2014/main" id="{08EBBCA2-2465-4F72-9CE8-BFF992A203AC}"/>
              </a:ext>
            </a:extLst>
          </p:cNvPr>
          <p:cNvPicPr>
            <a:picLocks noChangeAspect="1"/>
          </p:cNvPicPr>
          <p:nvPr/>
        </p:nvPicPr>
        <p:blipFill>
          <a:blip r:embed="rId2"/>
          <a:stretch>
            <a:fillRect/>
          </a:stretch>
        </p:blipFill>
        <p:spPr>
          <a:xfrm>
            <a:off x="5278301" y="294584"/>
            <a:ext cx="1635391" cy="2438400"/>
          </a:xfrm>
          <a:prstGeom prst="rect">
            <a:avLst/>
          </a:prstGeom>
        </p:spPr>
      </p:pic>
      <p:sp>
        <p:nvSpPr>
          <p:cNvPr id="16" name="Shape 5607">
            <a:extLst>
              <a:ext uri="{FF2B5EF4-FFF2-40B4-BE49-F238E27FC236}">
                <a16:creationId xmlns:a16="http://schemas.microsoft.com/office/drawing/2014/main" id="{BF1F89C4-AB14-404C-88FE-423D54FBB310}"/>
              </a:ext>
            </a:extLst>
          </p:cNvPr>
          <p:cNvSpPr/>
          <p:nvPr/>
        </p:nvSpPr>
        <p:spPr>
          <a:xfrm>
            <a:off x="0" y="3657600"/>
            <a:ext cx="12192000" cy="243840"/>
          </a:xfrm>
          <a:custGeom>
            <a:avLst/>
            <a:gdLst/>
            <a:ahLst/>
            <a:cxnLst/>
            <a:rect l="0" t="0" r="0" b="0"/>
            <a:pathLst>
              <a:path w="9347200" h="130670">
                <a:moveTo>
                  <a:pt x="0" y="0"/>
                </a:moveTo>
                <a:lnTo>
                  <a:pt x="9347200" y="0"/>
                </a:lnTo>
                <a:lnTo>
                  <a:pt x="9347200" y="130670"/>
                </a:lnTo>
                <a:lnTo>
                  <a:pt x="0" y="130670"/>
                </a:lnTo>
                <a:lnTo>
                  <a:pt x="0" y="0"/>
                </a:lnTo>
              </a:path>
            </a:pathLst>
          </a:custGeom>
          <a:solidFill>
            <a:srgbClr val="FF9800"/>
          </a:solidFill>
          <a:ln w="0" cap="flat">
            <a:miter lim="127000"/>
          </a:ln>
        </p:spPr>
        <p:style>
          <a:lnRef idx="0">
            <a:srgbClr val="000000">
              <a:alpha val="0"/>
            </a:srgbClr>
          </a:lnRef>
          <a:fillRef idx="1">
            <a:srgbClr val="F9B016"/>
          </a:fillRef>
          <a:effectRef idx="0">
            <a:scrgbClr r="0" g="0" b="0"/>
          </a:effectRef>
          <a:fontRef idx="none"/>
        </p:style>
        <p:txBody>
          <a:bodyPr/>
          <a:lstStyle/>
          <a:p>
            <a:endParaRPr lang="en-US" sz="2400"/>
          </a:p>
        </p:txBody>
      </p:sp>
      <p:sp>
        <p:nvSpPr>
          <p:cNvPr id="8" name="Rectangle 7">
            <a:extLst>
              <a:ext uri="{FF2B5EF4-FFF2-40B4-BE49-F238E27FC236}">
                <a16:creationId xmlns:a16="http://schemas.microsoft.com/office/drawing/2014/main" id="{56ACA1AA-F816-40EB-949C-096E2EAAC6FC}"/>
              </a:ext>
            </a:extLst>
          </p:cNvPr>
          <p:cNvSpPr/>
          <p:nvPr/>
        </p:nvSpPr>
        <p:spPr>
          <a:xfrm>
            <a:off x="0" y="6257925"/>
            <a:ext cx="12192000" cy="600075"/>
          </a:xfrm>
          <a:prstGeom prst="rect">
            <a:avLst/>
          </a:prstGeom>
          <a:solidFill>
            <a:sysClr val="window" lastClr="FFFFFF">
              <a:lumMod val="50000"/>
            </a:sysClr>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Slide Number Placeholder 4">
            <a:extLst>
              <a:ext uri="{FF2B5EF4-FFF2-40B4-BE49-F238E27FC236}">
                <a16:creationId xmlns:a16="http://schemas.microsoft.com/office/drawing/2014/main" id="{7AE8D5F7-5340-4B94-A980-36036BEA6A0C}"/>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730C18-8F8F-4206-9277-80BD47AFEEF9}" type="slidenum">
              <a:rPr kumimoji="0" lang="en-US" sz="16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AD67750C-CC51-45EB-A061-9A95DC9CE041}"/>
              </a:ext>
            </a:extLst>
          </p:cNvPr>
          <p:cNvPicPr>
            <a:picLocks noChangeAspect="1"/>
          </p:cNvPicPr>
          <p:nvPr/>
        </p:nvPicPr>
        <p:blipFill>
          <a:blip r:embed="rId3"/>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29385671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46AC58E-2E20-489A-86DC-440FA94453C0}"/>
              </a:ext>
            </a:extLst>
          </p:cNvPr>
          <p:cNvGrpSpPr>
            <a:grpSpLocks noChangeAspect="1"/>
          </p:cNvGrpSpPr>
          <p:nvPr/>
        </p:nvGrpSpPr>
        <p:grpSpPr>
          <a:xfrm>
            <a:off x="-30918" y="-118076"/>
            <a:ext cx="5285701" cy="7082757"/>
            <a:chOff x="-29361" y="-126589"/>
            <a:chExt cx="5019570" cy="6725324"/>
          </a:xfrm>
        </p:grpSpPr>
        <p:sp>
          <p:nvSpPr>
            <p:cNvPr id="4" name="Shape 270">
              <a:extLst>
                <a:ext uri="{FF2B5EF4-FFF2-40B4-BE49-F238E27FC236}">
                  <a16:creationId xmlns:a16="http://schemas.microsoft.com/office/drawing/2014/main" id="{4501D68F-56E6-4786-8BAA-DE35CB26CC5D}"/>
                </a:ext>
              </a:extLst>
            </p:cNvPr>
            <p:cNvSpPr/>
            <p:nvPr/>
          </p:nvSpPr>
          <p:spPr>
            <a:xfrm>
              <a:off x="3148532" y="2701455"/>
              <a:ext cx="1841677" cy="1048690"/>
            </a:xfrm>
            <a:custGeom>
              <a:avLst/>
              <a:gdLst/>
              <a:ahLst/>
              <a:cxnLst/>
              <a:rect l="0" t="0" r="0" b="0"/>
              <a:pathLst>
                <a:path w="1048690" h="1048690">
                  <a:moveTo>
                    <a:pt x="524345" y="0"/>
                  </a:moveTo>
                  <a:lnTo>
                    <a:pt x="1048690" y="524345"/>
                  </a:lnTo>
                  <a:lnTo>
                    <a:pt x="524345" y="1048690"/>
                  </a:lnTo>
                  <a:lnTo>
                    <a:pt x="0" y="524345"/>
                  </a:lnTo>
                  <a:lnTo>
                    <a:pt x="524345" y="0"/>
                  </a:lnTo>
                  <a:close/>
                </a:path>
              </a:pathLst>
            </a:custGeom>
            <a:solidFill>
              <a:srgbClr val="FF9800"/>
            </a:solidFill>
            <a:ln w="0" cap="flat">
              <a:miter lim="127000"/>
            </a:ln>
          </p:spPr>
          <p:style>
            <a:lnRef idx="0">
              <a:srgbClr val="000000">
                <a:alpha val="0"/>
              </a:srgbClr>
            </a:lnRef>
            <a:fillRef idx="1">
              <a:srgbClr val="F9B016"/>
            </a:fillRef>
            <a:effectRef idx="0">
              <a:scrgbClr r="0" g="0" b="0"/>
            </a:effectRef>
            <a:fontRef idx="none"/>
          </p:style>
          <p:txBody>
            <a:bodyPr/>
            <a:lstStyle/>
            <a:p>
              <a:endParaRPr lang="en-US" sz="2400"/>
            </a:p>
          </p:txBody>
        </p:sp>
        <p:sp>
          <p:nvSpPr>
            <p:cNvPr id="5" name="Shape 5514">
              <a:extLst>
                <a:ext uri="{FF2B5EF4-FFF2-40B4-BE49-F238E27FC236}">
                  <a16:creationId xmlns:a16="http://schemas.microsoft.com/office/drawing/2014/main" id="{21A74CC7-8133-45FC-9FB9-CFC16A34D658}"/>
                </a:ext>
              </a:extLst>
            </p:cNvPr>
            <p:cNvSpPr>
              <a:spLocks noChangeAspect="1"/>
            </p:cNvSpPr>
            <p:nvPr/>
          </p:nvSpPr>
          <p:spPr>
            <a:xfrm>
              <a:off x="1" y="-21428"/>
              <a:ext cx="4504442" cy="6494454"/>
            </a:xfrm>
            <a:custGeom>
              <a:avLst/>
              <a:gdLst/>
              <a:ahLst/>
              <a:cxnLst/>
              <a:rect l="0" t="0" r="0" b="0"/>
              <a:pathLst>
                <a:path w="3926878" h="6477000">
                  <a:moveTo>
                    <a:pt x="0" y="0"/>
                  </a:moveTo>
                  <a:lnTo>
                    <a:pt x="3926878" y="0"/>
                  </a:lnTo>
                  <a:lnTo>
                    <a:pt x="3926878" y="6477000"/>
                  </a:lnTo>
                  <a:lnTo>
                    <a:pt x="0" y="6477000"/>
                  </a:lnTo>
                  <a:lnTo>
                    <a:pt x="0" y="0"/>
                  </a:lnTo>
                </a:path>
              </a:pathLst>
            </a:custGeom>
            <a:solidFill>
              <a:srgbClr val="FF9800"/>
            </a:solidFill>
            <a:ln w="0" cap="flat">
              <a:miter lim="127000"/>
            </a:ln>
          </p:spPr>
          <p:style>
            <a:lnRef idx="0">
              <a:srgbClr val="000000">
                <a:alpha val="0"/>
              </a:srgbClr>
            </a:lnRef>
            <a:fillRef idx="1">
              <a:srgbClr val="F9B016"/>
            </a:fillRef>
            <a:effectRef idx="0">
              <a:scrgbClr r="0" g="0" b="0"/>
            </a:effectRef>
            <a:fontRef idx="none"/>
          </p:style>
          <p:txBody>
            <a:bodyPr/>
            <a:lstStyle/>
            <a:p>
              <a:endParaRPr lang="en-US" sz="2400" dirty="0"/>
            </a:p>
          </p:txBody>
        </p:sp>
        <p:sp>
          <p:nvSpPr>
            <p:cNvPr id="6" name="Rectangle 5">
              <a:extLst>
                <a:ext uri="{FF2B5EF4-FFF2-40B4-BE49-F238E27FC236}">
                  <a16:creationId xmlns:a16="http://schemas.microsoft.com/office/drawing/2014/main" id="{66C10AFF-CF52-49FE-937F-CA833235B306}"/>
                </a:ext>
              </a:extLst>
            </p:cNvPr>
            <p:cNvSpPr/>
            <p:nvPr/>
          </p:nvSpPr>
          <p:spPr>
            <a:xfrm>
              <a:off x="-16800" y="1202403"/>
              <a:ext cx="4538044" cy="1061888"/>
            </a:xfrm>
            <a:prstGeom prst="rect">
              <a:avLst/>
            </a:prstGeom>
            <a:ln>
              <a:noFill/>
            </a:ln>
          </p:spPr>
          <p:txBody>
            <a:bodyPr vert="horz" lIns="0" tIns="0" rIns="0" bIns="0" rtlCol="0">
              <a:noAutofit/>
            </a:bodyPr>
            <a:lstStyle/>
            <a:p>
              <a:pPr algn="ctr">
                <a:lnSpc>
                  <a:spcPct val="107000"/>
                </a:lnSpc>
                <a:spcAft>
                  <a:spcPts val="1067"/>
                </a:spcAft>
              </a:pPr>
              <a:r>
                <a:rPr lang="en-US" sz="4800" b="1" spc="-113" dirty="0">
                  <a:solidFill>
                    <a:srgbClr val="FFFFFF"/>
                  </a:solidFill>
                  <a:latin typeface="Segoe Print" panose="02000600000000000000" pitchFamily="2" charset="0"/>
                  <a:ea typeface="Calibri" panose="020F0502020204030204" pitchFamily="34" charset="0"/>
                  <a:cs typeface="Calibri" panose="020F0502020204030204" pitchFamily="34" charset="0"/>
                </a:rPr>
                <a:t>TIPS</a:t>
              </a:r>
              <a:r>
                <a:rPr lang="en-US" sz="4800" b="1" spc="373" dirty="0">
                  <a:solidFill>
                    <a:srgbClr val="FFFFFF"/>
                  </a:solidFill>
                  <a:latin typeface="Segoe Print" panose="02000600000000000000" pitchFamily="2" charset="0"/>
                  <a:ea typeface="Calibri" panose="020F0502020204030204" pitchFamily="34" charset="0"/>
                  <a:cs typeface="Calibri" panose="020F0502020204030204" pitchFamily="34" charset="0"/>
                </a:rPr>
                <a:t> </a:t>
              </a:r>
              <a:r>
                <a:rPr lang="en-US" sz="4800" b="1" spc="-113" dirty="0">
                  <a:solidFill>
                    <a:srgbClr val="FFFFFF"/>
                  </a:solidFill>
                  <a:latin typeface="Segoe Print" panose="02000600000000000000" pitchFamily="2" charset="0"/>
                  <a:ea typeface="Calibri" panose="020F0502020204030204" pitchFamily="34" charset="0"/>
                  <a:cs typeface="Calibri" panose="020F0502020204030204" pitchFamily="34" charset="0"/>
                </a:rPr>
                <a:t>FOR</a:t>
              </a:r>
              <a:r>
                <a:rPr lang="en-US" sz="4800" b="1" spc="373" dirty="0">
                  <a:solidFill>
                    <a:srgbClr val="FFFFFF"/>
                  </a:solidFill>
                  <a:latin typeface="Segoe Print" panose="02000600000000000000" pitchFamily="2" charset="0"/>
                  <a:ea typeface="Calibri" panose="020F0502020204030204" pitchFamily="34" charset="0"/>
                  <a:cs typeface="Calibri" panose="020F0502020204030204" pitchFamily="34" charset="0"/>
                </a:rPr>
                <a:t> </a:t>
              </a:r>
              <a:endParaRPr lang="en-US" sz="4800" b="1" dirty="0">
                <a:solidFill>
                  <a:srgbClr val="000000"/>
                </a:solidFill>
                <a:latin typeface="Segoe Print" panose="02000600000000000000" pitchFamily="2"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41679731-0808-46DD-A501-29BCD39A8D9E}"/>
                </a:ext>
              </a:extLst>
            </p:cNvPr>
            <p:cNvSpPr/>
            <p:nvPr/>
          </p:nvSpPr>
          <p:spPr>
            <a:xfrm>
              <a:off x="-29361" y="4480083"/>
              <a:ext cx="4501624" cy="1083867"/>
            </a:xfrm>
            <a:prstGeom prst="rect">
              <a:avLst/>
            </a:prstGeom>
            <a:ln>
              <a:noFill/>
            </a:ln>
          </p:spPr>
          <p:txBody>
            <a:bodyPr vert="horz" lIns="0" tIns="0" rIns="0" bIns="0" rtlCol="0">
              <a:noAutofit/>
            </a:bodyPr>
            <a:lstStyle/>
            <a:p>
              <a:pPr algn="ctr">
                <a:lnSpc>
                  <a:spcPct val="107000"/>
                </a:lnSpc>
                <a:spcAft>
                  <a:spcPts val="1067"/>
                </a:spcAft>
              </a:pPr>
              <a:r>
                <a:rPr lang="en-US" sz="3200" spc="-67" dirty="0">
                  <a:solidFill>
                    <a:srgbClr val="FFFFFF"/>
                  </a:solidFill>
                  <a:latin typeface="Roboto Condensed"/>
                  <a:ea typeface="Calibri" panose="020F0502020204030204" pitchFamily="34" charset="0"/>
                  <a:cs typeface="Calibri" panose="020F0502020204030204" pitchFamily="34" charset="0"/>
                </a:rPr>
                <a:t> </a:t>
              </a:r>
              <a:r>
                <a:rPr lang="en-US" sz="3200" b="1" spc="-67" dirty="0">
                  <a:solidFill>
                    <a:srgbClr val="FFFFFF"/>
                  </a:solidFill>
                  <a:latin typeface="Segoe Print" panose="02000600000000000000" pitchFamily="2" charset="0"/>
                  <a:ea typeface="Calibri" panose="020F0502020204030204" pitchFamily="34" charset="0"/>
                  <a:cs typeface="Calibri" panose="020F0502020204030204" pitchFamily="34" charset="0"/>
                </a:rPr>
                <a:t>MULTI-</a:t>
              </a:r>
              <a:r>
                <a:rPr lang="en-US" sz="3200" b="1" dirty="0">
                  <a:solidFill>
                    <a:srgbClr val="FFFFFF"/>
                  </a:solidFill>
                  <a:latin typeface="Segoe Print" panose="02000600000000000000" pitchFamily="2" charset="0"/>
                  <a:ea typeface="Calibri" panose="020F0502020204030204" pitchFamily="34" charset="0"/>
                  <a:cs typeface="Calibri" panose="020F0502020204030204" pitchFamily="34" charset="0"/>
                </a:rPr>
                <a:t>GENERATIONAL</a:t>
              </a:r>
              <a:endParaRPr lang="en-US" sz="3200" b="1" dirty="0">
                <a:latin typeface="Segoe Print" panose="02000600000000000000" pitchFamily="2" charset="0"/>
                <a:ea typeface="Calibri" panose="020F0502020204030204" pitchFamily="34" charset="0"/>
                <a:cs typeface="Calibri" panose="020F0502020204030204" pitchFamily="34" charset="0"/>
              </a:endParaRPr>
            </a:p>
            <a:p>
              <a:pPr algn="ctr">
                <a:lnSpc>
                  <a:spcPct val="107000"/>
                </a:lnSpc>
                <a:spcAft>
                  <a:spcPts val="1067"/>
                </a:spcAft>
              </a:pPr>
              <a:r>
                <a:rPr lang="en-US" sz="3200" b="1" spc="220" dirty="0">
                  <a:solidFill>
                    <a:srgbClr val="FFFFFF"/>
                  </a:solidFill>
                  <a:latin typeface="Segoe Print" panose="02000600000000000000" pitchFamily="2" charset="0"/>
                  <a:ea typeface="Calibri" panose="020F0502020204030204" pitchFamily="34" charset="0"/>
                  <a:cs typeface="Calibri" panose="020F0502020204030204" pitchFamily="34" charset="0"/>
                </a:rPr>
                <a:t> </a:t>
              </a:r>
              <a:endParaRPr lang="en-US" sz="3200" b="1" dirty="0">
                <a:solidFill>
                  <a:srgbClr val="000000"/>
                </a:solidFill>
                <a:latin typeface="Segoe Print" panose="02000600000000000000" pitchFamily="2"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E5CE06DF-FCDF-44CA-93E7-ECFE74041C80}"/>
                </a:ext>
              </a:extLst>
            </p:cNvPr>
            <p:cNvSpPr/>
            <p:nvPr/>
          </p:nvSpPr>
          <p:spPr>
            <a:xfrm>
              <a:off x="1719783" y="5656374"/>
              <a:ext cx="268668" cy="334442"/>
            </a:xfrm>
            <a:prstGeom prst="rect">
              <a:avLst/>
            </a:prstGeom>
            <a:ln>
              <a:noFill/>
            </a:ln>
          </p:spPr>
          <p:txBody>
            <a:bodyPr vert="horz" lIns="0" tIns="0" rIns="0" bIns="0" rtlCol="0">
              <a:noAutofit/>
            </a:bodyPr>
            <a:lstStyle/>
            <a:p>
              <a:pPr>
                <a:lnSpc>
                  <a:spcPct val="107000"/>
                </a:lnSpc>
                <a:spcAft>
                  <a:spcPts val="1067"/>
                </a:spcAft>
              </a:pPr>
              <a:endParaRPr lang="en-US" sz="1467"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2AD5FEB0-DE40-40C4-AFC7-75F959E1D8B3}"/>
                </a:ext>
              </a:extLst>
            </p:cNvPr>
            <p:cNvSpPr/>
            <p:nvPr/>
          </p:nvSpPr>
          <p:spPr>
            <a:xfrm>
              <a:off x="196484" y="5378919"/>
              <a:ext cx="3945095" cy="580384"/>
            </a:xfrm>
            <a:prstGeom prst="rect">
              <a:avLst/>
            </a:prstGeom>
            <a:ln>
              <a:noFill/>
            </a:ln>
          </p:spPr>
          <p:txBody>
            <a:bodyPr vert="horz" lIns="0" tIns="0" rIns="0" bIns="0" rtlCol="0">
              <a:noAutofit/>
            </a:bodyPr>
            <a:lstStyle/>
            <a:p>
              <a:pPr algn="ctr">
                <a:lnSpc>
                  <a:spcPct val="107000"/>
                </a:lnSpc>
                <a:spcAft>
                  <a:spcPts val="1067"/>
                </a:spcAft>
              </a:pPr>
              <a:r>
                <a:rPr lang="en-US" sz="3200" b="1" spc="-67" dirty="0">
                  <a:solidFill>
                    <a:srgbClr val="FFFFFF"/>
                  </a:solidFill>
                  <a:latin typeface="Segoe Print" panose="02000600000000000000" pitchFamily="2" charset="0"/>
                  <a:ea typeface="Calibri" panose="020F0502020204030204" pitchFamily="34" charset="0"/>
                  <a:cs typeface="Calibri" panose="020F0502020204030204" pitchFamily="34" charset="0"/>
                </a:rPr>
                <a:t>WORKFORCE</a:t>
              </a:r>
              <a:endParaRPr lang="en-US" sz="3200" b="1" dirty="0">
                <a:solidFill>
                  <a:srgbClr val="000000"/>
                </a:solidFill>
                <a:latin typeface="Segoe Print" panose="02000600000000000000" pitchFamily="2"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7E94F628-FC4E-42FB-9264-D09716217795}"/>
                </a:ext>
              </a:extLst>
            </p:cNvPr>
            <p:cNvSpPr/>
            <p:nvPr/>
          </p:nvSpPr>
          <p:spPr>
            <a:xfrm>
              <a:off x="3393021" y="5840245"/>
              <a:ext cx="177356" cy="758490"/>
            </a:xfrm>
            <a:prstGeom prst="rect">
              <a:avLst/>
            </a:prstGeom>
            <a:ln>
              <a:noFill/>
            </a:ln>
          </p:spPr>
          <p:txBody>
            <a:bodyPr vert="horz" lIns="0" tIns="0" rIns="0" bIns="0" rtlCol="0">
              <a:noAutofit/>
            </a:bodyPr>
            <a:lstStyle/>
            <a:p>
              <a:pPr>
                <a:lnSpc>
                  <a:spcPct val="107000"/>
                </a:lnSpc>
                <a:spcAft>
                  <a:spcPts val="1067"/>
                </a:spcAft>
              </a:pPr>
              <a:r>
                <a:rPr lang="en-US" sz="4667">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en-US" sz="1467">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2E953199-8526-4DB8-B52F-54F4304CC0B0}"/>
                </a:ext>
              </a:extLst>
            </p:cNvPr>
            <p:cNvSpPr/>
            <p:nvPr/>
          </p:nvSpPr>
          <p:spPr>
            <a:xfrm>
              <a:off x="1790151" y="-126589"/>
              <a:ext cx="744075" cy="1329258"/>
            </a:xfrm>
            <a:prstGeom prst="rect">
              <a:avLst/>
            </a:prstGeom>
            <a:ln>
              <a:noFill/>
            </a:ln>
          </p:spPr>
          <p:txBody>
            <a:bodyPr vert="horz" lIns="0" tIns="0" rIns="0" bIns="0" rtlCol="0">
              <a:noAutofit/>
            </a:bodyPr>
            <a:lstStyle/>
            <a:p>
              <a:pPr>
                <a:lnSpc>
                  <a:spcPct val="107000"/>
                </a:lnSpc>
                <a:spcAft>
                  <a:spcPts val="1067"/>
                </a:spcAft>
              </a:pPr>
              <a:r>
                <a:rPr lang="en-US" sz="10666" dirty="0">
                  <a:solidFill>
                    <a:srgbClr val="FFFFFF"/>
                  </a:solidFill>
                  <a:latin typeface="Roboto Condensed"/>
                  <a:ea typeface="Calibri" panose="020F0502020204030204" pitchFamily="34" charset="0"/>
                  <a:cs typeface="Calibri" panose="020F0502020204030204" pitchFamily="34" charset="0"/>
                </a:rPr>
                <a:t>5</a:t>
              </a:r>
              <a:endParaRPr lang="en-US" sz="10666" dirty="0">
                <a:solidFill>
                  <a:srgbClr val="000000"/>
                </a:solidFill>
                <a:latin typeface="Roboto Condensed"/>
                <a:ea typeface="Calibri" panose="020F0502020204030204" pitchFamily="34" charset="0"/>
                <a:cs typeface="Calibri" panose="020F0502020204030204" pitchFamily="34" charset="0"/>
              </a:endParaRPr>
            </a:p>
          </p:txBody>
        </p:sp>
      </p:grpSp>
      <p:sp>
        <p:nvSpPr>
          <p:cNvPr id="36" name="Rectangle 35">
            <a:extLst>
              <a:ext uri="{FF2B5EF4-FFF2-40B4-BE49-F238E27FC236}">
                <a16:creationId xmlns:a16="http://schemas.microsoft.com/office/drawing/2014/main" id="{DE722779-9AB0-4C3A-B168-8E1533986219}"/>
              </a:ext>
            </a:extLst>
          </p:cNvPr>
          <p:cNvSpPr/>
          <p:nvPr/>
        </p:nvSpPr>
        <p:spPr>
          <a:xfrm>
            <a:off x="-76759" y="1934843"/>
            <a:ext cx="4743261" cy="661865"/>
          </a:xfrm>
          <a:prstGeom prst="rect">
            <a:avLst/>
          </a:prstGeom>
          <a:ln>
            <a:noFill/>
          </a:ln>
        </p:spPr>
        <p:txBody>
          <a:bodyPr vert="horz" lIns="0" tIns="0" rIns="0" bIns="0" rtlCol="0">
            <a:noAutofit/>
          </a:bodyPr>
          <a:lstStyle/>
          <a:p>
            <a:pPr algn="ctr">
              <a:lnSpc>
                <a:spcPct val="107000"/>
              </a:lnSpc>
              <a:spcAft>
                <a:spcPts val="1067"/>
              </a:spcAft>
            </a:pPr>
            <a:r>
              <a:rPr lang="en-US" sz="4800" b="1" spc="-67" dirty="0">
                <a:solidFill>
                  <a:srgbClr val="FFFFFF"/>
                </a:solidFill>
                <a:latin typeface="Segoe Print" panose="02000600000000000000" pitchFamily="2" charset="0"/>
                <a:ea typeface="Calibri" panose="020F0502020204030204" pitchFamily="34" charset="0"/>
                <a:cs typeface="Calibri" panose="020F0502020204030204" pitchFamily="34" charset="0"/>
              </a:rPr>
              <a:t>MOTIVATING</a:t>
            </a:r>
            <a:endParaRPr lang="en-US" sz="4800" b="1" dirty="0">
              <a:solidFill>
                <a:srgbClr val="000000"/>
              </a:solidFill>
              <a:latin typeface="Segoe Print" panose="02000600000000000000" pitchFamily="2" charset="0"/>
              <a:ea typeface="Calibri" panose="020F0502020204030204" pitchFamily="34" charset="0"/>
              <a:cs typeface="Calibri" panose="020F0502020204030204" pitchFamily="34" charset="0"/>
            </a:endParaRPr>
          </a:p>
        </p:txBody>
      </p:sp>
      <p:grpSp>
        <p:nvGrpSpPr>
          <p:cNvPr id="55" name="Group 54">
            <a:extLst>
              <a:ext uri="{FF2B5EF4-FFF2-40B4-BE49-F238E27FC236}">
                <a16:creationId xmlns:a16="http://schemas.microsoft.com/office/drawing/2014/main" id="{2CB94E6B-DB33-4F81-88DE-0E97B5828978}"/>
              </a:ext>
            </a:extLst>
          </p:cNvPr>
          <p:cNvGrpSpPr/>
          <p:nvPr/>
        </p:nvGrpSpPr>
        <p:grpSpPr>
          <a:xfrm>
            <a:off x="1249930" y="2657172"/>
            <a:ext cx="2086241" cy="2102311"/>
            <a:chOff x="2225585" y="1794355"/>
            <a:chExt cx="1564681" cy="1576733"/>
          </a:xfrm>
        </p:grpSpPr>
        <p:sp>
          <p:nvSpPr>
            <p:cNvPr id="39" name="Shape 290">
              <a:extLst>
                <a:ext uri="{FF2B5EF4-FFF2-40B4-BE49-F238E27FC236}">
                  <a16:creationId xmlns:a16="http://schemas.microsoft.com/office/drawing/2014/main" id="{90CC8393-6365-44E4-880F-8E39ACA6BF95}"/>
                </a:ext>
              </a:extLst>
            </p:cNvPr>
            <p:cNvSpPr/>
            <p:nvPr/>
          </p:nvSpPr>
          <p:spPr>
            <a:xfrm>
              <a:off x="2489605" y="2016986"/>
              <a:ext cx="513566" cy="1053165"/>
            </a:xfrm>
            <a:custGeom>
              <a:avLst/>
              <a:gdLst/>
              <a:ahLst/>
              <a:cxnLst/>
              <a:rect l="0" t="0" r="0" b="0"/>
              <a:pathLst>
                <a:path w="650278" h="1333355">
                  <a:moveTo>
                    <a:pt x="650278" y="0"/>
                  </a:moveTo>
                  <a:lnTo>
                    <a:pt x="650278" y="101600"/>
                  </a:lnTo>
                  <a:lnTo>
                    <a:pt x="597142" y="104281"/>
                  </a:lnTo>
                  <a:cubicBezTo>
                    <a:pt x="320793" y="132305"/>
                    <a:pt x="103188" y="365328"/>
                    <a:pt x="103188" y="647720"/>
                  </a:cubicBezTo>
                  <a:cubicBezTo>
                    <a:pt x="103188" y="834004"/>
                    <a:pt x="193180" y="1004844"/>
                    <a:pt x="346596" y="1104692"/>
                  </a:cubicBezTo>
                  <a:lnTo>
                    <a:pt x="389598" y="1134740"/>
                  </a:lnTo>
                  <a:lnTo>
                    <a:pt x="389598" y="1231755"/>
                  </a:lnTo>
                  <a:lnTo>
                    <a:pt x="650278" y="1231755"/>
                  </a:lnTo>
                  <a:lnTo>
                    <a:pt x="650278" y="1333355"/>
                  </a:lnTo>
                  <a:lnTo>
                    <a:pt x="287998" y="1333355"/>
                  </a:lnTo>
                  <a:lnTo>
                    <a:pt x="287998" y="1189845"/>
                  </a:lnTo>
                  <a:cubicBezTo>
                    <a:pt x="110198" y="1074123"/>
                    <a:pt x="0" y="874606"/>
                    <a:pt x="0" y="647720"/>
                  </a:cubicBezTo>
                  <a:cubicBezTo>
                    <a:pt x="0" y="312274"/>
                    <a:pt x="259575" y="36377"/>
                    <a:pt x="586848" y="3200"/>
                  </a:cubicBezTo>
                  <a:lnTo>
                    <a:pt x="650278"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sz="2400"/>
            </a:p>
          </p:txBody>
        </p:sp>
        <p:sp>
          <p:nvSpPr>
            <p:cNvPr id="40" name="Shape 291">
              <a:extLst>
                <a:ext uri="{FF2B5EF4-FFF2-40B4-BE49-F238E27FC236}">
                  <a16:creationId xmlns:a16="http://schemas.microsoft.com/office/drawing/2014/main" id="{598674D0-38B7-4E90-9D83-2540C89A45EF}"/>
                </a:ext>
              </a:extLst>
            </p:cNvPr>
            <p:cNvSpPr/>
            <p:nvPr/>
          </p:nvSpPr>
          <p:spPr>
            <a:xfrm>
              <a:off x="3003172" y="2016872"/>
              <a:ext cx="509805" cy="1053279"/>
            </a:xfrm>
            <a:custGeom>
              <a:avLst/>
              <a:gdLst/>
              <a:ahLst/>
              <a:cxnLst/>
              <a:rect l="0" t="0" r="0" b="0"/>
              <a:pathLst>
                <a:path w="645516" h="1333500">
                  <a:moveTo>
                    <a:pt x="2870" y="0"/>
                  </a:moveTo>
                  <a:cubicBezTo>
                    <a:pt x="360680" y="0"/>
                    <a:pt x="645516" y="290055"/>
                    <a:pt x="645516" y="647865"/>
                  </a:cubicBezTo>
                  <a:cubicBezTo>
                    <a:pt x="645516" y="878472"/>
                    <a:pt x="514020" y="1080795"/>
                    <a:pt x="336220" y="1195603"/>
                  </a:cubicBezTo>
                  <a:lnTo>
                    <a:pt x="336220" y="1333500"/>
                  </a:lnTo>
                  <a:lnTo>
                    <a:pt x="0" y="1333500"/>
                  </a:lnTo>
                  <a:lnTo>
                    <a:pt x="0" y="1231900"/>
                  </a:lnTo>
                  <a:lnTo>
                    <a:pt x="234620" y="1231900"/>
                  </a:lnTo>
                  <a:lnTo>
                    <a:pt x="234620" y="1140257"/>
                  </a:lnTo>
                  <a:lnTo>
                    <a:pt x="284277" y="1110247"/>
                  </a:lnTo>
                  <a:cubicBezTo>
                    <a:pt x="444436" y="1006831"/>
                    <a:pt x="547091" y="829666"/>
                    <a:pt x="547091" y="647865"/>
                  </a:cubicBezTo>
                  <a:cubicBezTo>
                    <a:pt x="547091" y="346646"/>
                    <a:pt x="302958" y="101600"/>
                    <a:pt x="2870" y="101600"/>
                  </a:cubicBezTo>
                  <a:lnTo>
                    <a:pt x="0" y="101745"/>
                  </a:lnTo>
                  <a:lnTo>
                    <a:pt x="0" y="145"/>
                  </a:lnTo>
                  <a:lnTo>
                    <a:pt x="2870"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sz="2400"/>
            </a:p>
          </p:txBody>
        </p:sp>
        <p:sp>
          <p:nvSpPr>
            <p:cNvPr id="41" name="Shape 293">
              <a:extLst>
                <a:ext uri="{FF2B5EF4-FFF2-40B4-BE49-F238E27FC236}">
                  <a16:creationId xmlns:a16="http://schemas.microsoft.com/office/drawing/2014/main" id="{972AF798-1EBF-42A0-B1FE-ABDB616BCDD5}"/>
                </a:ext>
              </a:extLst>
            </p:cNvPr>
            <p:cNvSpPr/>
            <p:nvPr/>
          </p:nvSpPr>
          <p:spPr>
            <a:xfrm>
              <a:off x="2834191" y="2543755"/>
              <a:ext cx="344741" cy="172878"/>
            </a:xfrm>
            <a:custGeom>
              <a:avLst/>
              <a:gdLst/>
              <a:ahLst/>
              <a:cxnLst/>
              <a:rect l="0" t="0" r="0" b="0"/>
              <a:pathLst>
                <a:path w="436512" h="218872">
                  <a:moveTo>
                    <a:pt x="0" y="1232"/>
                  </a:moveTo>
                  <a:lnTo>
                    <a:pt x="217640" y="218872"/>
                  </a:lnTo>
                  <a:lnTo>
                    <a:pt x="436512" y="0"/>
                  </a:lnTo>
                </a:path>
              </a:pathLst>
            </a:custGeom>
            <a:ln w="61290" cap="rnd">
              <a:miter lim="127000"/>
            </a:ln>
          </p:spPr>
          <p:style>
            <a:lnRef idx="1">
              <a:srgbClr val="666666"/>
            </a:lnRef>
            <a:fillRef idx="0">
              <a:srgbClr val="000000">
                <a:alpha val="0"/>
              </a:srgbClr>
            </a:fillRef>
            <a:effectRef idx="0">
              <a:scrgbClr r="0" g="0" b="0"/>
            </a:effectRef>
            <a:fontRef idx="none"/>
          </p:style>
          <p:txBody>
            <a:bodyPr/>
            <a:lstStyle/>
            <a:p>
              <a:endParaRPr lang="en-US" sz="2400"/>
            </a:p>
          </p:txBody>
        </p:sp>
        <p:sp>
          <p:nvSpPr>
            <p:cNvPr id="42" name="Shape 294">
              <a:extLst>
                <a:ext uri="{FF2B5EF4-FFF2-40B4-BE49-F238E27FC236}">
                  <a16:creationId xmlns:a16="http://schemas.microsoft.com/office/drawing/2014/main" id="{0E6DF5B0-0F52-45A5-9766-A750760610F8}"/>
                </a:ext>
              </a:extLst>
            </p:cNvPr>
            <p:cNvSpPr/>
            <p:nvPr/>
          </p:nvSpPr>
          <p:spPr>
            <a:xfrm>
              <a:off x="2744760" y="3295021"/>
              <a:ext cx="489765" cy="76067"/>
            </a:xfrm>
            <a:custGeom>
              <a:avLst/>
              <a:gdLst/>
              <a:ahLst/>
              <a:cxnLst/>
              <a:rect l="0" t="0" r="0" b="0"/>
              <a:pathLst>
                <a:path w="620141" h="96304">
                  <a:moveTo>
                    <a:pt x="0" y="0"/>
                  </a:moveTo>
                  <a:lnTo>
                    <a:pt x="620141" y="0"/>
                  </a:lnTo>
                  <a:lnTo>
                    <a:pt x="532587" y="96304"/>
                  </a:lnTo>
                  <a:lnTo>
                    <a:pt x="87541" y="96304"/>
                  </a:lnTo>
                  <a:lnTo>
                    <a:pt x="0" y="0"/>
                  </a:lnTo>
                  <a:close/>
                </a:path>
              </a:pathLst>
            </a:custGeom>
            <a:ln w="0" cap="rnd">
              <a:miter lim="127000"/>
            </a:ln>
          </p:spPr>
          <p:style>
            <a:lnRef idx="0">
              <a:srgbClr val="000000">
                <a:alpha val="0"/>
              </a:srgbClr>
            </a:lnRef>
            <a:fillRef idx="1">
              <a:srgbClr val="666666"/>
            </a:fillRef>
            <a:effectRef idx="0">
              <a:scrgbClr r="0" g="0" b="0"/>
            </a:effectRef>
            <a:fontRef idx="none"/>
          </p:style>
          <p:txBody>
            <a:bodyPr/>
            <a:lstStyle/>
            <a:p>
              <a:endParaRPr lang="en-US" sz="2400"/>
            </a:p>
          </p:txBody>
        </p:sp>
        <p:sp>
          <p:nvSpPr>
            <p:cNvPr id="43" name="Shape 5539">
              <a:extLst>
                <a:ext uri="{FF2B5EF4-FFF2-40B4-BE49-F238E27FC236}">
                  <a16:creationId xmlns:a16="http://schemas.microsoft.com/office/drawing/2014/main" id="{C3374091-77D2-44F3-86F9-18A19B6A0B31}"/>
                </a:ext>
              </a:extLst>
            </p:cNvPr>
            <p:cNvSpPr/>
            <p:nvPr/>
          </p:nvSpPr>
          <p:spPr>
            <a:xfrm>
              <a:off x="2715380" y="3057602"/>
              <a:ext cx="553325" cy="264182"/>
            </a:xfrm>
            <a:custGeom>
              <a:avLst/>
              <a:gdLst/>
              <a:ahLst/>
              <a:cxnLst/>
              <a:rect l="0" t="0" r="0" b="0"/>
              <a:pathLst>
                <a:path w="700621" h="334467">
                  <a:moveTo>
                    <a:pt x="0" y="0"/>
                  </a:moveTo>
                  <a:lnTo>
                    <a:pt x="700621" y="0"/>
                  </a:lnTo>
                  <a:lnTo>
                    <a:pt x="700621" y="334467"/>
                  </a:lnTo>
                  <a:lnTo>
                    <a:pt x="0" y="334467"/>
                  </a:lnTo>
                  <a:lnTo>
                    <a:pt x="0" y="0"/>
                  </a:lnTo>
                </a:path>
              </a:pathLst>
            </a:custGeom>
            <a:ln w="0" cap="rnd">
              <a:miter lim="127000"/>
            </a:ln>
          </p:spPr>
          <p:style>
            <a:lnRef idx="0">
              <a:srgbClr val="000000">
                <a:alpha val="0"/>
              </a:srgbClr>
            </a:lnRef>
            <a:fillRef idx="1">
              <a:srgbClr val="666666"/>
            </a:fillRef>
            <a:effectRef idx="0">
              <a:scrgbClr r="0" g="0" b="0"/>
            </a:effectRef>
            <a:fontRef idx="none"/>
          </p:style>
          <p:txBody>
            <a:bodyPr/>
            <a:lstStyle/>
            <a:p>
              <a:endParaRPr lang="en-US" sz="2400"/>
            </a:p>
          </p:txBody>
        </p:sp>
        <p:sp>
          <p:nvSpPr>
            <p:cNvPr id="44" name="Shape 5540">
              <a:extLst>
                <a:ext uri="{FF2B5EF4-FFF2-40B4-BE49-F238E27FC236}">
                  <a16:creationId xmlns:a16="http://schemas.microsoft.com/office/drawing/2014/main" id="{21B7A3F4-6713-4A19-9176-B70C2A5CC92D}"/>
                </a:ext>
              </a:extLst>
            </p:cNvPr>
            <p:cNvSpPr/>
            <p:nvPr/>
          </p:nvSpPr>
          <p:spPr>
            <a:xfrm>
              <a:off x="2744928" y="3100244"/>
              <a:ext cx="489414" cy="43796"/>
            </a:xfrm>
            <a:custGeom>
              <a:avLst/>
              <a:gdLst/>
              <a:ahLst/>
              <a:cxnLst/>
              <a:rect l="0" t="0" r="0" b="0"/>
              <a:pathLst>
                <a:path w="619697" h="55448">
                  <a:moveTo>
                    <a:pt x="0" y="0"/>
                  </a:moveTo>
                  <a:lnTo>
                    <a:pt x="619697" y="0"/>
                  </a:lnTo>
                  <a:lnTo>
                    <a:pt x="619697" y="55448"/>
                  </a:lnTo>
                  <a:lnTo>
                    <a:pt x="0" y="55448"/>
                  </a:lnTo>
                  <a:lnTo>
                    <a:pt x="0" y="0"/>
                  </a:lnTo>
                </a:path>
              </a:pathLst>
            </a:custGeom>
            <a:ln w="0" cap="rnd">
              <a:miter lim="127000"/>
            </a:ln>
          </p:spPr>
          <p:style>
            <a:lnRef idx="0">
              <a:srgbClr val="000000">
                <a:alpha val="0"/>
              </a:srgbClr>
            </a:lnRef>
            <a:fillRef idx="1">
              <a:srgbClr val="CCCCCC"/>
            </a:fillRef>
            <a:effectRef idx="0">
              <a:scrgbClr r="0" g="0" b="0"/>
            </a:effectRef>
            <a:fontRef idx="none"/>
          </p:style>
          <p:txBody>
            <a:bodyPr/>
            <a:lstStyle/>
            <a:p>
              <a:endParaRPr lang="en-US" sz="2400"/>
            </a:p>
          </p:txBody>
        </p:sp>
        <p:sp>
          <p:nvSpPr>
            <p:cNvPr id="45" name="Shape 5541">
              <a:extLst>
                <a:ext uri="{FF2B5EF4-FFF2-40B4-BE49-F238E27FC236}">
                  <a16:creationId xmlns:a16="http://schemas.microsoft.com/office/drawing/2014/main" id="{451D6357-6AF9-4282-8894-FC97CA4FB788}"/>
                </a:ext>
              </a:extLst>
            </p:cNvPr>
            <p:cNvSpPr/>
            <p:nvPr/>
          </p:nvSpPr>
          <p:spPr>
            <a:xfrm>
              <a:off x="2744928" y="3169400"/>
              <a:ext cx="489414" cy="43797"/>
            </a:xfrm>
            <a:custGeom>
              <a:avLst/>
              <a:gdLst/>
              <a:ahLst/>
              <a:cxnLst/>
              <a:rect l="0" t="0" r="0" b="0"/>
              <a:pathLst>
                <a:path w="619697" h="55449">
                  <a:moveTo>
                    <a:pt x="0" y="0"/>
                  </a:moveTo>
                  <a:lnTo>
                    <a:pt x="619697" y="0"/>
                  </a:lnTo>
                  <a:lnTo>
                    <a:pt x="619697" y="55449"/>
                  </a:lnTo>
                  <a:lnTo>
                    <a:pt x="0" y="55449"/>
                  </a:lnTo>
                  <a:lnTo>
                    <a:pt x="0" y="0"/>
                  </a:lnTo>
                </a:path>
              </a:pathLst>
            </a:custGeom>
            <a:ln w="0" cap="rnd">
              <a:miter lim="127000"/>
            </a:ln>
          </p:spPr>
          <p:style>
            <a:lnRef idx="0">
              <a:srgbClr val="000000">
                <a:alpha val="0"/>
              </a:srgbClr>
            </a:lnRef>
            <a:fillRef idx="1">
              <a:srgbClr val="CCCCCC"/>
            </a:fillRef>
            <a:effectRef idx="0">
              <a:scrgbClr r="0" g="0" b="0"/>
            </a:effectRef>
            <a:fontRef idx="none"/>
          </p:style>
          <p:txBody>
            <a:bodyPr/>
            <a:lstStyle/>
            <a:p>
              <a:endParaRPr lang="en-US" sz="2400"/>
            </a:p>
          </p:txBody>
        </p:sp>
        <p:sp>
          <p:nvSpPr>
            <p:cNvPr id="46" name="Shape 5542">
              <a:extLst>
                <a:ext uri="{FF2B5EF4-FFF2-40B4-BE49-F238E27FC236}">
                  <a16:creationId xmlns:a16="http://schemas.microsoft.com/office/drawing/2014/main" id="{BFC303BB-025D-4457-AE70-CC8EC7BA72A9}"/>
                </a:ext>
              </a:extLst>
            </p:cNvPr>
            <p:cNvSpPr/>
            <p:nvPr/>
          </p:nvSpPr>
          <p:spPr>
            <a:xfrm>
              <a:off x="2744928" y="3238545"/>
              <a:ext cx="489414" cy="43797"/>
            </a:xfrm>
            <a:custGeom>
              <a:avLst/>
              <a:gdLst/>
              <a:ahLst/>
              <a:cxnLst/>
              <a:rect l="0" t="0" r="0" b="0"/>
              <a:pathLst>
                <a:path w="619697" h="55449">
                  <a:moveTo>
                    <a:pt x="0" y="0"/>
                  </a:moveTo>
                  <a:lnTo>
                    <a:pt x="619697" y="0"/>
                  </a:lnTo>
                  <a:lnTo>
                    <a:pt x="619697" y="55449"/>
                  </a:lnTo>
                  <a:lnTo>
                    <a:pt x="0" y="55449"/>
                  </a:lnTo>
                  <a:lnTo>
                    <a:pt x="0" y="0"/>
                  </a:lnTo>
                </a:path>
              </a:pathLst>
            </a:custGeom>
            <a:ln w="0" cap="rnd">
              <a:miter lim="127000"/>
            </a:ln>
          </p:spPr>
          <p:style>
            <a:lnRef idx="0">
              <a:srgbClr val="000000">
                <a:alpha val="0"/>
              </a:srgbClr>
            </a:lnRef>
            <a:fillRef idx="1">
              <a:srgbClr val="CCCCCC"/>
            </a:fillRef>
            <a:effectRef idx="0">
              <a:scrgbClr r="0" g="0" b="0"/>
            </a:effectRef>
            <a:fontRef idx="none"/>
          </p:style>
          <p:txBody>
            <a:bodyPr/>
            <a:lstStyle/>
            <a:p>
              <a:endParaRPr lang="en-US" sz="2400"/>
            </a:p>
          </p:txBody>
        </p:sp>
        <p:sp>
          <p:nvSpPr>
            <p:cNvPr id="47" name="Shape 299">
              <a:extLst>
                <a:ext uri="{FF2B5EF4-FFF2-40B4-BE49-F238E27FC236}">
                  <a16:creationId xmlns:a16="http://schemas.microsoft.com/office/drawing/2014/main" id="{2F99033D-3791-45CC-8559-00FB6EF9F9E0}"/>
                </a:ext>
              </a:extLst>
            </p:cNvPr>
            <p:cNvSpPr/>
            <p:nvPr/>
          </p:nvSpPr>
          <p:spPr>
            <a:xfrm>
              <a:off x="3619756" y="2538496"/>
              <a:ext cx="170510" cy="0"/>
            </a:xfrm>
            <a:custGeom>
              <a:avLst/>
              <a:gdLst/>
              <a:ahLst/>
              <a:cxnLst/>
              <a:rect l="0" t="0" r="0" b="0"/>
              <a:pathLst>
                <a:path w="215900">
                  <a:moveTo>
                    <a:pt x="215900" y="0"/>
                  </a:moveTo>
                  <a:lnTo>
                    <a:pt x="0" y="0"/>
                  </a:lnTo>
                </a:path>
              </a:pathLst>
            </a:custGeom>
            <a:ln w="50800" cap="rnd">
              <a:miter lim="127000"/>
            </a:ln>
          </p:spPr>
          <p:style>
            <a:lnRef idx="1">
              <a:srgbClr val="FFFFFF"/>
            </a:lnRef>
            <a:fillRef idx="0">
              <a:srgbClr val="000000">
                <a:alpha val="0"/>
              </a:srgbClr>
            </a:fillRef>
            <a:effectRef idx="0">
              <a:scrgbClr r="0" g="0" b="0"/>
            </a:effectRef>
            <a:fontRef idx="none"/>
          </p:style>
          <p:txBody>
            <a:bodyPr/>
            <a:lstStyle/>
            <a:p>
              <a:endParaRPr lang="en-US" sz="2400"/>
            </a:p>
          </p:txBody>
        </p:sp>
        <p:sp>
          <p:nvSpPr>
            <p:cNvPr id="48" name="Shape 300">
              <a:extLst>
                <a:ext uri="{FF2B5EF4-FFF2-40B4-BE49-F238E27FC236}">
                  <a16:creationId xmlns:a16="http://schemas.microsoft.com/office/drawing/2014/main" id="{867388EC-8FEF-4F64-A964-5663F5E487D1}"/>
                </a:ext>
              </a:extLst>
            </p:cNvPr>
            <p:cNvSpPr/>
            <p:nvPr/>
          </p:nvSpPr>
          <p:spPr>
            <a:xfrm>
              <a:off x="2225585" y="2538496"/>
              <a:ext cx="170510" cy="0"/>
            </a:xfrm>
            <a:custGeom>
              <a:avLst/>
              <a:gdLst/>
              <a:ahLst/>
              <a:cxnLst/>
              <a:rect l="0" t="0" r="0" b="0"/>
              <a:pathLst>
                <a:path w="215900">
                  <a:moveTo>
                    <a:pt x="215900" y="0"/>
                  </a:moveTo>
                  <a:lnTo>
                    <a:pt x="0" y="0"/>
                  </a:lnTo>
                </a:path>
              </a:pathLst>
            </a:custGeom>
            <a:ln w="50800" cap="rnd">
              <a:miter lim="127000"/>
            </a:ln>
          </p:spPr>
          <p:style>
            <a:lnRef idx="1">
              <a:srgbClr val="FFFFFF"/>
            </a:lnRef>
            <a:fillRef idx="0">
              <a:srgbClr val="000000">
                <a:alpha val="0"/>
              </a:srgbClr>
            </a:fillRef>
            <a:effectRef idx="0">
              <a:scrgbClr r="0" g="0" b="0"/>
            </a:effectRef>
            <a:fontRef idx="none"/>
          </p:style>
          <p:txBody>
            <a:bodyPr/>
            <a:lstStyle/>
            <a:p>
              <a:endParaRPr lang="en-US" sz="2400"/>
            </a:p>
          </p:txBody>
        </p:sp>
        <p:sp>
          <p:nvSpPr>
            <p:cNvPr id="49" name="Shape 301">
              <a:extLst>
                <a:ext uri="{FF2B5EF4-FFF2-40B4-BE49-F238E27FC236}">
                  <a16:creationId xmlns:a16="http://schemas.microsoft.com/office/drawing/2014/main" id="{61263A40-C75E-4E85-973F-CDF63B372C1D}"/>
                </a:ext>
              </a:extLst>
            </p:cNvPr>
            <p:cNvSpPr/>
            <p:nvPr/>
          </p:nvSpPr>
          <p:spPr>
            <a:xfrm>
              <a:off x="3502909" y="2078591"/>
              <a:ext cx="137943" cy="100232"/>
            </a:xfrm>
            <a:custGeom>
              <a:avLst/>
              <a:gdLst/>
              <a:ahLst/>
              <a:cxnLst/>
              <a:rect l="0" t="0" r="0" b="0"/>
              <a:pathLst>
                <a:path w="174663" h="126898">
                  <a:moveTo>
                    <a:pt x="174663" y="0"/>
                  </a:moveTo>
                  <a:lnTo>
                    <a:pt x="0" y="126898"/>
                  </a:lnTo>
                </a:path>
              </a:pathLst>
            </a:custGeom>
            <a:ln w="50800" cap="rnd">
              <a:miter lim="127000"/>
            </a:ln>
          </p:spPr>
          <p:style>
            <a:lnRef idx="1">
              <a:srgbClr val="FFFFFF"/>
            </a:lnRef>
            <a:fillRef idx="0">
              <a:srgbClr val="000000">
                <a:alpha val="0"/>
              </a:srgbClr>
            </a:fillRef>
            <a:effectRef idx="0">
              <a:scrgbClr r="0" g="0" b="0"/>
            </a:effectRef>
            <a:fontRef idx="none"/>
          </p:style>
          <p:txBody>
            <a:bodyPr/>
            <a:lstStyle/>
            <a:p>
              <a:endParaRPr lang="en-US" sz="2400"/>
            </a:p>
          </p:txBody>
        </p:sp>
        <p:sp>
          <p:nvSpPr>
            <p:cNvPr id="50" name="Shape 302">
              <a:extLst>
                <a:ext uri="{FF2B5EF4-FFF2-40B4-BE49-F238E27FC236}">
                  <a16:creationId xmlns:a16="http://schemas.microsoft.com/office/drawing/2014/main" id="{DFEEE862-6D14-4BA9-84E2-022E42A53076}"/>
                </a:ext>
              </a:extLst>
            </p:cNvPr>
            <p:cNvSpPr/>
            <p:nvPr/>
          </p:nvSpPr>
          <p:spPr>
            <a:xfrm>
              <a:off x="2375002" y="2898165"/>
              <a:ext cx="137943" cy="100232"/>
            </a:xfrm>
            <a:custGeom>
              <a:avLst/>
              <a:gdLst/>
              <a:ahLst/>
              <a:cxnLst/>
              <a:rect l="0" t="0" r="0" b="0"/>
              <a:pathLst>
                <a:path w="174663" h="126898">
                  <a:moveTo>
                    <a:pt x="174663" y="0"/>
                  </a:moveTo>
                  <a:lnTo>
                    <a:pt x="0" y="126898"/>
                  </a:lnTo>
                </a:path>
              </a:pathLst>
            </a:custGeom>
            <a:ln w="50800" cap="rnd">
              <a:miter lim="127000"/>
            </a:ln>
          </p:spPr>
          <p:style>
            <a:lnRef idx="1">
              <a:srgbClr val="FFFFFF"/>
            </a:lnRef>
            <a:fillRef idx="0">
              <a:srgbClr val="000000">
                <a:alpha val="0"/>
              </a:srgbClr>
            </a:fillRef>
            <a:effectRef idx="0">
              <a:scrgbClr r="0" g="0" b="0"/>
            </a:effectRef>
            <a:fontRef idx="none"/>
          </p:style>
          <p:txBody>
            <a:bodyPr/>
            <a:lstStyle/>
            <a:p>
              <a:endParaRPr lang="en-US" sz="2400"/>
            </a:p>
          </p:txBody>
        </p:sp>
        <p:sp>
          <p:nvSpPr>
            <p:cNvPr id="51" name="Shape 303">
              <a:extLst>
                <a:ext uri="{FF2B5EF4-FFF2-40B4-BE49-F238E27FC236}">
                  <a16:creationId xmlns:a16="http://schemas.microsoft.com/office/drawing/2014/main" id="{19176961-6331-443E-B892-6F4B44B87B5F}"/>
                </a:ext>
              </a:extLst>
            </p:cNvPr>
            <p:cNvSpPr/>
            <p:nvPr/>
          </p:nvSpPr>
          <p:spPr>
            <a:xfrm>
              <a:off x="3196994" y="1794355"/>
              <a:ext cx="52688" cy="162185"/>
            </a:xfrm>
            <a:custGeom>
              <a:avLst/>
              <a:gdLst/>
              <a:ahLst/>
              <a:cxnLst/>
              <a:rect l="0" t="0" r="0" b="0"/>
              <a:pathLst>
                <a:path w="66713" h="205334">
                  <a:moveTo>
                    <a:pt x="66713" y="0"/>
                  </a:moveTo>
                  <a:lnTo>
                    <a:pt x="0" y="205334"/>
                  </a:lnTo>
                </a:path>
              </a:pathLst>
            </a:custGeom>
            <a:ln w="50800" cap="rnd">
              <a:miter lim="127000"/>
            </a:ln>
          </p:spPr>
          <p:style>
            <a:lnRef idx="1">
              <a:srgbClr val="FFFFFF"/>
            </a:lnRef>
            <a:fillRef idx="0">
              <a:srgbClr val="000000">
                <a:alpha val="0"/>
              </a:srgbClr>
            </a:fillRef>
            <a:effectRef idx="0">
              <a:scrgbClr r="0" g="0" b="0"/>
            </a:effectRef>
            <a:fontRef idx="none"/>
          </p:style>
          <p:txBody>
            <a:bodyPr/>
            <a:lstStyle/>
            <a:p>
              <a:endParaRPr lang="en-US" sz="2400"/>
            </a:p>
          </p:txBody>
        </p:sp>
        <p:sp>
          <p:nvSpPr>
            <p:cNvPr id="52" name="Shape 304">
              <a:extLst>
                <a:ext uri="{FF2B5EF4-FFF2-40B4-BE49-F238E27FC236}">
                  <a16:creationId xmlns:a16="http://schemas.microsoft.com/office/drawing/2014/main" id="{DE262FEA-B824-4706-B02E-59BBCDD5FCCF}"/>
                </a:ext>
              </a:extLst>
            </p:cNvPr>
            <p:cNvSpPr/>
            <p:nvPr/>
          </p:nvSpPr>
          <p:spPr>
            <a:xfrm>
              <a:off x="2766169" y="1794355"/>
              <a:ext cx="52688" cy="162185"/>
            </a:xfrm>
            <a:custGeom>
              <a:avLst/>
              <a:gdLst/>
              <a:ahLst/>
              <a:cxnLst/>
              <a:rect l="0" t="0" r="0" b="0"/>
              <a:pathLst>
                <a:path w="66713" h="205334">
                  <a:moveTo>
                    <a:pt x="0" y="0"/>
                  </a:moveTo>
                  <a:lnTo>
                    <a:pt x="66713" y="205334"/>
                  </a:lnTo>
                </a:path>
              </a:pathLst>
            </a:custGeom>
            <a:ln w="50800" cap="rnd">
              <a:miter lim="127000"/>
            </a:ln>
          </p:spPr>
          <p:style>
            <a:lnRef idx="1">
              <a:srgbClr val="FFFFFF"/>
            </a:lnRef>
            <a:fillRef idx="0">
              <a:srgbClr val="000000">
                <a:alpha val="0"/>
              </a:srgbClr>
            </a:fillRef>
            <a:effectRef idx="0">
              <a:scrgbClr r="0" g="0" b="0"/>
            </a:effectRef>
            <a:fontRef idx="none"/>
          </p:style>
          <p:txBody>
            <a:bodyPr/>
            <a:lstStyle/>
            <a:p>
              <a:endParaRPr lang="en-US" sz="2400"/>
            </a:p>
          </p:txBody>
        </p:sp>
        <p:sp>
          <p:nvSpPr>
            <p:cNvPr id="53" name="Shape 305">
              <a:extLst>
                <a:ext uri="{FF2B5EF4-FFF2-40B4-BE49-F238E27FC236}">
                  <a16:creationId xmlns:a16="http://schemas.microsoft.com/office/drawing/2014/main" id="{253AED5F-A17F-4A86-9C3F-BF687AFB1348}"/>
                </a:ext>
              </a:extLst>
            </p:cNvPr>
            <p:cNvSpPr/>
            <p:nvPr/>
          </p:nvSpPr>
          <p:spPr>
            <a:xfrm>
              <a:off x="2374999" y="2078591"/>
              <a:ext cx="137943" cy="100232"/>
            </a:xfrm>
            <a:custGeom>
              <a:avLst/>
              <a:gdLst/>
              <a:ahLst/>
              <a:cxnLst/>
              <a:rect l="0" t="0" r="0" b="0"/>
              <a:pathLst>
                <a:path w="174663" h="126898">
                  <a:moveTo>
                    <a:pt x="0" y="0"/>
                  </a:moveTo>
                  <a:lnTo>
                    <a:pt x="174663" y="126898"/>
                  </a:lnTo>
                </a:path>
              </a:pathLst>
            </a:custGeom>
            <a:ln w="50800" cap="rnd">
              <a:miter lim="127000"/>
            </a:ln>
          </p:spPr>
          <p:style>
            <a:lnRef idx="1">
              <a:srgbClr val="FFFFFF"/>
            </a:lnRef>
            <a:fillRef idx="0">
              <a:srgbClr val="000000">
                <a:alpha val="0"/>
              </a:srgbClr>
            </a:fillRef>
            <a:effectRef idx="0">
              <a:scrgbClr r="0" g="0" b="0"/>
            </a:effectRef>
            <a:fontRef idx="none"/>
          </p:style>
          <p:txBody>
            <a:bodyPr/>
            <a:lstStyle/>
            <a:p>
              <a:endParaRPr lang="en-US" sz="2400"/>
            </a:p>
          </p:txBody>
        </p:sp>
        <p:sp>
          <p:nvSpPr>
            <p:cNvPr id="54" name="Shape 306">
              <a:extLst>
                <a:ext uri="{FF2B5EF4-FFF2-40B4-BE49-F238E27FC236}">
                  <a16:creationId xmlns:a16="http://schemas.microsoft.com/office/drawing/2014/main" id="{5E8B7AB4-9DE9-4AF0-89F1-5F1E1A2EC5EE}"/>
                </a:ext>
              </a:extLst>
            </p:cNvPr>
            <p:cNvSpPr/>
            <p:nvPr/>
          </p:nvSpPr>
          <p:spPr>
            <a:xfrm>
              <a:off x="3502906" y="2898165"/>
              <a:ext cx="137943" cy="100232"/>
            </a:xfrm>
            <a:custGeom>
              <a:avLst/>
              <a:gdLst/>
              <a:ahLst/>
              <a:cxnLst/>
              <a:rect l="0" t="0" r="0" b="0"/>
              <a:pathLst>
                <a:path w="174663" h="126898">
                  <a:moveTo>
                    <a:pt x="0" y="0"/>
                  </a:moveTo>
                  <a:lnTo>
                    <a:pt x="174663" y="126898"/>
                  </a:lnTo>
                </a:path>
              </a:pathLst>
            </a:custGeom>
            <a:ln w="50800" cap="rnd">
              <a:miter lim="127000"/>
            </a:ln>
          </p:spPr>
          <p:style>
            <a:lnRef idx="1">
              <a:srgbClr val="FFFFFF"/>
            </a:lnRef>
            <a:fillRef idx="0">
              <a:srgbClr val="000000">
                <a:alpha val="0"/>
              </a:srgbClr>
            </a:fillRef>
            <a:effectRef idx="0">
              <a:scrgbClr r="0" g="0" b="0"/>
            </a:effectRef>
            <a:fontRef idx="none"/>
          </p:style>
          <p:txBody>
            <a:bodyPr/>
            <a:lstStyle/>
            <a:p>
              <a:endParaRPr lang="en-US" sz="2400"/>
            </a:p>
          </p:txBody>
        </p:sp>
      </p:grpSp>
      <p:sp>
        <p:nvSpPr>
          <p:cNvPr id="56" name="Shape 292">
            <a:extLst>
              <a:ext uri="{FF2B5EF4-FFF2-40B4-BE49-F238E27FC236}">
                <a16:creationId xmlns:a16="http://schemas.microsoft.com/office/drawing/2014/main" id="{43A40820-CE52-478E-BA13-251C7534D0B6}"/>
              </a:ext>
            </a:extLst>
          </p:cNvPr>
          <p:cNvSpPr/>
          <p:nvPr/>
        </p:nvSpPr>
        <p:spPr>
          <a:xfrm>
            <a:off x="2294872" y="4227414"/>
            <a:ext cx="0" cy="508249"/>
          </a:xfrm>
          <a:custGeom>
            <a:avLst/>
            <a:gdLst/>
            <a:ahLst/>
            <a:cxnLst/>
            <a:rect l="0" t="0" r="0" b="0"/>
            <a:pathLst>
              <a:path h="482600">
                <a:moveTo>
                  <a:pt x="0" y="482600"/>
                </a:moveTo>
                <a:lnTo>
                  <a:pt x="0" y="0"/>
                </a:lnTo>
              </a:path>
            </a:pathLst>
          </a:custGeom>
          <a:ln w="63500" cap="flat">
            <a:miter lim="127000"/>
          </a:ln>
        </p:spPr>
        <p:style>
          <a:lnRef idx="1">
            <a:srgbClr val="666666"/>
          </a:lnRef>
          <a:fillRef idx="0">
            <a:srgbClr val="000000">
              <a:alpha val="0"/>
            </a:srgbClr>
          </a:fillRef>
          <a:effectRef idx="0">
            <a:scrgbClr r="0" g="0" b="0"/>
          </a:effectRef>
          <a:fontRef idx="none"/>
        </p:style>
        <p:txBody>
          <a:bodyPr/>
          <a:lstStyle/>
          <a:p>
            <a:endParaRPr lang="en-US" sz="2400"/>
          </a:p>
        </p:txBody>
      </p:sp>
      <p:sp>
        <p:nvSpPr>
          <p:cNvPr id="57" name="Rectangle 56">
            <a:extLst>
              <a:ext uri="{FF2B5EF4-FFF2-40B4-BE49-F238E27FC236}">
                <a16:creationId xmlns:a16="http://schemas.microsoft.com/office/drawing/2014/main" id="{A749EBF6-FC6F-46AF-90F5-AD50615D1059}"/>
              </a:ext>
            </a:extLst>
          </p:cNvPr>
          <p:cNvSpPr/>
          <p:nvPr/>
        </p:nvSpPr>
        <p:spPr>
          <a:xfrm>
            <a:off x="4730154" y="733309"/>
            <a:ext cx="7187224" cy="5652060"/>
          </a:xfrm>
          <a:prstGeom prst="rect">
            <a:avLst/>
          </a:prstGeom>
        </p:spPr>
        <p:txBody>
          <a:bodyPr wrap="none">
            <a:spAutoFit/>
          </a:bodyPr>
          <a:lstStyle/>
          <a:p>
            <a:pPr marL="1026134" indent="-609585">
              <a:lnSpc>
                <a:spcPct val="107000"/>
              </a:lnSpc>
              <a:spcAft>
                <a:spcPts val="4293"/>
              </a:spcAft>
              <a:buClr>
                <a:srgbClr val="3F5378"/>
              </a:buClr>
              <a:buFont typeface="+mj-lt"/>
              <a:buAutoNum type="arabicPeriod"/>
            </a:pPr>
            <a:r>
              <a:rPr lang="en-US" sz="3200" dirty="0">
                <a:solidFill>
                  <a:srgbClr val="3F5378"/>
                </a:solidFill>
                <a:latin typeface="Roboto Condensed"/>
                <a:ea typeface="Calibri" panose="020F0502020204030204" pitchFamily="34" charset="0"/>
                <a:cs typeface="Calibri" panose="020F0502020204030204" pitchFamily="34" charset="0"/>
              </a:rPr>
              <a:t>Emphasize Mentoring</a:t>
            </a:r>
          </a:p>
          <a:p>
            <a:pPr marL="1026134" indent="-609585">
              <a:lnSpc>
                <a:spcPct val="107000"/>
              </a:lnSpc>
              <a:spcAft>
                <a:spcPts val="4293"/>
              </a:spcAft>
              <a:buClr>
                <a:srgbClr val="3F5378"/>
              </a:buClr>
              <a:buFont typeface="+mj-lt"/>
              <a:buAutoNum type="arabicPeriod"/>
            </a:pPr>
            <a:r>
              <a:rPr lang="en-US" sz="3200" dirty="0">
                <a:solidFill>
                  <a:srgbClr val="3F5378"/>
                </a:solidFill>
                <a:latin typeface="Roboto Condensed"/>
              </a:rPr>
              <a:t>Encourage feedback and value it</a:t>
            </a:r>
          </a:p>
          <a:p>
            <a:pPr marL="1026134" indent="-609585">
              <a:lnSpc>
                <a:spcPct val="107000"/>
              </a:lnSpc>
              <a:spcAft>
                <a:spcPts val="4293"/>
              </a:spcAft>
              <a:buClr>
                <a:srgbClr val="3F5378"/>
              </a:buClr>
              <a:buFont typeface="+mj-lt"/>
              <a:buAutoNum type="arabicPeriod"/>
            </a:pPr>
            <a:r>
              <a:rPr lang="en-US" sz="3200" dirty="0">
                <a:solidFill>
                  <a:srgbClr val="3F5378"/>
                </a:solidFill>
                <a:latin typeface="Roboto Condensed"/>
              </a:rPr>
              <a:t>Increase accountability and trust</a:t>
            </a:r>
          </a:p>
          <a:p>
            <a:pPr marL="1026134" indent="-609585">
              <a:lnSpc>
                <a:spcPct val="107000"/>
              </a:lnSpc>
              <a:spcAft>
                <a:spcPts val="4293"/>
              </a:spcAft>
              <a:buClr>
                <a:srgbClr val="3F5378"/>
              </a:buClr>
              <a:buFont typeface="+mj-lt"/>
              <a:buAutoNum type="arabicPeriod"/>
            </a:pPr>
            <a:r>
              <a:rPr lang="en-US" sz="3200" dirty="0">
                <a:solidFill>
                  <a:srgbClr val="3F5378"/>
                </a:solidFill>
                <a:latin typeface="Roboto Condensed"/>
              </a:rPr>
              <a:t>Create a culture of respect</a:t>
            </a:r>
          </a:p>
          <a:p>
            <a:pPr marL="1026134" indent="-609585">
              <a:lnSpc>
                <a:spcPct val="107000"/>
              </a:lnSpc>
              <a:spcAft>
                <a:spcPts val="4293"/>
              </a:spcAft>
              <a:buClr>
                <a:srgbClr val="3F5378"/>
              </a:buClr>
              <a:buFont typeface="+mj-lt"/>
              <a:buAutoNum type="arabicPeriod"/>
            </a:pPr>
            <a:r>
              <a:rPr lang="en-US" sz="3200" dirty="0">
                <a:solidFill>
                  <a:srgbClr val="3F5378"/>
                </a:solidFill>
                <a:latin typeface="Roboto Condensed"/>
              </a:rPr>
              <a:t>Give meaningful recognition</a:t>
            </a:r>
          </a:p>
          <a:p>
            <a:pPr marL="416550">
              <a:lnSpc>
                <a:spcPct val="107000"/>
              </a:lnSpc>
              <a:spcAft>
                <a:spcPts val="4293"/>
              </a:spcAft>
            </a:pPr>
            <a:endParaRPr lang="en-US" sz="1067" dirty="0">
              <a:latin typeface="Calibri" panose="020F0502020204030204" pitchFamily="34" charset="0"/>
              <a:ea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77ED1FF6-68DD-4BB2-8475-47135D8D49E9}"/>
              </a:ext>
            </a:extLst>
          </p:cNvPr>
          <p:cNvSpPr/>
          <p:nvPr/>
        </p:nvSpPr>
        <p:spPr>
          <a:xfrm>
            <a:off x="0" y="6257925"/>
            <a:ext cx="12192000" cy="600075"/>
          </a:xfrm>
          <a:prstGeom prst="rect">
            <a:avLst/>
          </a:prstGeom>
          <a:solidFill>
            <a:sysClr val="window" lastClr="FFFFFF">
              <a:lumMod val="50000"/>
            </a:sysClr>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Slide Number Placeholder 4">
            <a:extLst>
              <a:ext uri="{FF2B5EF4-FFF2-40B4-BE49-F238E27FC236}">
                <a16:creationId xmlns:a16="http://schemas.microsoft.com/office/drawing/2014/main" id="{A63D958F-24D3-4854-B1A8-C8E671835C5A}"/>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730C18-8F8F-4206-9277-80BD47AFEEF9}" type="slidenum">
              <a:rPr kumimoji="0" lang="en-US" sz="16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pic>
        <p:nvPicPr>
          <p:cNvPr id="34" name="Picture 33">
            <a:extLst>
              <a:ext uri="{FF2B5EF4-FFF2-40B4-BE49-F238E27FC236}">
                <a16:creationId xmlns:a16="http://schemas.microsoft.com/office/drawing/2014/main" id="{0032F2DF-273C-4620-A63D-1373A8886B13}"/>
              </a:ext>
            </a:extLst>
          </p:cNvPr>
          <p:cNvPicPr>
            <a:picLocks noChangeAspect="1"/>
          </p:cNvPicPr>
          <p:nvPr/>
        </p:nvPicPr>
        <p:blipFill>
          <a:blip r:embed="rId2"/>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15693810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029C7DD-86D1-4F2F-84F4-3AAB967E4D5D}"/>
              </a:ext>
            </a:extLst>
          </p:cNvPr>
          <p:cNvSpPr/>
          <p:nvPr/>
        </p:nvSpPr>
        <p:spPr>
          <a:xfrm>
            <a:off x="0" y="6257925"/>
            <a:ext cx="12192000" cy="600075"/>
          </a:xfrm>
          <a:prstGeom prst="rect">
            <a:avLst/>
          </a:prstGeom>
          <a:solidFill>
            <a:sysClr val="window" lastClr="FFFFFF">
              <a:lumMod val="50000"/>
            </a:sysClr>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Slide Number Placeholder 4">
            <a:extLst>
              <a:ext uri="{FF2B5EF4-FFF2-40B4-BE49-F238E27FC236}">
                <a16:creationId xmlns:a16="http://schemas.microsoft.com/office/drawing/2014/main" id="{E10EA69C-728C-475D-B48F-18D70C7D6D26}"/>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730C18-8F8F-4206-9277-80BD47AFEEF9}" type="slidenum">
              <a:rPr kumimoji="0" lang="en-US" sz="16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pic>
        <p:nvPicPr>
          <p:cNvPr id="23" name="Picture 22">
            <a:extLst>
              <a:ext uri="{FF2B5EF4-FFF2-40B4-BE49-F238E27FC236}">
                <a16:creationId xmlns:a16="http://schemas.microsoft.com/office/drawing/2014/main" id="{8AB364CA-9F57-45E0-A990-C5BAC840B4D8}"/>
              </a:ext>
            </a:extLst>
          </p:cNvPr>
          <p:cNvPicPr>
            <a:picLocks noChangeAspect="1"/>
          </p:cNvPicPr>
          <p:nvPr/>
        </p:nvPicPr>
        <p:blipFill>
          <a:blip r:embed="rId2"/>
          <a:stretch>
            <a:fillRect/>
          </a:stretch>
        </p:blipFill>
        <p:spPr>
          <a:xfrm>
            <a:off x="9851626" y="6338594"/>
            <a:ext cx="2231329" cy="451143"/>
          </a:xfrm>
          <a:prstGeom prst="roundRect">
            <a:avLst/>
          </a:prstGeom>
        </p:spPr>
      </p:pic>
      <p:graphicFrame>
        <p:nvGraphicFramePr>
          <p:cNvPr id="21" name="Diagram 20">
            <a:extLst>
              <a:ext uri="{FF2B5EF4-FFF2-40B4-BE49-F238E27FC236}">
                <a16:creationId xmlns:a16="http://schemas.microsoft.com/office/drawing/2014/main" id="{63F6FD18-D597-497B-BF9B-6AEA29BEC161}"/>
              </a:ext>
            </a:extLst>
          </p:cNvPr>
          <p:cNvGraphicFramePr>
            <a:graphicFrameLocks noChangeAspect="1"/>
          </p:cNvGraphicFramePr>
          <p:nvPr>
            <p:extLst/>
          </p:nvPr>
        </p:nvGraphicFramePr>
        <p:xfrm>
          <a:off x="6772003" y="-120971"/>
          <a:ext cx="3945485" cy="69789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lowchart: Off-page Connector 10">
            <a:extLst>
              <a:ext uri="{FF2B5EF4-FFF2-40B4-BE49-F238E27FC236}">
                <a16:creationId xmlns:a16="http://schemas.microsoft.com/office/drawing/2014/main" id="{6BF62ED7-F961-46FB-AB7F-BBE8E1B0A92A}"/>
              </a:ext>
            </a:extLst>
          </p:cNvPr>
          <p:cNvSpPr/>
          <p:nvPr/>
        </p:nvSpPr>
        <p:spPr>
          <a:xfrm rot="5400000" flipV="1">
            <a:off x="-104530" y="553918"/>
            <a:ext cx="6852139" cy="5744308"/>
          </a:xfrm>
          <a:prstGeom prst="flowChartOffpageConnector">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 name="Flowchart: Off-page Connector 2">
            <a:extLst>
              <a:ext uri="{FF2B5EF4-FFF2-40B4-BE49-F238E27FC236}">
                <a16:creationId xmlns:a16="http://schemas.microsoft.com/office/drawing/2014/main" id="{A75B1240-F3C7-4AAD-AD36-559CB31E7774}"/>
              </a:ext>
            </a:extLst>
          </p:cNvPr>
          <p:cNvSpPr>
            <a:spLocks/>
          </p:cNvSpPr>
          <p:nvPr/>
        </p:nvSpPr>
        <p:spPr>
          <a:xfrm rot="5400000" flipV="1">
            <a:off x="-553914" y="559775"/>
            <a:ext cx="6852139" cy="5744312"/>
          </a:xfrm>
          <a:prstGeom prst="flowChartOffpageConnector">
            <a:avLst/>
          </a:prstGeom>
          <a:solidFill>
            <a:srgbClr val="3F5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Box 11">
            <a:extLst>
              <a:ext uri="{FF2B5EF4-FFF2-40B4-BE49-F238E27FC236}">
                <a16:creationId xmlns:a16="http://schemas.microsoft.com/office/drawing/2014/main" id="{C949E118-A2C2-45A6-A5B6-6933C09B4C5A}"/>
              </a:ext>
            </a:extLst>
          </p:cNvPr>
          <p:cNvSpPr txBox="1"/>
          <p:nvPr/>
        </p:nvSpPr>
        <p:spPr>
          <a:xfrm>
            <a:off x="-2" y="2356317"/>
            <a:ext cx="5289304" cy="2431628"/>
          </a:xfrm>
          <a:prstGeom prst="rect">
            <a:avLst/>
          </a:prstGeom>
          <a:noFill/>
        </p:spPr>
        <p:txBody>
          <a:bodyPr wrap="square" rtlCol="0">
            <a:spAutoFit/>
          </a:bodyPr>
          <a:lstStyle/>
          <a:p>
            <a:pPr lvl="0" algn="ctr" eaLnBrk="0" fontAlgn="base" hangingPunct="0">
              <a:spcBef>
                <a:spcPct val="0"/>
              </a:spcBef>
              <a:spcAft>
                <a:spcPct val="0"/>
              </a:spcAft>
              <a:buClrTx/>
            </a:pPr>
            <a:r>
              <a:rPr lang="en-US" sz="4267" b="1" dirty="0">
                <a:solidFill>
                  <a:schemeClr val="bg1"/>
                </a:solidFill>
                <a:latin typeface="Segoe Print" panose="02000600000000000000" pitchFamily="2" charset="0"/>
              </a:rPr>
              <a:t>COMMUNICATION AND COLLABORATION</a:t>
            </a:r>
          </a:p>
          <a:p>
            <a:r>
              <a:rPr lang="en-US" sz="2400" dirty="0"/>
              <a:t> </a:t>
            </a:r>
          </a:p>
        </p:txBody>
      </p:sp>
      <p:grpSp>
        <p:nvGrpSpPr>
          <p:cNvPr id="22" name="Group 21">
            <a:extLst>
              <a:ext uri="{FF2B5EF4-FFF2-40B4-BE49-F238E27FC236}">
                <a16:creationId xmlns:a16="http://schemas.microsoft.com/office/drawing/2014/main" id="{7F12EF9A-C7FE-418E-8E7E-2F37CB21CFA5}"/>
              </a:ext>
            </a:extLst>
          </p:cNvPr>
          <p:cNvGrpSpPr/>
          <p:nvPr/>
        </p:nvGrpSpPr>
        <p:grpSpPr>
          <a:xfrm>
            <a:off x="8057426" y="569668"/>
            <a:ext cx="1472177" cy="5633555"/>
            <a:chOff x="6043069" y="427251"/>
            <a:chExt cx="1104133" cy="4225166"/>
          </a:xfrm>
        </p:grpSpPr>
        <p:pic>
          <p:nvPicPr>
            <p:cNvPr id="15" name="Picture 2" descr="https://www.ivyinvestments.com/sites/default/files/GenlinkOverview6.jpg">
              <a:extLst>
                <a:ext uri="{FF2B5EF4-FFF2-40B4-BE49-F238E27FC236}">
                  <a16:creationId xmlns:a16="http://schemas.microsoft.com/office/drawing/2014/main" id="{314C18C0-686F-4F9C-A127-43C038D19BF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725" t="14126" r="87636" b="66570"/>
            <a:stretch/>
          </p:blipFill>
          <p:spPr bwMode="auto">
            <a:xfrm>
              <a:off x="6105172" y="3213401"/>
              <a:ext cx="509048" cy="4572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s://www.ivyinvestments.com/sites/default/files/GenlinkOverview6.jpg">
              <a:extLst>
                <a:ext uri="{FF2B5EF4-FFF2-40B4-BE49-F238E27FC236}">
                  <a16:creationId xmlns:a16="http://schemas.microsoft.com/office/drawing/2014/main" id="{D86B4F09-CD68-4C9A-B305-9C5E2FEE578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457" t="45459" r="64917" b="35497"/>
            <a:stretch/>
          </p:blipFill>
          <p:spPr bwMode="auto">
            <a:xfrm>
              <a:off x="6415682" y="4241405"/>
              <a:ext cx="731520" cy="4110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s://www.ivyinvestments.com/sites/default/files/GenlinkOverview6.jpg">
              <a:extLst>
                <a:ext uri="{FF2B5EF4-FFF2-40B4-BE49-F238E27FC236}">
                  <a16:creationId xmlns:a16="http://schemas.microsoft.com/office/drawing/2014/main" id="{0C2DACF3-5DF3-423F-A97E-0BD5982BD9E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3962" t="13217" r="45153" b="65470"/>
            <a:stretch/>
          </p:blipFill>
          <p:spPr bwMode="auto">
            <a:xfrm>
              <a:off x="6482503" y="2291045"/>
              <a:ext cx="597878" cy="47067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www.ivyinvestments.com/sites/default/files/GenlinkOverview6.jpg">
              <a:extLst>
                <a:ext uri="{FF2B5EF4-FFF2-40B4-BE49-F238E27FC236}">
                  <a16:creationId xmlns:a16="http://schemas.microsoft.com/office/drawing/2014/main" id="{57863FFC-AD0E-4DE2-8175-30B5FB81429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4452" t="73845" r="23688" b="9116"/>
            <a:stretch/>
          </p:blipFill>
          <p:spPr bwMode="auto">
            <a:xfrm>
              <a:off x="6043069" y="1493871"/>
              <a:ext cx="633255" cy="3657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www.ivyinvestments.com/sites/default/files/GenlinkOverview6.jpg">
              <a:extLst>
                <a:ext uri="{FF2B5EF4-FFF2-40B4-BE49-F238E27FC236}">
                  <a16:creationId xmlns:a16="http://schemas.microsoft.com/office/drawing/2014/main" id="{C7D4D2DF-6963-4FD9-8B73-E2A3D1D393A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6461" t="43115" r="3569" b="34611"/>
            <a:stretch/>
          </p:blipFill>
          <p:spPr bwMode="auto">
            <a:xfrm>
              <a:off x="6461130" y="427251"/>
              <a:ext cx="610857" cy="548640"/>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Rectangle 23">
            <a:extLst>
              <a:ext uri="{FF2B5EF4-FFF2-40B4-BE49-F238E27FC236}">
                <a16:creationId xmlns:a16="http://schemas.microsoft.com/office/drawing/2014/main" id="{AEF79B1F-F5B9-48A6-A6DD-1054760BF79C}"/>
              </a:ext>
            </a:extLst>
          </p:cNvPr>
          <p:cNvSpPr/>
          <p:nvPr/>
        </p:nvSpPr>
        <p:spPr>
          <a:xfrm>
            <a:off x="-2" y="6252067"/>
            <a:ext cx="6041294" cy="600075"/>
          </a:xfrm>
          <a:prstGeom prst="rect">
            <a:avLst/>
          </a:prstGeom>
          <a:solidFill>
            <a:sysClr val="window" lastClr="FFFFFF">
              <a:lumMod val="50000"/>
            </a:sysClr>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57371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Off-page Connector 2">
            <a:extLst>
              <a:ext uri="{FF2B5EF4-FFF2-40B4-BE49-F238E27FC236}">
                <a16:creationId xmlns:a16="http://schemas.microsoft.com/office/drawing/2014/main" id="{9A70AFD1-F3A0-473A-86B7-889F41BCEE2D}"/>
              </a:ext>
            </a:extLst>
          </p:cNvPr>
          <p:cNvSpPr>
            <a:spLocks/>
          </p:cNvSpPr>
          <p:nvPr/>
        </p:nvSpPr>
        <p:spPr>
          <a:xfrm rot="5400000" flipV="1">
            <a:off x="-201286" y="560715"/>
            <a:ext cx="6852139" cy="5742432"/>
          </a:xfrm>
          <a:prstGeom prst="flowChartOffpageConnector">
            <a:avLst/>
          </a:prstGeom>
          <a:solidFill>
            <a:srgbClr val="92A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Flowchart: Off-page Connector 1">
            <a:extLst>
              <a:ext uri="{FF2B5EF4-FFF2-40B4-BE49-F238E27FC236}">
                <a16:creationId xmlns:a16="http://schemas.microsoft.com/office/drawing/2014/main" id="{3AA86D51-81F3-49DF-9CAA-3894B813D034}"/>
              </a:ext>
            </a:extLst>
          </p:cNvPr>
          <p:cNvSpPr>
            <a:spLocks/>
          </p:cNvSpPr>
          <p:nvPr/>
        </p:nvSpPr>
        <p:spPr>
          <a:xfrm rot="5400000" flipV="1">
            <a:off x="-554854" y="560715"/>
            <a:ext cx="6852139" cy="5742432"/>
          </a:xfrm>
          <a:prstGeom prst="flowChartOffpageConnector">
            <a:avLst/>
          </a:prstGeom>
          <a:solidFill>
            <a:srgbClr val="F06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Rectangle 3">
            <a:extLst>
              <a:ext uri="{FF2B5EF4-FFF2-40B4-BE49-F238E27FC236}">
                <a16:creationId xmlns:a16="http://schemas.microsoft.com/office/drawing/2014/main" id="{C2C1BFFB-98F6-4371-BA35-14DA5314445B}"/>
              </a:ext>
            </a:extLst>
          </p:cNvPr>
          <p:cNvSpPr>
            <a:spLocks noChangeArrowheads="1"/>
          </p:cNvSpPr>
          <p:nvPr/>
        </p:nvSpPr>
        <p:spPr bwMode="auto">
          <a:xfrm>
            <a:off x="-222974" y="549153"/>
            <a:ext cx="5464525" cy="5375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pPr algn="ctr" defTabSz="1219170" eaLnBrk="0" fontAlgn="base" hangingPunct="0">
              <a:spcBef>
                <a:spcPct val="0"/>
              </a:spcBef>
              <a:spcAft>
                <a:spcPct val="0"/>
              </a:spcAft>
            </a:pPr>
            <a:r>
              <a:rPr lang="en-US" altLang="en-US" sz="3200" b="1" dirty="0">
                <a:solidFill>
                  <a:srgbClr val="FFFFFF"/>
                </a:solidFill>
                <a:latin typeface="Segoe Print" panose="02000600000000000000" pitchFamily="2" charset="0"/>
                <a:ea typeface="Calibri" panose="020F0502020204030204" pitchFamily="34" charset="0"/>
                <a:cs typeface="Calibri" panose="020F0502020204030204" pitchFamily="34" charset="0"/>
              </a:rPr>
              <a:t>TIPS FOR </a:t>
            </a:r>
          </a:p>
          <a:p>
            <a:pPr algn="ctr" defTabSz="1219170" eaLnBrk="0" fontAlgn="base" hangingPunct="0">
              <a:spcBef>
                <a:spcPct val="0"/>
              </a:spcBef>
              <a:spcAft>
                <a:spcPct val="0"/>
              </a:spcAft>
            </a:pPr>
            <a:r>
              <a:rPr lang="en-US" altLang="en-US" sz="3200" b="1" dirty="0">
                <a:solidFill>
                  <a:srgbClr val="FFFFFF"/>
                </a:solidFill>
                <a:latin typeface="Segoe Print" panose="02000600000000000000" pitchFamily="2" charset="0"/>
                <a:ea typeface="Calibri" panose="020F0502020204030204" pitchFamily="34" charset="0"/>
                <a:cs typeface="Calibri" panose="020F0502020204030204" pitchFamily="34" charset="0"/>
              </a:rPr>
              <a:t>COMMUNICATING AND COLLABORATING</a:t>
            </a:r>
          </a:p>
          <a:p>
            <a:pPr algn="ctr" defTabSz="1219170" eaLnBrk="0" fontAlgn="base" hangingPunct="0">
              <a:spcBef>
                <a:spcPct val="0"/>
              </a:spcBef>
              <a:spcAft>
                <a:spcPct val="0"/>
              </a:spcAft>
            </a:pPr>
            <a:endParaRPr lang="en-US" altLang="en-US" sz="3733" b="1" dirty="0">
              <a:solidFill>
                <a:srgbClr val="FFFFFF"/>
              </a:solidFill>
              <a:latin typeface="Roboto Condensed"/>
              <a:ea typeface="Calibri" panose="020F0502020204030204" pitchFamily="34" charset="0"/>
              <a:cs typeface="Calibri" panose="020F0502020204030204" pitchFamily="34" charset="0"/>
            </a:endParaRPr>
          </a:p>
          <a:p>
            <a:pPr algn="ctr" defTabSz="1219170" eaLnBrk="0" fontAlgn="base" hangingPunct="0">
              <a:spcBef>
                <a:spcPct val="0"/>
              </a:spcBef>
              <a:spcAft>
                <a:spcPct val="0"/>
              </a:spcAft>
            </a:pPr>
            <a:endParaRPr lang="en-US" altLang="en-US" sz="3733" b="1" dirty="0">
              <a:solidFill>
                <a:srgbClr val="FFFFFF"/>
              </a:solidFill>
              <a:latin typeface="Roboto Condensed"/>
              <a:ea typeface="Calibri" panose="020F0502020204030204" pitchFamily="34" charset="0"/>
              <a:cs typeface="Calibri" panose="020F0502020204030204" pitchFamily="34" charset="0"/>
            </a:endParaRPr>
          </a:p>
          <a:p>
            <a:pPr algn="ctr" defTabSz="1219170" eaLnBrk="0" fontAlgn="base" hangingPunct="0">
              <a:spcBef>
                <a:spcPct val="0"/>
              </a:spcBef>
              <a:spcAft>
                <a:spcPct val="0"/>
              </a:spcAft>
            </a:pPr>
            <a:endParaRPr lang="en-US" altLang="en-US" sz="3733" b="1" dirty="0">
              <a:solidFill>
                <a:srgbClr val="FFFFFF"/>
              </a:solidFill>
              <a:latin typeface="Roboto Condensed"/>
              <a:ea typeface="Calibri" panose="020F0502020204030204" pitchFamily="34" charset="0"/>
              <a:cs typeface="Calibri" panose="020F0502020204030204" pitchFamily="34" charset="0"/>
            </a:endParaRPr>
          </a:p>
          <a:p>
            <a:pPr algn="ctr" defTabSz="1219170" eaLnBrk="0" fontAlgn="base" hangingPunct="0">
              <a:spcBef>
                <a:spcPct val="0"/>
              </a:spcBef>
              <a:spcAft>
                <a:spcPct val="0"/>
              </a:spcAft>
            </a:pPr>
            <a:endParaRPr lang="en-US" altLang="en-US" sz="3733" b="1" dirty="0">
              <a:solidFill>
                <a:srgbClr val="FFFFFF"/>
              </a:solidFill>
              <a:latin typeface="Roboto Condensed"/>
              <a:ea typeface="Calibri" panose="020F0502020204030204" pitchFamily="34" charset="0"/>
              <a:cs typeface="Calibri" panose="020F0502020204030204" pitchFamily="34" charset="0"/>
            </a:endParaRPr>
          </a:p>
          <a:p>
            <a:pPr algn="ctr" defTabSz="1219170" eaLnBrk="0" fontAlgn="base" hangingPunct="0">
              <a:spcBef>
                <a:spcPct val="0"/>
              </a:spcBef>
              <a:spcAft>
                <a:spcPct val="0"/>
              </a:spcAft>
            </a:pPr>
            <a:endParaRPr lang="en-US" altLang="en-US" sz="3733" b="1" dirty="0">
              <a:solidFill>
                <a:srgbClr val="FFFFFF"/>
              </a:solidFill>
              <a:latin typeface="Roboto Condensed"/>
              <a:ea typeface="Calibri" panose="020F0502020204030204" pitchFamily="34" charset="0"/>
              <a:cs typeface="Calibri" panose="020F0502020204030204" pitchFamily="34" charset="0"/>
            </a:endParaRPr>
          </a:p>
          <a:p>
            <a:pPr algn="ctr" defTabSz="1219170" eaLnBrk="0" fontAlgn="base" hangingPunct="0">
              <a:spcBef>
                <a:spcPct val="0"/>
              </a:spcBef>
              <a:spcAft>
                <a:spcPct val="0"/>
              </a:spcAft>
            </a:pPr>
            <a:r>
              <a:rPr lang="en-US" altLang="en-US" sz="3200" b="1" dirty="0">
                <a:solidFill>
                  <a:srgbClr val="FFFFFF"/>
                </a:solidFill>
                <a:latin typeface="Roboto Condensed"/>
                <a:ea typeface="Calibri" panose="020F0502020204030204" pitchFamily="34" charset="0"/>
                <a:cs typeface="Calibri" panose="020F0502020204030204" pitchFamily="34" charset="0"/>
              </a:rPr>
              <a:t> </a:t>
            </a:r>
            <a:r>
              <a:rPr lang="en-US" altLang="en-US" sz="2667" b="1" dirty="0">
                <a:solidFill>
                  <a:srgbClr val="FFFFFF"/>
                </a:solidFill>
                <a:latin typeface="Segoe Print" panose="02000600000000000000" pitchFamily="2" charset="0"/>
                <a:ea typeface="Calibri" panose="020F0502020204030204" pitchFamily="34" charset="0"/>
                <a:cs typeface="Calibri" panose="020F0502020204030204" pitchFamily="34" charset="0"/>
              </a:rPr>
              <a:t>IN A MULTI GENERATIONAL </a:t>
            </a:r>
            <a:endParaRPr lang="en-US" altLang="en-US" sz="2667" b="1" dirty="0">
              <a:latin typeface="Segoe Print" panose="02000600000000000000" pitchFamily="2" charset="0"/>
              <a:ea typeface="Calibri" panose="020F0502020204030204" pitchFamily="34" charset="0"/>
            </a:endParaRPr>
          </a:p>
          <a:p>
            <a:pPr algn="ctr" defTabSz="1219170" eaLnBrk="0" fontAlgn="base" hangingPunct="0">
              <a:spcBef>
                <a:spcPct val="0"/>
              </a:spcBef>
              <a:spcAft>
                <a:spcPct val="0"/>
              </a:spcAft>
            </a:pPr>
            <a:r>
              <a:rPr lang="en-US" altLang="en-US" sz="2667" b="1" dirty="0">
                <a:solidFill>
                  <a:srgbClr val="FFFFFF"/>
                </a:solidFill>
                <a:latin typeface="Segoe Print" panose="02000600000000000000" pitchFamily="2" charset="0"/>
                <a:ea typeface="Calibri" panose="020F0502020204030204" pitchFamily="34" charset="0"/>
                <a:cs typeface="Calibri" panose="020F0502020204030204" pitchFamily="34" charset="0"/>
              </a:rPr>
              <a:t>ENVIRONMENT</a:t>
            </a:r>
          </a:p>
        </p:txBody>
      </p:sp>
      <p:pic>
        <p:nvPicPr>
          <p:cNvPr id="7" name="Picture 2" descr="Image result for free business characters building relationships">
            <a:extLst>
              <a:ext uri="{FF2B5EF4-FFF2-40B4-BE49-F238E27FC236}">
                <a16:creationId xmlns:a16="http://schemas.microsoft.com/office/drawing/2014/main" id="{5D9DA596-FDAF-4A72-8875-80852D6043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156" y="2151771"/>
            <a:ext cx="4551680" cy="256032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1BF526B-74E8-40A4-8EFD-E22D4A49BDE3}"/>
              </a:ext>
            </a:extLst>
          </p:cNvPr>
          <p:cNvSpPr txBox="1"/>
          <p:nvPr/>
        </p:nvSpPr>
        <p:spPr>
          <a:xfrm>
            <a:off x="6359767" y="549153"/>
            <a:ext cx="5339863" cy="4524315"/>
          </a:xfrm>
          <a:prstGeom prst="rect">
            <a:avLst/>
          </a:prstGeom>
          <a:noFill/>
        </p:spPr>
        <p:txBody>
          <a:bodyPr wrap="square" rtlCol="0">
            <a:spAutoFit/>
          </a:bodyPr>
          <a:lstStyle/>
          <a:p>
            <a:pPr marL="457189" indent="-457189">
              <a:buClr>
                <a:srgbClr val="3F5378"/>
              </a:buClr>
              <a:buFont typeface="+mj-lt"/>
              <a:buAutoNum type="arabicPeriod"/>
            </a:pPr>
            <a:r>
              <a:rPr lang="en-US" sz="3200" dirty="0">
                <a:solidFill>
                  <a:srgbClr val="3F5378"/>
                </a:solidFill>
                <a:latin typeface="Roboto Condensed"/>
              </a:rPr>
              <a:t>Engage in Different Learning Styles</a:t>
            </a:r>
          </a:p>
          <a:p>
            <a:pPr marL="457189" indent="-457189">
              <a:buClr>
                <a:srgbClr val="3F5378"/>
              </a:buClr>
              <a:buFont typeface="+mj-lt"/>
              <a:buAutoNum type="arabicPeriod"/>
            </a:pPr>
            <a:endParaRPr lang="en-US" sz="3200" dirty="0">
              <a:solidFill>
                <a:srgbClr val="3F5378"/>
              </a:solidFill>
              <a:latin typeface="Roboto Condensed"/>
            </a:endParaRPr>
          </a:p>
          <a:p>
            <a:pPr marL="457189" indent="-457189">
              <a:buClr>
                <a:srgbClr val="3F5378"/>
              </a:buClr>
              <a:buFont typeface="+mj-lt"/>
              <a:buAutoNum type="arabicPeriod"/>
            </a:pPr>
            <a:endParaRPr lang="en-US" sz="3200" dirty="0">
              <a:solidFill>
                <a:srgbClr val="3F5378"/>
              </a:solidFill>
              <a:latin typeface="Roboto Condensed"/>
            </a:endParaRPr>
          </a:p>
          <a:p>
            <a:pPr marL="457189" indent="-457189">
              <a:buClr>
                <a:srgbClr val="3F5378"/>
              </a:buClr>
              <a:buFont typeface="+mj-lt"/>
              <a:buAutoNum type="arabicPeriod"/>
            </a:pPr>
            <a:r>
              <a:rPr lang="en-US" sz="3200" dirty="0">
                <a:solidFill>
                  <a:srgbClr val="3F5378"/>
                </a:solidFill>
                <a:latin typeface="Roboto Condensed"/>
              </a:rPr>
              <a:t>Diversify Communication Strategies</a:t>
            </a:r>
          </a:p>
          <a:p>
            <a:pPr marL="457189" indent="-457189">
              <a:buClr>
                <a:srgbClr val="3F5378"/>
              </a:buClr>
              <a:buFont typeface="+mj-lt"/>
              <a:buAutoNum type="arabicPeriod"/>
            </a:pPr>
            <a:endParaRPr lang="en-US" sz="3200" dirty="0">
              <a:solidFill>
                <a:srgbClr val="3F5378"/>
              </a:solidFill>
              <a:latin typeface="Roboto Condensed"/>
            </a:endParaRPr>
          </a:p>
          <a:p>
            <a:pPr marL="457189" indent="-457189">
              <a:buClr>
                <a:srgbClr val="3F5378"/>
              </a:buClr>
              <a:buFont typeface="+mj-lt"/>
              <a:buAutoNum type="arabicPeriod"/>
            </a:pPr>
            <a:endParaRPr lang="en-US" sz="3200" dirty="0">
              <a:solidFill>
                <a:srgbClr val="3F5378"/>
              </a:solidFill>
              <a:latin typeface="Roboto Condensed"/>
            </a:endParaRPr>
          </a:p>
          <a:p>
            <a:pPr marL="457189" indent="-457189">
              <a:buClr>
                <a:srgbClr val="3F5378"/>
              </a:buClr>
              <a:buFont typeface="+mj-lt"/>
              <a:buAutoNum type="arabicPeriod"/>
            </a:pPr>
            <a:r>
              <a:rPr lang="en-US" sz="3200" dirty="0">
                <a:solidFill>
                  <a:srgbClr val="3F5378"/>
                </a:solidFill>
                <a:latin typeface="Roboto Condensed"/>
              </a:rPr>
              <a:t>Manage Expectations</a:t>
            </a:r>
          </a:p>
        </p:txBody>
      </p:sp>
      <p:sp>
        <p:nvSpPr>
          <p:cNvPr id="10" name="Rectangle 9">
            <a:extLst>
              <a:ext uri="{FF2B5EF4-FFF2-40B4-BE49-F238E27FC236}">
                <a16:creationId xmlns:a16="http://schemas.microsoft.com/office/drawing/2014/main" id="{6F76B59B-A8DE-49D0-B60F-3A973FFB8807}"/>
              </a:ext>
            </a:extLst>
          </p:cNvPr>
          <p:cNvSpPr/>
          <p:nvPr/>
        </p:nvSpPr>
        <p:spPr>
          <a:xfrm>
            <a:off x="0" y="6257925"/>
            <a:ext cx="12192000" cy="600075"/>
          </a:xfrm>
          <a:prstGeom prst="rect">
            <a:avLst/>
          </a:prstGeom>
          <a:solidFill>
            <a:sysClr val="window" lastClr="FFFFFF">
              <a:lumMod val="50000"/>
            </a:sysClr>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2DF9FF08-24B0-48C1-B7C8-3EA1C02C242E}"/>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730C18-8F8F-4206-9277-80BD47AFEEF9}" type="slidenum">
              <a:rPr kumimoji="0" lang="en-US" sz="16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C854AFA9-FEA4-4E13-ADD0-2B25808CE5A5}"/>
              </a:ext>
            </a:extLst>
          </p:cNvPr>
          <p:cNvPicPr>
            <a:picLocks noChangeAspect="1"/>
          </p:cNvPicPr>
          <p:nvPr/>
        </p:nvPicPr>
        <p:blipFill>
          <a:blip r:embed="rId3"/>
          <a:stretch>
            <a:fillRect/>
          </a:stretch>
        </p:blipFill>
        <p:spPr>
          <a:xfrm>
            <a:off x="9851626" y="6338594"/>
            <a:ext cx="2231329" cy="451143"/>
          </a:xfrm>
          <a:prstGeom prst="roundRect">
            <a:avLst/>
          </a:prstGeom>
        </p:spPr>
      </p:pic>
    </p:spTree>
    <p:extLst>
      <p:ext uri="{BB962C8B-B14F-4D97-AF65-F5344CB8AC3E}">
        <p14:creationId xmlns:p14="http://schemas.microsoft.com/office/powerpoint/2010/main" val="40461198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A6F05D-43FE-49FA-9EE0-16F9F43E3F73}"/>
              </a:ext>
            </a:extLst>
          </p:cNvPr>
          <p:cNvSpPr/>
          <p:nvPr/>
        </p:nvSpPr>
        <p:spPr>
          <a:xfrm>
            <a:off x="677681" y="474270"/>
            <a:ext cx="11173522" cy="5478423"/>
          </a:xfrm>
          <a:prstGeom prst="rect">
            <a:avLst/>
          </a:prstGeom>
        </p:spPr>
        <p:txBody>
          <a:bodyPr wrap="square">
            <a:spAutoFit/>
          </a:bodyPr>
          <a:lstStyle/>
          <a:p>
            <a:endParaRPr lang="en-US" sz="2000" dirty="0">
              <a:solidFill>
                <a:srgbClr val="000000"/>
              </a:solidFill>
              <a:latin typeface="Corbel" panose="020B0503020204020204" pitchFamily="34" charset="0"/>
            </a:endParaRPr>
          </a:p>
          <a:p>
            <a:pPr algn="ctr"/>
            <a:r>
              <a:rPr lang="en-US" sz="6600" b="1" dirty="0">
                <a:solidFill>
                  <a:srgbClr val="000000"/>
                </a:solidFill>
                <a:latin typeface="+mj-lt"/>
              </a:rPr>
              <a:t>FINDINGS ABOUT MANUFACTURING FROM </a:t>
            </a:r>
          </a:p>
          <a:p>
            <a:pPr algn="ctr"/>
            <a:r>
              <a:rPr lang="en-US" sz="6600" b="1" dirty="0">
                <a:solidFill>
                  <a:srgbClr val="000000"/>
                </a:solidFill>
                <a:latin typeface="+mj-lt"/>
              </a:rPr>
              <a:t>OMA STATEWIDE QUANTITATIVE RESEARCH </a:t>
            </a:r>
            <a:r>
              <a:rPr lang="en-US" dirty="0">
                <a:solidFill>
                  <a:srgbClr val="000000"/>
                </a:solidFill>
                <a:latin typeface="Corbel" panose="020B0503020204020204" pitchFamily="34" charset="0"/>
              </a:rPr>
              <a:t>	</a:t>
            </a:r>
          </a:p>
        </p:txBody>
      </p:sp>
    </p:spTree>
    <p:extLst>
      <p:ext uri="{BB962C8B-B14F-4D97-AF65-F5344CB8AC3E}">
        <p14:creationId xmlns:p14="http://schemas.microsoft.com/office/powerpoint/2010/main" val="25619901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5DEB3F6-F3CC-4217-897E-110C8AC700C8}"/>
              </a:ext>
            </a:extLst>
          </p:cNvPr>
          <p:cNvGrpSpPr/>
          <p:nvPr/>
        </p:nvGrpSpPr>
        <p:grpSpPr>
          <a:xfrm>
            <a:off x="809689" y="121781"/>
            <a:ext cx="12870374" cy="6168392"/>
            <a:chOff x="297785" y="689308"/>
            <a:chExt cx="12870374" cy="6168692"/>
          </a:xfrm>
        </p:grpSpPr>
        <p:pic>
          <p:nvPicPr>
            <p:cNvPr id="3" name="Picture 2">
              <a:extLst>
                <a:ext uri="{FF2B5EF4-FFF2-40B4-BE49-F238E27FC236}">
                  <a16:creationId xmlns:a16="http://schemas.microsoft.com/office/drawing/2014/main" id="{437319BE-39E8-4249-B5E5-6CDFD1D52C3B}"/>
                </a:ext>
              </a:extLst>
            </p:cNvPr>
            <p:cNvPicPr/>
            <p:nvPr/>
          </p:nvPicPr>
          <p:blipFill>
            <a:blip r:embed="rId2"/>
            <a:stretch>
              <a:fillRect/>
            </a:stretch>
          </p:blipFill>
          <p:spPr>
            <a:xfrm flipH="1">
              <a:off x="12191848" y="5400022"/>
              <a:ext cx="152" cy="1457978"/>
            </a:xfrm>
            <a:prstGeom prst="rect">
              <a:avLst/>
            </a:prstGeom>
          </p:spPr>
        </p:pic>
        <p:sp>
          <p:nvSpPr>
            <p:cNvPr id="4" name="Rectangle 3">
              <a:extLst>
                <a:ext uri="{FF2B5EF4-FFF2-40B4-BE49-F238E27FC236}">
                  <a16:creationId xmlns:a16="http://schemas.microsoft.com/office/drawing/2014/main" id="{D1CDF357-9B5C-4FA2-A484-68179FA8AFA5}"/>
                </a:ext>
              </a:extLst>
            </p:cNvPr>
            <p:cNvSpPr/>
            <p:nvPr/>
          </p:nvSpPr>
          <p:spPr>
            <a:xfrm>
              <a:off x="297785" y="940670"/>
              <a:ext cx="5978809"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3600" b="1" dirty="0">
                  <a:solidFill>
                    <a:srgbClr val="C00000"/>
                  </a:solidFill>
                  <a:effectLst/>
                  <a:latin typeface="+mj-lt"/>
                  <a:ea typeface="Arial" panose="020B0604020202020204" pitchFamily="34" charset="0"/>
                </a:rPr>
                <a:t>RESPONDENT PROFILE</a:t>
              </a:r>
            </a:p>
          </p:txBody>
        </p:sp>
        <p:sp>
          <p:nvSpPr>
            <p:cNvPr id="5" name="Rectangle 4">
              <a:extLst>
                <a:ext uri="{FF2B5EF4-FFF2-40B4-BE49-F238E27FC236}">
                  <a16:creationId xmlns:a16="http://schemas.microsoft.com/office/drawing/2014/main" id="{F4B26130-81D3-4A59-85D3-3731CBB33A80}"/>
                </a:ext>
              </a:extLst>
            </p:cNvPr>
            <p:cNvSpPr/>
            <p:nvPr/>
          </p:nvSpPr>
          <p:spPr>
            <a:xfrm>
              <a:off x="3516122" y="689308"/>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 name="Rectangle 5">
              <a:extLst>
                <a:ext uri="{FF2B5EF4-FFF2-40B4-BE49-F238E27FC236}">
                  <a16:creationId xmlns:a16="http://schemas.microsoft.com/office/drawing/2014/main" id="{3531C5BF-BFBB-4DA1-BD8F-8EFDF717A0C3}"/>
                </a:ext>
              </a:extLst>
            </p:cNvPr>
            <p:cNvSpPr/>
            <p:nvPr/>
          </p:nvSpPr>
          <p:spPr>
            <a:xfrm>
              <a:off x="609600" y="6405196"/>
              <a:ext cx="3226830" cy="15370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800" b="0">
                  <a:solidFill>
                    <a:srgbClr val="999683"/>
                  </a:solidFill>
                  <a:effectLst/>
                  <a:latin typeface="Microsoft New Tai Lue" panose="020B0502040204020203" pitchFamily="34" charset="0"/>
                  <a:ea typeface="Microsoft New Tai Lue" panose="020B0502040204020203" pitchFamily="34" charset="0"/>
                </a:rPr>
                <a:t>Fahlgren Mortine and iModerate/20|20 Research 2018</a:t>
              </a:r>
              <a:endParaRPr lang="en-US" sz="2800" b="1">
                <a:solidFill>
                  <a:srgbClr val="999683"/>
                </a:solidFill>
                <a:effectLst/>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id="{A02CE912-1592-4CBF-A638-9D36A3FB7A49}"/>
                </a:ext>
              </a:extLst>
            </p:cNvPr>
            <p:cNvSpPr/>
            <p:nvPr/>
          </p:nvSpPr>
          <p:spPr>
            <a:xfrm>
              <a:off x="3036062" y="6405196"/>
              <a:ext cx="37210" cy="15370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8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 name="Shape 551">
              <a:extLst>
                <a:ext uri="{FF2B5EF4-FFF2-40B4-BE49-F238E27FC236}">
                  <a16:creationId xmlns:a16="http://schemas.microsoft.com/office/drawing/2014/main" id="{2093C222-C6A2-4A0D-AE30-81F3116363A3}"/>
                </a:ext>
              </a:extLst>
            </p:cNvPr>
            <p:cNvSpPr/>
            <p:nvPr/>
          </p:nvSpPr>
          <p:spPr>
            <a:xfrm>
              <a:off x="6009259" y="4165854"/>
              <a:ext cx="2071243" cy="1944471"/>
            </a:xfrm>
            <a:custGeom>
              <a:avLst/>
              <a:gdLst/>
              <a:ahLst/>
              <a:cxnLst/>
              <a:rect l="0" t="0" r="0" b="0"/>
              <a:pathLst>
                <a:path w="2071243" h="1944471">
                  <a:moveTo>
                    <a:pt x="1035558" y="0"/>
                  </a:moveTo>
                  <a:cubicBezTo>
                    <a:pt x="1211199" y="0"/>
                    <a:pt x="1382903" y="50927"/>
                    <a:pt x="1530223" y="146431"/>
                  </a:cubicBezTo>
                  <a:cubicBezTo>
                    <a:pt x="1951228" y="419608"/>
                    <a:pt x="2071243" y="982345"/>
                    <a:pt x="1798066" y="1403477"/>
                  </a:cubicBezTo>
                  <a:cubicBezTo>
                    <a:pt x="1524889" y="1824545"/>
                    <a:pt x="962152" y="1944471"/>
                    <a:pt x="541020" y="1671320"/>
                  </a:cubicBezTo>
                  <a:cubicBezTo>
                    <a:pt x="119888" y="1398143"/>
                    <a:pt x="0" y="835406"/>
                    <a:pt x="273177" y="414274"/>
                  </a:cubicBezTo>
                  <a:lnTo>
                    <a:pt x="654431" y="661543"/>
                  </a:lnTo>
                  <a:cubicBezTo>
                    <a:pt x="606679" y="735203"/>
                    <a:pt x="581152" y="821055"/>
                    <a:pt x="581152" y="908812"/>
                  </a:cubicBezTo>
                  <a:cubicBezTo>
                    <a:pt x="581152" y="1159891"/>
                    <a:pt x="784606" y="1363218"/>
                    <a:pt x="1035558" y="1363218"/>
                  </a:cubicBezTo>
                  <a:cubicBezTo>
                    <a:pt x="1286510" y="1363218"/>
                    <a:pt x="1489964" y="1159891"/>
                    <a:pt x="1489964" y="908812"/>
                  </a:cubicBezTo>
                  <a:cubicBezTo>
                    <a:pt x="1489964" y="657860"/>
                    <a:pt x="1286510" y="454406"/>
                    <a:pt x="1035558" y="454406"/>
                  </a:cubicBezTo>
                  <a:lnTo>
                    <a:pt x="1035558" y="0"/>
                  </a:lnTo>
                  <a:close/>
                </a:path>
              </a:pathLst>
            </a:custGeom>
            <a:ln w="0" cap="flat">
              <a:bevel/>
            </a:ln>
          </p:spPr>
          <p:style>
            <a:lnRef idx="0">
              <a:srgbClr val="000000">
                <a:alpha val="0"/>
              </a:srgbClr>
            </a:lnRef>
            <a:fillRef idx="1">
              <a:srgbClr val="E34A06"/>
            </a:fillRef>
            <a:effectRef idx="0">
              <a:scrgbClr r="0" g="0" b="0"/>
            </a:effectRef>
            <a:fontRef idx="none"/>
          </p:style>
          <p:txBody>
            <a:bodyPr/>
            <a:lstStyle/>
            <a:p>
              <a:endParaRPr lang="en-US"/>
            </a:p>
          </p:txBody>
        </p:sp>
        <p:sp>
          <p:nvSpPr>
            <p:cNvPr id="9" name="Shape 552">
              <a:extLst>
                <a:ext uri="{FF2B5EF4-FFF2-40B4-BE49-F238E27FC236}">
                  <a16:creationId xmlns:a16="http://schemas.microsoft.com/office/drawing/2014/main" id="{B0655313-5714-41D8-8B56-5FF94419F23C}"/>
                </a:ext>
              </a:extLst>
            </p:cNvPr>
            <p:cNvSpPr/>
            <p:nvPr/>
          </p:nvSpPr>
          <p:spPr>
            <a:xfrm>
              <a:off x="6009259" y="4165854"/>
              <a:ext cx="2071243" cy="1944471"/>
            </a:xfrm>
            <a:custGeom>
              <a:avLst/>
              <a:gdLst/>
              <a:ahLst/>
              <a:cxnLst/>
              <a:rect l="0" t="0" r="0" b="0"/>
              <a:pathLst>
                <a:path w="2071243" h="1944471">
                  <a:moveTo>
                    <a:pt x="273177" y="414274"/>
                  </a:moveTo>
                  <a:cubicBezTo>
                    <a:pt x="0" y="835406"/>
                    <a:pt x="119888" y="1398143"/>
                    <a:pt x="541020" y="1671320"/>
                  </a:cubicBezTo>
                  <a:cubicBezTo>
                    <a:pt x="962152" y="1944471"/>
                    <a:pt x="1524889" y="1824545"/>
                    <a:pt x="1798066" y="1403477"/>
                  </a:cubicBezTo>
                  <a:cubicBezTo>
                    <a:pt x="2071243" y="982345"/>
                    <a:pt x="1951228" y="419608"/>
                    <a:pt x="1530223" y="146431"/>
                  </a:cubicBezTo>
                  <a:cubicBezTo>
                    <a:pt x="1382903" y="50927"/>
                    <a:pt x="1211199" y="0"/>
                    <a:pt x="1035558" y="0"/>
                  </a:cubicBezTo>
                  <a:lnTo>
                    <a:pt x="1035558" y="454406"/>
                  </a:lnTo>
                  <a:cubicBezTo>
                    <a:pt x="1286510" y="454406"/>
                    <a:pt x="1489964" y="657860"/>
                    <a:pt x="1489964" y="908812"/>
                  </a:cubicBezTo>
                  <a:cubicBezTo>
                    <a:pt x="1489964" y="1159891"/>
                    <a:pt x="1286510" y="1363218"/>
                    <a:pt x="1035558" y="1363218"/>
                  </a:cubicBezTo>
                  <a:cubicBezTo>
                    <a:pt x="784606" y="1363218"/>
                    <a:pt x="581152" y="1159891"/>
                    <a:pt x="581152" y="908812"/>
                  </a:cubicBezTo>
                  <a:cubicBezTo>
                    <a:pt x="581152" y="821055"/>
                    <a:pt x="606679" y="735203"/>
                    <a:pt x="654431" y="661543"/>
                  </a:cubicBez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10" name="Shape 553">
              <a:extLst>
                <a:ext uri="{FF2B5EF4-FFF2-40B4-BE49-F238E27FC236}">
                  <a16:creationId xmlns:a16="http://schemas.microsoft.com/office/drawing/2014/main" id="{B1B9146D-7FB9-40AC-B2EC-FD977D6DED27}"/>
                </a:ext>
              </a:extLst>
            </p:cNvPr>
            <p:cNvSpPr/>
            <p:nvPr/>
          </p:nvSpPr>
          <p:spPr>
            <a:xfrm>
              <a:off x="6282436" y="4276218"/>
              <a:ext cx="545465" cy="551180"/>
            </a:xfrm>
            <a:custGeom>
              <a:avLst/>
              <a:gdLst/>
              <a:ahLst/>
              <a:cxnLst/>
              <a:rect l="0" t="0" r="0" b="0"/>
              <a:pathLst>
                <a:path w="545465" h="551180">
                  <a:moveTo>
                    <a:pt x="328549" y="0"/>
                  </a:moveTo>
                  <a:lnTo>
                    <a:pt x="545465" y="399161"/>
                  </a:lnTo>
                  <a:cubicBezTo>
                    <a:pt x="478917" y="435356"/>
                    <a:pt x="422402" y="487680"/>
                    <a:pt x="381254" y="551180"/>
                  </a:cubicBezTo>
                  <a:lnTo>
                    <a:pt x="0" y="303911"/>
                  </a:lnTo>
                  <a:cubicBezTo>
                    <a:pt x="82423" y="176784"/>
                    <a:pt x="195453" y="72263"/>
                    <a:pt x="328549" y="0"/>
                  </a:cubicBezTo>
                  <a:close/>
                </a:path>
              </a:pathLst>
            </a:custGeom>
            <a:ln w="0" cap="flat">
              <a:round/>
            </a:ln>
          </p:spPr>
          <p:style>
            <a:lnRef idx="0">
              <a:srgbClr val="000000">
                <a:alpha val="0"/>
              </a:srgbClr>
            </a:lnRef>
            <a:fillRef idx="1">
              <a:srgbClr val="C1C139"/>
            </a:fillRef>
            <a:effectRef idx="0">
              <a:scrgbClr r="0" g="0" b="0"/>
            </a:effectRef>
            <a:fontRef idx="none"/>
          </p:style>
          <p:txBody>
            <a:bodyPr/>
            <a:lstStyle/>
            <a:p>
              <a:endParaRPr lang="en-US"/>
            </a:p>
          </p:txBody>
        </p:sp>
        <p:sp>
          <p:nvSpPr>
            <p:cNvPr id="11" name="Shape 554">
              <a:extLst>
                <a:ext uri="{FF2B5EF4-FFF2-40B4-BE49-F238E27FC236}">
                  <a16:creationId xmlns:a16="http://schemas.microsoft.com/office/drawing/2014/main" id="{D1C03472-F5BB-473F-AE5C-BD45EF35DB26}"/>
                </a:ext>
              </a:extLst>
            </p:cNvPr>
            <p:cNvSpPr/>
            <p:nvPr/>
          </p:nvSpPr>
          <p:spPr>
            <a:xfrm>
              <a:off x="6282436" y="4276218"/>
              <a:ext cx="545465" cy="551180"/>
            </a:xfrm>
            <a:custGeom>
              <a:avLst/>
              <a:gdLst/>
              <a:ahLst/>
              <a:cxnLst/>
              <a:rect l="0" t="0" r="0" b="0"/>
              <a:pathLst>
                <a:path w="545465" h="551180">
                  <a:moveTo>
                    <a:pt x="328549" y="0"/>
                  </a:moveTo>
                  <a:cubicBezTo>
                    <a:pt x="195453" y="72263"/>
                    <a:pt x="82423" y="176784"/>
                    <a:pt x="0" y="303911"/>
                  </a:cubicBezTo>
                  <a:lnTo>
                    <a:pt x="381254" y="551180"/>
                  </a:lnTo>
                  <a:cubicBezTo>
                    <a:pt x="422402" y="487680"/>
                    <a:pt x="478917" y="435356"/>
                    <a:pt x="545465" y="399161"/>
                  </a:cubicBez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12" name="Shape 555">
              <a:extLst>
                <a:ext uri="{FF2B5EF4-FFF2-40B4-BE49-F238E27FC236}">
                  <a16:creationId xmlns:a16="http://schemas.microsoft.com/office/drawing/2014/main" id="{4A76A161-6AF7-43FD-AD9C-2AA763272214}"/>
                </a:ext>
              </a:extLst>
            </p:cNvPr>
            <p:cNvSpPr/>
            <p:nvPr/>
          </p:nvSpPr>
          <p:spPr>
            <a:xfrm>
              <a:off x="6610985" y="4193921"/>
              <a:ext cx="321945" cy="481457"/>
            </a:xfrm>
            <a:custGeom>
              <a:avLst/>
              <a:gdLst/>
              <a:ahLst/>
              <a:cxnLst/>
              <a:rect l="0" t="0" r="0" b="0"/>
              <a:pathLst>
                <a:path w="321945" h="481457">
                  <a:moveTo>
                    <a:pt x="210059" y="0"/>
                  </a:moveTo>
                  <a:lnTo>
                    <a:pt x="321945" y="440436"/>
                  </a:lnTo>
                  <a:cubicBezTo>
                    <a:pt x="285369" y="449707"/>
                    <a:pt x="250063" y="463550"/>
                    <a:pt x="216916" y="481457"/>
                  </a:cubicBezTo>
                  <a:lnTo>
                    <a:pt x="0" y="82297"/>
                  </a:lnTo>
                  <a:cubicBezTo>
                    <a:pt x="66294" y="46228"/>
                    <a:pt x="136906" y="18542"/>
                    <a:pt x="210059" y="0"/>
                  </a:cubicBezTo>
                  <a:close/>
                </a:path>
              </a:pathLst>
            </a:custGeom>
            <a:ln w="0" cap="flat">
              <a:round/>
            </a:ln>
          </p:spPr>
          <p:style>
            <a:lnRef idx="0">
              <a:srgbClr val="000000">
                <a:alpha val="0"/>
              </a:srgbClr>
            </a:lnRef>
            <a:fillRef idx="1">
              <a:srgbClr val="118E97"/>
            </a:fillRef>
            <a:effectRef idx="0">
              <a:scrgbClr r="0" g="0" b="0"/>
            </a:effectRef>
            <a:fontRef idx="none"/>
          </p:style>
          <p:txBody>
            <a:bodyPr/>
            <a:lstStyle/>
            <a:p>
              <a:endParaRPr lang="en-US"/>
            </a:p>
          </p:txBody>
        </p:sp>
        <p:sp>
          <p:nvSpPr>
            <p:cNvPr id="13" name="Shape 556">
              <a:extLst>
                <a:ext uri="{FF2B5EF4-FFF2-40B4-BE49-F238E27FC236}">
                  <a16:creationId xmlns:a16="http://schemas.microsoft.com/office/drawing/2014/main" id="{28CF5D27-C648-4BA3-B94B-60368764E31B}"/>
                </a:ext>
              </a:extLst>
            </p:cNvPr>
            <p:cNvSpPr/>
            <p:nvPr/>
          </p:nvSpPr>
          <p:spPr>
            <a:xfrm>
              <a:off x="6610985" y="4193921"/>
              <a:ext cx="321945" cy="481457"/>
            </a:xfrm>
            <a:custGeom>
              <a:avLst/>
              <a:gdLst/>
              <a:ahLst/>
              <a:cxnLst/>
              <a:rect l="0" t="0" r="0" b="0"/>
              <a:pathLst>
                <a:path w="321945" h="481457">
                  <a:moveTo>
                    <a:pt x="210059" y="0"/>
                  </a:moveTo>
                  <a:cubicBezTo>
                    <a:pt x="136906" y="18542"/>
                    <a:pt x="66294" y="46228"/>
                    <a:pt x="0" y="82297"/>
                  </a:cubicBezTo>
                  <a:lnTo>
                    <a:pt x="216916" y="481457"/>
                  </a:lnTo>
                  <a:cubicBezTo>
                    <a:pt x="250063" y="463550"/>
                    <a:pt x="285369" y="449707"/>
                    <a:pt x="321945" y="440436"/>
                  </a:cubicBez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14" name="Shape 557">
              <a:extLst>
                <a:ext uri="{FF2B5EF4-FFF2-40B4-BE49-F238E27FC236}">
                  <a16:creationId xmlns:a16="http://schemas.microsoft.com/office/drawing/2014/main" id="{7703040D-9F4A-49C0-A4B1-7FB3A3679580}"/>
                </a:ext>
              </a:extLst>
            </p:cNvPr>
            <p:cNvSpPr/>
            <p:nvPr/>
          </p:nvSpPr>
          <p:spPr>
            <a:xfrm>
              <a:off x="6821044" y="4172966"/>
              <a:ext cx="167386" cy="461391"/>
            </a:xfrm>
            <a:custGeom>
              <a:avLst/>
              <a:gdLst/>
              <a:ahLst/>
              <a:cxnLst/>
              <a:rect l="0" t="0" r="0" b="0"/>
              <a:pathLst>
                <a:path w="167386" h="461391">
                  <a:moveTo>
                    <a:pt x="110998" y="0"/>
                  </a:moveTo>
                  <a:lnTo>
                    <a:pt x="167386" y="450850"/>
                  </a:lnTo>
                  <a:cubicBezTo>
                    <a:pt x="148717" y="453263"/>
                    <a:pt x="130175" y="456692"/>
                    <a:pt x="111887" y="461391"/>
                  </a:cubicBezTo>
                  <a:lnTo>
                    <a:pt x="0" y="20955"/>
                  </a:lnTo>
                  <a:cubicBezTo>
                    <a:pt x="36575" y="11684"/>
                    <a:pt x="73660" y="4699"/>
                    <a:pt x="110998" y="0"/>
                  </a:cubicBezTo>
                  <a:close/>
                </a:path>
              </a:pathLst>
            </a:custGeom>
            <a:ln w="0" cap="flat">
              <a:round/>
            </a:ln>
          </p:spPr>
          <p:style>
            <a:lnRef idx="0">
              <a:srgbClr val="000000">
                <a:alpha val="0"/>
              </a:srgbClr>
            </a:lnRef>
            <a:fillRef idx="1">
              <a:srgbClr val="F9BD03"/>
            </a:fillRef>
            <a:effectRef idx="0">
              <a:scrgbClr r="0" g="0" b="0"/>
            </a:effectRef>
            <a:fontRef idx="none"/>
          </p:style>
          <p:txBody>
            <a:bodyPr/>
            <a:lstStyle/>
            <a:p>
              <a:endParaRPr lang="en-US"/>
            </a:p>
          </p:txBody>
        </p:sp>
        <p:sp>
          <p:nvSpPr>
            <p:cNvPr id="15" name="Shape 558">
              <a:extLst>
                <a:ext uri="{FF2B5EF4-FFF2-40B4-BE49-F238E27FC236}">
                  <a16:creationId xmlns:a16="http://schemas.microsoft.com/office/drawing/2014/main" id="{BF08D588-ED70-4213-8428-28EAAF1AEAC8}"/>
                </a:ext>
              </a:extLst>
            </p:cNvPr>
            <p:cNvSpPr/>
            <p:nvPr/>
          </p:nvSpPr>
          <p:spPr>
            <a:xfrm>
              <a:off x="6821044" y="4172966"/>
              <a:ext cx="167386" cy="461391"/>
            </a:xfrm>
            <a:custGeom>
              <a:avLst/>
              <a:gdLst/>
              <a:ahLst/>
              <a:cxnLst/>
              <a:rect l="0" t="0" r="0" b="0"/>
              <a:pathLst>
                <a:path w="167386" h="461391">
                  <a:moveTo>
                    <a:pt x="110998" y="0"/>
                  </a:moveTo>
                  <a:cubicBezTo>
                    <a:pt x="73660" y="4699"/>
                    <a:pt x="36575" y="11684"/>
                    <a:pt x="0" y="20955"/>
                  </a:cubicBezTo>
                  <a:lnTo>
                    <a:pt x="111887" y="461391"/>
                  </a:lnTo>
                  <a:cubicBezTo>
                    <a:pt x="130175" y="456692"/>
                    <a:pt x="148717" y="453263"/>
                    <a:pt x="167386" y="450850"/>
                  </a:cubicBez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16" name="Shape 559">
              <a:extLst>
                <a:ext uri="{FF2B5EF4-FFF2-40B4-BE49-F238E27FC236}">
                  <a16:creationId xmlns:a16="http://schemas.microsoft.com/office/drawing/2014/main" id="{37B09D29-F8E7-4FB0-AA09-4E003971A9FA}"/>
                </a:ext>
              </a:extLst>
            </p:cNvPr>
            <p:cNvSpPr/>
            <p:nvPr/>
          </p:nvSpPr>
          <p:spPr>
            <a:xfrm>
              <a:off x="6932041" y="4165854"/>
              <a:ext cx="112776" cy="457962"/>
            </a:xfrm>
            <a:custGeom>
              <a:avLst/>
              <a:gdLst/>
              <a:ahLst/>
              <a:cxnLst/>
              <a:rect l="0" t="0" r="0" b="0"/>
              <a:pathLst>
                <a:path w="112776" h="457962">
                  <a:moveTo>
                    <a:pt x="112776" y="0"/>
                  </a:moveTo>
                  <a:lnTo>
                    <a:pt x="112776" y="454406"/>
                  </a:lnTo>
                  <a:cubicBezTo>
                    <a:pt x="93980" y="454406"/>
                    <a:pt x="75184" y="455676"/>
                    <a:pt x="56388" y="457962"/>
                  </a:cubicBezTo>
                  <a:lnTo>
                    <a:pt x="0" y="7112"/>
                  </a:lnTo>
                  <a:cubicBezTo>
                    <a:pt x="37465" y="2413"/>
                    <a:pt x="75184" y="0"/>
                    <a:pt x="112776" y="0"/>
                  </a:cubicBezTo>
                  <a:close/>
                </a:path>
              </a:pathLst>
            </a:custGeom>
            <a:ln w="0" cap="flat">
              <a:round/>
            </a:ln>
          </p:spPr>
          <p:style>
            <a:lnRef idx="0">
              <a:srgbClr val="000000">
                <a:alpha val="0"/>
              </a:srgbClr>
            </a:lnRef>
            <a:fillRef idx="1">
              <a:srgbClr val="407026"/>
            </a:fillRef>
            <a:effectRef idx="0">
              <a:scrgbClr r="0" g="0" b="0"/>
            </a:effectRef>
            <a:fontRef idx="none"/>
          </p:style>
          <p:txBody>
            <a:bodyPr/>
            <a:lstStyle/>
            <a:p>
              <a:endParaRPr lang="en-US"/>
            </a:p>
          </p:txBody>
        </p:sp>
        <p:sp>
          <p:nvSpPr>
            <p:cNvPr id="17" name="Shape 560">
              <a:extLst>
                <a:ext uri="{FF2B5EF4-FFF2-40B4-BE49-F238E27FC236}">
                  <a16:creationId xmlns:a16="http://schemas.microsoft.com/office/drawing/2014/main" id="{446B7580-D212-4850-B23C-D477498DA71E}"/>
                </a:ext>
              </a:extLst>
            </p:cNvPr>
            <p:cNvSpPr/>
            <p:nvPr/>
          </p:nvSpPr>
          <p:spPr>
            <a:xfrm>
              <a:off x="6932041" y="4165854"/>
              <a:ext cx="112776" cy="457962"/>
            </a:xfrm>
            <a:custGeom>
              <a:avLst/>
              <a:gdLst/>
              <a:ahLst/>
              <a:cxnLst/>
              <a:rect l="0" t="0" r="0" b="0"/>
              <a:pathLst>
                <a:path w="112776" h="457962">
                  <a:moveTo>
                    <a:pt x="112776" y="0"/>
                  </a:moveTo>
                  <a:cubicBezTo>
                    <a:pt x="75184" y="0"/>
                    <a:pt x="37465" y="2413"/>
                    <a:pt x="0" y="7112"/>
                  </a:cubicBezTo>
                  <a:lnTo>
                    <a:pt x="56388" y="457962"/>
                  </a:lnTo>
                  <a:cubicBezTo>
                    <a:pt x="75184" y="455676"/>
                    <a:pt x="93980" y="454406"/>
                    <a:pt x="112776" y="454406"/>
                  </a:cubicBez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19" name="Rectangle 18">
              <a:extLst>
                <a:ext uri="{FF2B5EF4-FFF2-40B4-BE49-F238E27FC236}">
                  <a16:creationId xmlns:a16="http://schemas.microsoft.com/office/drawing/2014/main" id="{BDD4B3AA-217F-4789-AA55-F5F19C95C617}"/>
                </a:ext>
              </a:extLst>
            </p:cNvPr>
            <p:cNvSpPr/>
            <p:nvPr/>
          </p:nvSpPr>
          <p:spPr>
            <a:xfrm>
              <a:off x="7391147" y="5602075"/>
              <a:ext cx="165802" cy="229414"/>
            </a:xfrm>
            <a:prstGeom prst="rect">
              <a:avLst/>
            </a:prstGeom>
            <a:ln>
              <a:noFill/>
            </a:ln>
          </p:spPr>
          <p:txBody>
            <a:bodyPr vert="horz" lIns="0" tIns="0" rIns="0" bIns="0" rtlCol="0">
              <a:noAutofit/>
            </a:bodyPr>
            <a:lstStyle/>
            <a:p>
              <a:pPr marL="0" marR="0">
                <a:lnSpc>
                  <a:spcPct val="107000"/>
                </a:lnSpc>
                <a:spcBef>
                  <a:spcPts val="0"/>
                </a:spcBef>
                <a:spcAft>
                  <a:spcPts val="800"/>
                </a:spcAft>
              </a:pPr>
              <a:endParaRPr lang="en-US" sz="2800" b="1" dirty="0">
                <a:solidFill>
                  <a:srgbClr val="999683"/>
                </a:solidFill>
                <a:effectLst/>
                <a:latin typeface="Arial" panose="020B0604020202020204" pitchFamily="34" charset="0"/>
                <a:ea typeface="Arial" panose="020B0604020202020204" pitchFamily="34" charset="0"/>
              </a:endParaRPr>
            </a:p>
          </p:txBody>
        </p:sp>
        <p:sp>
          <p:nvSpPr>
            <p:cNvPr id="20" name="Rectangle 19">
              <a:extLst>
                <a:ext uri="{FF2B5EF4-FFF2-40B4-BE49-F238E27FC236}">
                  <a16:creationId xmlns:a16="http://schemas.microsoft.com/office/drawing/2014/main" id="{6CA44601-02C6-433C-8BE6-11AB2D820347}"/>
                </a:ext>
              </a:extLst>
            </p:cNvPr>
            <p:cNvSpPr/>
            <p:nvPr/>
          </p:nvSpPr>
          <p:spPr>
            <a:xfrm>
              <a:off x="7516114" y="5602075"/>
              <a:ext cx="55538"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40404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2" name="Rectangle 21">
              <a:extLst>
                <a:ext uri="{FF2B5EF4-FFF2-40B4-BE49-F238E27FC236}">
                  <a16:creationId xmlns:a16="http://schemas.microsoft.com/office/drawing/2014/main" id="{F3574958-45B6-45EA-A99B-3C2B2E23C651}"/>
                </a:ext>
              </a:extLst>
            </p:cNvPr>
            <p:cNvSpPr/>
            <p:nvPr/>
          </p:nvSpPr>
          <p:spPr>
            <a:xfrm>
              <a:off x="4590856" y="4140474"/>
              <a:ext cx="165802" cy="229414"/>
            </a:xfrm>
            <a:prstGeom prst="rect">
              <a:avLst/>
            </a:prstGeom>
            <a:ln>
              <a:noFill/>
            </a:ln>
          </p:spPr>
          <p:txBody>
            <a:bodyPr vert="horz" lIns="0" tIns="0" rIns="0" bIns="0" rtlCol="0">
              <a:noAutofit/>
            </a:bodyPr>
            <a:lstStyle/>
            <a:p>
              <a:pPr marL="0" marR="0">
                <a:lnSpc>
                  <a:spcPct val="107000"/>
                </a:lnSpc>
                <a:spcBef>
                  <a:spcPts val="0"/>
                </a:spcBef>
                <a:spcAft>
                  <a:spcPts val="800"/>
                </a:spcAft>
              </a:pPr>
              <a:endParaRPr lang="en-US" sz="2800" b="1" dirty="0">
                <a:solidFill>
                  <a:srgbClr val="999683"/>
                </a:solidFill>
                <a:effectLst/>
                <a:latin typeface="Arial" panose="020B0604020202020204" pitchFamily="34" charset="0"/>
                <a:ea typeface="Arial" panose="020B0604020202020204" pitchFamily="34" charset="0"/>
              </a:endParaRPr>
            </a:p>
          </p:txBody>
        </p:sp>
        <p:sp>
          <p:nvSpPr>
            <p:cNvPr id="23" name="Rectangle 22">
              <a:extLst>
                <a:ext uri="{FF2B5EF4-FFF2-40B4-BE49-F238E27FC236}">
                  <a16:creationId xmlns:a16="http://schemas.microsoft.com/office/drawing/2014/main" id="{3CC227F7-0AC0-4836-B2D4-EA41070A5392}"/>
                </a:ext>
              </a:extLst>
            </p:cNvPr>
            <p:cNvSpPr/>
            <p:nvPr/>
          </p:nvSpPr>
          <p:spPr>
            <a:xfrm>
              <a:off x="6577584" y="4632176"/>
              <a:ext cx="55538"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40404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4" name="Rectangle 23">
              <a:extLst>
                <a:ext uri="{FF2B5EF4-FFF2-40B4-BE49-F238E27FC236}">
                  <a16:creationId xmlns:a16="http://schemas.microsoft.com/office/drawing/2014/main" id="{DEB572BA-1686-4821-8A9F-6721E17CF055}"/>
                </a:ext>
              </a:extLst>
            </p:cNvPr>
            <p:cNvSpPr/>
            <p:nvPr/>
          </p:nvSpPr>
          <p:spPr>
            <a:xfrm>
              <a:off x="6561456" y="4502636"/>
              <a:ext cx="165802" cy="229414"/>
            </a:xfrm>
            <a:prstGeom prst="rect">
              <a:avLst/>
            </a:prstGeom>
            <a:ln>
              <a:noFill/>
            </a:ln>
          </p:spPr>
          <p:txBody>
            <a:bodyPr vert="horz" lIns="0" tIns="0" rIns="0" bIns="0" rtlCol="0">
              <a:noAutofit/>
            </a:bodyPr>
            <a:lstStyle/>
            <a:p>
              <a:pPr marL="0" marR="0">
                <a:lnSpc>
                  <a:spcPct val="107000"/>
                </a:lnSpc>
                <a:spcBef>
                  <a:spcPts val="0"/>
                </a:spcBef>
                <a:spcAft>
                  <a:spcPts val="800"/>
                </a:spcAft>
              </a:pPr>
              <a:endParaRPr lang="en-US" sz="2800" b="1" dirty="0">
                <a:solidFill>
                  <a:srgbClr val="999683"/>
                </a:solidFill>
                <a:effectLst/>
                <a:latin typeface="Arial" panose="020B0604020202020204" pitchFamily="34" charset="0"/>
                <a:ea typeface="Arial" panose="020B0604020202020204" pitchFamily="34" charset="0"/>
              </a:endParaRPr>
            </a:p>
          </p:txBody>
        </p:sp>
        <p:sp>
          <p:nvSpPr>
            <p:cNvPr id="25" name="Rectangle 24">
              <a:extLst>
                <a:ext uri="{FF2B5EF4-FFF2-40B4-BE49-F238E27FC236}">
                  <a16:creationId xmlns:a16="http://schemas.microsoft.com/office/drawing/2014/main" id="{80CE4036-7260-4F04-9050-F0720AECEF50}"/>
                </a:ext>
              </a:extLst>
            </p:cNvPr>
            <p:cNvSpPr/>
            <p:nvPr/>
          </p:nvSpPr>
          <p:spPr>
            <a:xfrm>
              <a:off x="5979050" y="4382686"/>
              <a:ext cx="109251" cy="229414"/>
            </a:xfrm>
            <a:prstGeom prst="rect">
              <a:avLst/>
            </a:prstGeom>
            <a:ln>
              <a:noFill/>
            </a:ln>
          </p:spPr>
          <p:txBody>
            <a:bodyPr vert="horz" lIns="0" tIns="0" rIns="0" bIns="0" rtlCol="0">
              <a:noAutofit/>
            </a:bodyPr>
            <a:lstStyle/>
            <a:p>
              <a:pPr marL="0" marR="0">
                <a:lnSpc>
                  <a:spcPct val="107000"/>
                </a:lnSpc>
                <a:spcBef>
                  <a:spcPts val="0"/>
                </a:spcBef>
                <a:spcAft>
                  <a:spcPts val="800"/>
                </a:spcAft>
              </a:pPr>
              <a:endParaRPr lang="en-US" sz="2800" b="1" dirty="0">
                <a:solidFill>
                  <a:srgbClr val="999683"/>
                </a:solidFill>
                <a:effectLst/>
                <a:latin typeface="Arial" panose="020B0604020202020204" pitchFamily="34" charset="0"/>
                <a:ea typeface="Arial" panose="020B0604020202020204" pitchFamily="34" charset="0"/>
              </a:endParaRPr>
            </a:p>
          </p:txBody>
        </p:sp>
        <p:sp>
          <p:nvSpPr>
            <p:cNvPr id="26" name="Rectangle 25">
              <a:extLst>
                <a:ext uri="{FF2B5EF4-FFF2-40B4-BE49-F238E27FC236}">
                  <a16:creationId xmlns:a16="http://schemas.microsoft.com/office/drawing/2014/main" id="{11CDE3FD-DB70-49F6-B3F2-B1FCA34B58D6}"/>
                </a:ext>
              </a:extLst>
            </p:cNvPr>
            <p:cNvSpPr/>
            <p:nvPr/>
          </p:nvSpPr>
          <p:spPr>
            <a:xfrm>
              <a:off x="6686423" y="4502636"/>
              <a:ext cx="55538"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40404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8" name="Rectangle 27">
              <a:extLst>
                <a:ext uri="{FF2B5EF4-FFF2-40B4-BE49-F238E27FC236}">
                  <a16:creationId xmlns:a16="http://schemas.microsoft.com/office/drawing/2014/main" id="{BB60D43E-6E8D-46A2-B724-80DC19F9BFAE}"/>
                </a:ext>
              </a:extLst>
            </p:cNvPr>
            <p:cNvSpPr/>
            <p:nvPr/>
          </p:nvSpPr>
          <p:spPr>
            <a:xfrm>
              <a:off x="6527293" y="4368270"/>
              <a:ext cx="61213" cy="229414"/>
            </a:xfrm>
            <a:prstGeom prst="rect">
              <a:avLst/>
            </a:prstGeom>
            <a:ln>
              <a:noFill/>
            </a:ln>
          </p:spPr>
          <p:txBody>
            <a:bodyPr vert="horz" lIns="0" tIns="0" rIns="0" bIns="0" rtlCol="0">
              <a:noAutofit/>
            </a:bodyPr>
            <a:lstStyle/>
            <a:p>
              <a:pPr marL="0" marR="0">
                <a:lnSpc>
                  <a:spcPct val="107000"/>
                </a:lnSpc>
                <a:spcBef>
                  <a:spcPts val="0"/>
                </a:spcBef>
                <a:spcAft>
                  <a:spcPts val="800"/>
                </a:spcAft>
              </a:pPr>
              <a:endParaRPr lang="en-US" sz="2800" b="1" dirty="0">
                <a:solidFill>
                  <a:srgbClr val="999683"/>
                </a:solidFill>
                <a:effectLst/>
                <a:latin typeface="Arial" panose="020B0604020202020204" pitchFamily="34" charset="0"/>
                <a:ea typeface="Arial" panose="020B0604020202020204" pitchFamily="34" charset="0"/>
              </a:endParaRPr>
            </a:p>
          </p:txBody>
        </p:sp>
        <p:sp>
          <p:nvSpPr>
            <p:cNvPr id="29" name="Rectangle 28">
              <a:extLst>
                <a:ext uri="{FF2B5EF4-FFF2-40B4-BE49-F238E27FC236}">
                  <a16:creationId xmlns:a16="http://schemas.microsoft.com/office/drawing/2014/main" id="{FDE8CC7F-7BFA-4F5A-B08E-A0E3317C2780}"/>
                </a:ext>
              </a:extLst>
            </p:cNvPr>
            <p:cNvSpPr/>
            <p:nvPr/>
          </p:nvSpPr>
          <p:spPr>
            <a:xfrm>
              <a:off x="4668540" y="3419950"/>
              <a:ext cx="61212" cy="229414"/>
            </a:xfrm>
            <a:prstGeom prst="rect">
              <a:avLst/>
            </a:prstGeom>
            <a:ln>
              <a:noFill/>
            </a:ln>
          </p:spPr>
          <p:txBody>
            <a:bodyPr vert="horz" lIns="0" tIns="0" rIns="0" bIns="0" rtlCol="0">
              <a:noAutofit/>
            </a:bodyPr>
            <a:lstStyle/>
            <a:p>
              <a:pPr marL="0" marR="0">
                <a:lnSpc>
                  <a:spcPct val="107000"/>
                </a:lnSpc>
                <a:spcBef>
                  <a:spcPts val="0"/>
                </a:spcBef>
                <a:spcAft>
                  <a:spcPts val="800"/>
                </a:spcAft>
              </a:pPr>
              <a:endParaRPr lang="en-US" sz="2800" b="1" dirty="0">
                <a:solidFill>
                  <a:srgbClr val="999683"/>
                </a:solidFill>
                <a:effectLst/>
                <a:latin typeface="Arial" panose="020B0604020202020204" pitchFamily="34" charset="0"/>
                <a:ea typeface="Arial" panose="020B0604020202020204" pitchFamily="34" charset="0"/>
              </a:endParaRPr>
            </a:p>
          </p:txBody>
        </p:sp>
        <p:sp>
          <p:nvSpPr>
            <p:cNvPr id="30" name="Rectangle 29">
              <a:extLst>
                <a:ext uri="{FF2B5EF4-FFF2-40B4-BE49-F238E27FC236}">
                  <a16:creationId xmlns:a16="http://schemas.microsoft.com/office/drawing/2014/main" id="{57690121-8F58-4C86-9D8E-FF81F0522C16}"/>
                </a:ext>
              </a:extLst>
            </p:cNvPr>
            <p:cNvSpPr/>
            <p:nvPr/>
          </p:nvSpPr>
          <p:spPr>
            <a:xfrm>
              <a:off x="7066788" y="4368270"/>
              <a:ext cx="55538"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40404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2" name="Rectangle 31">
              <a:extLst>
                <a:ext uri="{FF2B5EF4-FFF2-40B4-BE49-F238E27FC236}">
                  <a16:creationId xmlns:a16="http://schemas.microsoft.com/office/drawing/2014/main" id="{B3509A6C-4051-46C1-8730-42761FC5A40E}"/>
                </a:ext>
              </a:extLst>
            </p:cNvPr>
            <p:cNvSpPr/>
            <p:nvPr/>
          </p:nvSpPr>
          <p:spPr>
            <a:xfrm>
              <a:off x="6294374" y="3608374"/>
              <a:ext cx="61213" cy="229414"/>
            </a:xfrm>
            <a:prstGeom prst="rect">
              <a:avLst/>
            </a:prstGeom>
            <a:ln>
              <a:noFill/>
            </a:ln>
          </p:spPr>
          <p:txBody>
            <a:bodyPr vert="horz" lIns="0" tIns="0" rIns="0" bIns="0" rtlCol="0">
              <a:noAutofit/>
            </a:bodyPr>
            <a:lstStyle/>
            <a:p>
              <a:pPr marL="0" marR="0">
                <a:lnSpc>
                  <a:spcPct val="107000"/>
                </a:lnSpc>
                <a:spcBef>
                  <a:spcPts val="0"/>
                </a:spcBef>
                <a:spcAft>
                  <a:spcPts val="800"/>
                </a:spcAft>
              </a:pPr>
              <a:endParaRPr lang="en-US" sz="2800" b="1" dirty="0">
                <a:solidFill>
                  <a:srgbClr val="999683"/>
                </a:solidFill>
                <a:effectLst/>
                <a:latin typeface="Arial" panose="020B0604020202020204" pitchFamily="34" charset="0"/>
                <a:ea typeface="Arial" panose="020B0604020202020204" pitchFamily="34" charset="0"/>
              </a:endParaRPr>
            </a:p>
          </p:txBody>
        </p:sp>
        <p:sp>
          <p:nvSpPr>
            <p:cNvPr id="34" name="Rectangle 33">
              <a:extLst>
                <a:ext uri="{FF2B5EF4-FFF2-40B4-BE49-F238E27FC236}">
                  <a16:creationId xmlns:a16="http://schemas.microsoft.com/office/drawing/2014/main" id="{452AD606-2AD3-44FB-ADDC-A3EC75DC8CD5}"/>
                </a:ext>
              </a:extLst>
            </p:cNvPr>
            <p:cNvSpPr/>
            <p:nvPr/>
          </p:nvSpPr>
          <p:spPr>
            <a:xfrm>
              <a:off x="7188962" y="4333219"/>
              <a:ext cx="55538"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40404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7" name="Rectangle 36">
              <a:extLst>
                <a:ext uri="{FF2B5EF4-FFF2-40B4-BE49-F238E27FC236}">
                  <a16:creationId xmlns:a16="http://schemas.microsoft.com/office/drawing/2014/main" id="{DDE03F88-9CB7-4DE7-A0D8-F997251A1DF1}"/>
                </a:ext>
              </a:extLst>
            </p:cNvPr>
            <p:cNvSpPr/>
            <p:nvPr/>
          </p:nvSpPr>
          <p:spPr>
            <a:xfrm>
              <a:off x="7107047" y="4322550"/>
              <a:ext cx="55538"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40404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8" name="Rectangle 37">
              <a:extLst>
                <a:ext uri="{FF2B5EF4-FFF2-40B4-BE49-F238E27FC236}">
                  <a16:creationId xmlns:a16="http://schemas.microsoft.com/office/drawing/2014/main" id="{53901C33-D9F1-481B-B363-B0E7251811CD}"/>
                </a:ext>
              </a:extLst>
            </p:cNvPr>
            <p:cNvSpPr/>
            <p:nvPr/>
          </p:nvSpPr>
          <p:spPr>
            <a:xfrm>
              <a:off x="7584694" y="3655648"/>
              <a:ext cx="886465"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595959"/>
                  </a:solidFill>
                  <a:effectLst/>
                  <a:latin typeface="Microsoft New Tai Lue" panose="020B0502040204020203" pitchFamily="34" charset="0"/>
                  <a:ea typeface="Microsoft New Tai Lue" panose="020B0502040204020203" pitchFamily="34" charset="0"/>
                </a:rPr>
                <a:t>Ethnicity</a:t>
              </a:r>
              <a:endParaRPr lang="en-US" sz="2800" b="1">
                <a:solidFill>
                  <a:srgbClr val="999683"/>
                </a:solidFill>
                <a:effectLst/>
                <a:latin typeface="Arial" panose="020B0604020202020204" pitchFamily="34" charset="0"/>
                <a:ea typeface="Arial" panose="020B0604020202020204" pitchFamily="34" charset="0"/>
              </a:endParaRPr>
            </a:p>
          </p:txBody>
        </p:sp>
        <p:sp>
          <p:nvSpPr>
            <p:cNvPr id="39" name="Rectangle 38">
              <a:extLst>
                <a:ext uri="{FF2B5EF4-FFF2-40B4-BE49-F238E27FC236}">
                  <a16:creationId xmlns:a16="http://schemas.microsoft.com/office/drawing/2014/main" id="{832D2A4D-D3C5-4D1E-866C-CBACED868587}"/>
                </a:ext>
              </a:extLst>
            </p:cNvPr>
            <p:cNvSpPr/>
            <p:nvPr/>
          </p:nvSpPr>
          <p:spPr>
            <a:xfrm>
              <a:off x="8252207" y="3655648"/>
              <a:ext cx="64979"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595959"/>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0" name="Shape 35080">
              <a:extLst>
                <a:ext uri="{FF2B5EF4-FFF2-40B4-BE49-F238E27FC236}">
                  <a16:creationId xmlns:a16="http://schemas.microsoft.com/office/drawing/2014/main" id="{608B85BF-A8DD-4925-8E50-7687CB95069E}"/>
                </a:ext>
              </a:extLst>
            </p:cNvPr>
            <p:cNvSpPr/>
            <p:nvPr/>
          </p:nvSpPr>
          <p:spPr>
            <a:xfrm>
              <a:off x="8805672" y="4483608"/>
              <a:ext cx="89916" cy="89916"/>
            </a:xfrm>
            <a:custGeom>
              <a:avLst/>
              <a:gdLst/>
              <a:ahLst/>
              <a:cxnLst/>
              <a:rect l="0" t="0" r="0" b="0"/>
              <a:pathLst>
                <a:path w="89916" h="89916">
                  <a:moveTo>
                    <a:pt x="0" y="0"/>
                  </a:moveTo>
                  <a:lnTo>
                    <a:pt x="89916" y="0"/>
                  </a:lnTo>
                  <a:lnTo>
                    <a:pt x="89916" y="89916"/>
                  </a:lnTo>
                  <a:lnTo>
                    <a:pt x="0" y="89916"/>
                  </a:lnTo>
                  <a:lnTo>
                    <a:pt x="0" y="0"/>
                  </a:lnTo>
                </a:path>
              </a:pathLst>
            </a:custGeom>
            <a:ln w="0" cap="flat">
              <a:round/>
            </a:ln>
          </p:spPr>
          <p:style>
            <a:lnRef idx="0">
              <a:srgbClr val="000000">
                <a:alpha val="0"/>
              </a:srgbClr>
            </a:lnRef>
            <a:fillRef idx="1">
              <a:srgbClr val="E34A06"/>
            </a:fillRef>
            <a:effectRef idx="0">
              <a:scrgbClr r="0" g="0" b="0"/>
            </a:effectRef>
            <a:fontRef idx="none"/>
          </p:style>
          <p:txBody>
            <a:bodyPr/>
            <a:lstStyle/>
            <a:p>
              <a:endParaRPr lang="en-US"/>
            </a:p>
          </p:txBody>
        </p:sp>
        <p:sp>
          <p:nvSpPr>
            <p:cNvPr id="41" name="Shape 576">
              <a:extLst>
                <a:ext uri="{FF2B5EF4-FFF2-40B4-BE49-F238E27FC236}">
                  <a16:creationId xmlns:a16="http://schemas.microsoft.com/office/drawing/2014/main" id="{624F6C41-9BD8-44F6-8E35-A11262948A2A}"/>
                </a:ext>
              </a:extLst>
            </p:cNvPr>
            <p:cNvSpPr/>
            <p:nvPr/>
          </p:nvSpPr>
          <p:spPr>
            <a:xfrm>
              <a:off x="8805672" y="4483608"/>
              <a:ext cx="89916" cy="89916"/>
            </a:xfrm>
            <a:custGeom>
              <a:avLst/>
              <a:gdLst/>
              <a:ahLst/>
              <a:cxnLst/>
              <a:rect l="0" t="0" r="0" b="0"/>
              <a:pathLst>
                <a:path w="89916" h="89916">
                  <a:moveTo>
                    <a:pt x="0" y="89916"/>
                  </a:moveTo>
                  <a:lnTo>
                    <a:pt x="89916" y="89916"/>
                  </a:lnTo>
                  <a:lnTo>
                    <a:pt x="89916" y="0"/>
                  </a:lnTo>
                  <a:lnTo>
                    <a:pt x="0" y="0"/>
                  </a:ln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42" name="Rectangle 41">
              <a:extLst>
                <a:ext uri="{FF2B5EF4-FFF2-40B4-BE49-F238E27FC236}">
                  <a16:creationId xmlns:a16="http://schemas.microsoft.com/office/drawing/2014/main" id="{5FC9F25A-157D-432D-A9DD-7291F78E4F78}"/>
                </a:ext>
              </a:extLst>
            </p:cNvPr>
            <p:cNvSpPr/>
            <p:nvPr/>
          </p:nvSpPr>
          <p:spPr>
            <a:xfrm>
              <a:off x="8936736" y="4445106"/>
              <a:ext cx="527608"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595959"/>
                  </a:solidFill>
                  <a:effectLst/>
                  <a:latin typeface="Microsoft New Tai Lue" panose="020B0502040204020203" pitchFamily="34" charset="0"/>
                  <a:ea typeface="Microsoft New Tai Lue" panose="020B0502040204020203" pitchFamily="34" charset="0"/>
                </a:rPr>
                <a:t>White</a:t>
              </a:r>
              <a:endParaRPr lang="en-US" sz="2800" b="1">
                <a:solidFill>
                  <a:srgbClr val="999683"/>
                </a:solidFill>
                <a:effectLst/>
                <a:latin typeface="Arial" panose="020B0604020202020204" pitchFamily="34" charset="0"/>
                <a:ea typeface="Arial" panose="020B0604020202020204" pitchFamily="34" charset="0"/>
              </a:endParaRPr>
            </a:p>
          </p:txBody>
        </p:sp>
        <p:sp>
          <p:nvSpPr>
            <p:cNvPr id="43" name="Shape 35081">
              <a:extLst>
                <a:ext uri="{FF2B5EF4-FFF2-40B4-BE49-F238E27FC236}">
                  <a16:creationId xmlns:a16="http://schemas.microsoft.com/office/drawing/2014/main" id="{75B21B33-B153-4ABB-8E69-8CB42E44CB8F}"/>
                </a:ext>
              </a:extLst>
            </p:cNvPr>
            <p:cNvSpPr/>
            <p:nvPr/>
          </p:nvSpPr>
          <p:spPr>
            <a:xfrm>
              <a:off x="8805672" y="4756404"/>
              <a:ext cx="89916" cy="89916"/>
            </a:xfrm>
            <a:custGeom>
              <a:avLst/>
              <a:gdLst/>
              <a:ahLst/>
              <a:cxnLst/>
              <a:rect l="0" t="0" r="0" b="0"/>
              <a:pathLst>
                <a:path w="89916" h="89916">
                  <a:moveTo>
                    <a:pt x="0" y="0"/>
                  </a:moveTo>
                  <a:lnTo>
                    <a:pt x="89916" y="0"/>
                  </a:lnTo>
                  <a:lnTo>
                    <a:pt x="89916" y="89916"/>
                  </a:lnTo>
                  <a:lnTo>
                    <a:pt x="0" y="89916"/>
                  </a:lnTo>
                  <a:lnTo>
                    <a:pt x="0" y="0"/>
                  </a:lnTo>
                </a:path>
              </a:pathLst>
            </a:custGeom>
            <a:ln w="0" cap="flat">
              <a:round/>
            </a:ln>
          </p:spPr>
          <p:style>
            <a:lnRef idx="0">
              <a:srgbClr val="000000">
                <a:alpha val="0"/>
              </a:srgbClr>
            </a:lnRef>
            <a:fillRef idx="1">
              <a:srgbClr val="C1C139"/>
            </a:fillRef>
            <a:effectRef idx="0">
              <a:scrgbClr r="0" g="0" b="0"/>
            </a:effectRef>
            <a:fontRef idx="none"/>
          </p:style>
          <p:txBody>
            <a:bodyPr/>
            <a:lstStyle/>
            <a:p>
              <a:endParaRPr lang="en-US"/>
            </a:p>
          </p:txBody>
        </p:sp>
        <p:sp>
          <p:nvSpPr>
            <p:cNvPr id="44" name="Shape 579">
              <a:extLst>
                <a:ext uri="{FF2B5EF4-FFF2-40B4-BE49-F238E27FC236}">
                  <a16:creationId xmlns:a16="http://schemas.microsoft.com/office/drawing/2014/main" id="{B9BEE1E8-8F53-44AB-83A1-D8E85BA0B4B7}"/>
                </a:ext>
              </a:extLst>
            </p:cNvPr>
            <p:cNvSpPr/>
            <p:nvPr/>
          </p:nvSpPr>
          <p:spPr>
            <a:xfrm>
              <a:off x="8805672" y="4756404"/>
              <a:ext cx="89916" cy="89916"/>
            </a:xfrm>
            <a:custGeom>
              <a:avLst/>
              <a:gdLst/>
              <a:ahLst/>
              <a:cxnLst/>
              <a:rect l="0" t="0" r="0" b="0"/>
              <a:pathLst>
                <a:path w="89916" h="89916">
                  <a:moveTo>
                    <a:pt x="0" y="89916"/>
                  </a:moveTo>
                  <a:lnTo>
                    <a:pt x="89916" y="89916"/>
                  </a:lnTo>
                  <a:lnTo>
                    <a:pt x="89916" y="0"/>
                  </a:lnTo>
                  <a:lnTo>
                    <a:pt x="0" y="0"/>
                  </a:ln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45" name="Rectangle 44">
              <a:extLst>
                <a:ext uri="{FF2B5EF4-FFF2-40B4-BE49-F238E27FC236}">
                  <a16:creationId xmlns:a16="http://schemas.microsoft.com/office/drawing/2014/main" id="{85839FAA-C8C7-42A6-AD23-EB1808BCD3D7}"/>
                </a:ext>
              </a:extLst>
            </p:cNvPr>
            <p:cNvSpPr/>
            <p:nvPr/>
          </p:nvSpPr>
          <p:spPr>
            <a:xfrm>
              <a:off x="8936736" y="4718156"/>
              <a:ext cx="461529"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595959"/>
                  </a:solidFill>
                  <a:effectLst/>
                  <a:latin typeface="Microsoft New Tai Lue" panose="020B0502040204020203" pitchFamily="34" charset="0"/>
                  <a:ea typeface="Microsoft New Tai Lue" panose="020B0502040204020203" pitchFamily="34" charset="0"/>
                </a:rPr>
                <a:t>Black</a:t>
              </a:r>
              <a:endParaRPr lang="en-US" sz="2800" b="1">
                <a:solidFill>
                  <a:srgbClr val="999683"/>
                </a:solidFill>
                <a:effectLst/>
                <a:latin typeface="Arial" panose="020B0604020202020204" pitchFamily="34" charset="0"/>
                <a:ea typeface="Arial" panose="020B0604020202020204" pitchFamily="34" charset="0"/>
              </a:endParaRPr>
            </a:p>
          </p:txBody>
        </p:sp>
        <p:sp>
          <p:nvSpPr>
            <p:cNvPr id="46" name="Shape 35082">
              <a:extLst>
                <a:ext uri="{FF2B5EF4-FFF2-40B4-BE49-F238E27FC236}">
                  <a16:creationId xmlns:a16="http://schemas.microsoft.com/office/drawing/2014/main" id="{761FA17A-9ACA-4889-AD76-12A0E5DD432F}"/>
                </a:ext>
              </a:extLst>
            </p:cNvPr>
            <p:cNvSpPr/>
            <p:nvPr/>
          </p:nvSpPr>
          <p:spPr>
            <a:xfrm>
              <a:off x="8805672" y="5030724"/>
              <a:ext cx="89916" cy="88392"/>
            </a:xfrm>
            <a:custGeom>
              <a:avLst/>
              <a:gdLst/>
              <a:ahLst/>
              <a:cxnLst/>
              <a:rect l="0" t="0" r="0" b="0"/>
              <a:pathLst>
                <a:path w="89916" h="88392">
                  <a:moveTo>
                    <a:pt x="0" y="0"/>
                  </a:moveTo>
                  <a:lnTo>
                    <a:pt x="89916" y="0"/>
                  </a:lnTo>
                  <a:lnTo>
                    <a:pt x="89916" y="88392"/>
                  </a:lnTo>
                  <a:lnTo>
                    <a:pt x="0" y="88392"/>
                  </a:lnTo>
                  <a:lnTo>
                    <a:pt x="0" y="0"/>
                  </a:lnTo>
                </a:path>
              </a:pathLst>
            </a:custGeom>
            <a:ln w="0" cap="flat">
              <a:round/>
            </a:ln>
          </p:spPr>
          <p:style>
            <a:lnRef idx="0">
              <a:srgbClr val="000000">
                <a:alpha val="0"/>
              </a:srgbClr>
            </a:lnRef>
            <a:fillRef idx="1">
              <a:srgbClr val="118E97"/>
            </a:fillRef>
            <a:effectRef idx="0">
              <a:scrgbClr r="0" g="0" b="0"/>
            </a:effectRef>
            <a:fontRef idx="none"/>
          </p:style>
          <p:txBody>
            <a:bodyPr/>
            <a:lstStyle/>
            <a:p>
              <a:endParaRPr lang="en-US"/>
            </a:p>
          </p:txBody>
        </p:sp>
        <p:sp>
          <p:nvSpPr>
            <p:cNvPr id="47" name="Shape 582">
              <a:extLst>
                <a:ext uri="{FF2B5EF4-FFF2-40B4-BE49-F238E27FC236}">
                  <a16:creationId xmlns:a16="http://schemas.microsoft.com/office/drawing/2014/main" id="{704F0F9F-80CF-4490-92D1-828149FC5894}"/>
                </a:ext>
              </a:extLst>
            </p:cNvPr>
            <p:cNvSpPr/>
            <p:nvPr/>
          </p:nvSpPr>
          <p:spPr>
            <a:xfrm>
              <a:off x="8805672" y="5030724"/>
              <a:ext cx="89916" cy="88392"/>
            </a:xfrm>
            <a:custGeom>
              <a:avLst/>
              <a:gdLst/>
              <a:ahLst/>
              <a:cxnLst/>
              <a:rect l="0" t="0" r="0" b="0"/>
              <a:pathLst>
                <a:path w="89916" h="88392">
                  <a:moveTo>
                    <a:pt x="0" y="88392"/>
                  </a:moveTo>
                  <a:lnTo>
                    <a:pt x="89916" y="88392"/>
                  </a:lnTo>
                  <a:lnTo>
                    <a:pt x="89916" y="0"/>
                  </a:lnTo>
                  <a:lnTo>
                    <a:pt x="0" y="0"/>
                  </a:ln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48" name="Rectangle 47">
              <a:extLst>
                <a:ext uri="{FF2B5EF4-FFF2-40B4-BE49-F238E27FC236}">
                  <a16:creationId xmlns:a16="http://schemas.microsoft.com/office/drawing/2014/main" id="{9D93678C-C998-4D8F-ADEE-0BE2DC9F04D1}"/>
                </a:ext>
              </a:extLst>
            </p:cNvPr>
            <p:cNvSpPr/>
            <p:nvPr/>
          </p:nvSpPr>
          <p:spPr>
            <a:xfrm>
              <a:off x="8936736" y="4991206"/>
              <a:ext cx="1882198"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595959"/>
                  </a:solidFill>
                  <a:effectLst/>
                  <a:latin typeface="Microsoft New Tai Lue" panose="020B0502040204020203" pitchFamily="34" charset="0"/>
                  <a:ea typeface="Microsoft New Tai Lue" panose="020B0502040204020203" pitchFamily="34" charset="0"/>
                </a:rPr>
                <a:t>Asian/Pacific Islander</a:t>
              </a:r>
              <a:endParaRPr lang="en-US" sz="2800" b="1">
                <a:solidFill>
                  <a:srgbClr val="999683"/>
                </a:solidFill>
                <a:effectLst/>
                <a:latin typeface="Arial" panose="020B0604020202020204" pitchFamily="34" charset="0"/>
                <a:ea typeface="Arial" panose="020B0604020202020204" pitchFamily="34" charset="0"/>
              </a:endParaRPr>
            </a:p>
          </p:txBody>
        </p:sp>
        <p:sp>
          <p:nvSpPr>
            <p:cNvPr id="49" name="Shape 35083">
              <a:extLst>
                <a:ext uri="{FF2B5EF4-FFF2-40B4-BE49-F238E27FC236}">
                  <a16:creationId xmlns:a16="http://schemas.microsoft.com/office/drawing/2014/main" id="{FEFCA23D-C407-4FF6-8E7C-F7C6FBAECF40}"/>
                </a:ext>
              </a:extLst>
            </p:cNvPr>
            <p:cNvSpPr/>
            <p:nvPr/>
          </p:nvSpPr>
          <p:spPr>
            <a:xfrm>
              <a:off x="8805672" y="5303520"/>
              <a:ext cx="89916" cy="88392"/>
            </a:xfrm>
            <a:custGeom>
              <a:avLst/>
              <a:gdLst/>
              <a:ahLst/>
              <a:cxnLst/>
              <a:rect l="0" t="0" r="0" b="0"/>
              <a:pathLst>
                <a:path w="89916" h="88392">
                  <a:moveTo>
                    <a:pt x="0" y="0"/>
                  </a:moveTo>
                  <a:lnTo>
                    <a:pt x="89916" y="0"/>
                  </a:lnTo>
                  <a:lnTo>
                    <a:pt x="89916" y="88392"/>
                  </a:lnTo>
                  <a:lnTo>
                    <a:pt x="0" y="88392"/>
                  </a:lnTo>
                  <a:lnTo>
                    <a:pt x="0" y="0"/>
                  </a:lnTo>
                </a:path>
              </a:pathLst>
            </a:custGeom>
            <a:ln w="0" cap="flat">
              <a:round/>
            </a:ln>
          </p:spPr>
          <p:style>
            <a:lnRef idx="0">
              <a:srgbClr val="000000">
                <a:alpha val="0"/>
              </a:srgbClr>
            </a:lnRef>
            <a:fillRef idx="1">
              <a:srgbClr val="F9BD03"/>
            </a:fillRef>
            <a:effectRef idx="0">
              <a:scrgbClr r="0" g="0" b="0"/>
            </a:effectRef>
            <a:fontRef idx="none"/>
          </p:style>
          <p:txBody>
            <a:bodyPr/>
            <a:lstStyle/>
            <a:p>
              <a:endParaRPr lang="en-US"/>
            </a:p>
          </p:txBody>
        </p:sp>
        <p:sp>
          <p:nvSpPr>
            <p:cNvPr id="50" name="Shape 585">
              <a:extLst>
                <a:ext uri="{FF2B5EF4-FFF2-40B4-BE49-F238E27FC236}">
                  <a16:creationId xmlns:a16="http://schemas.microsoft.com/office/drawing/2014/main" id="{47471942-F8CD-4E19-B622-073141FE1F9D}"/>
                </a:ext>
              </a:extLst>
            </p:cNvPr>
            <p:cNvSpPr/>
            <p:nvPr/>
          </p:nvSpPr>
          <p:spPr>
            <a:xfrm>
              <a:off x="8805672" y="5303520"/>
              <a:ext cx="89916" cy="88392"/>
            </a:xfrm>
            <a:custGeom>
              <a:avLst/>
              <a:gdLst/>
              <a:ahLst/>
              <a:cxnLst/>
              <a:rect l="0" t="0" r="0" b="0"/>
              <a:pathLst>
                <a:path w="89916" h="88392">
                  <a:moveTo>
                    <a:pt x="0" y="88392"/>
                  </a:moveTo>
                  <a:lnTo>
                    <a:pt x="89916" y="88392"/>
                  </a:lnTo>
                  <a:lnTo>
                    <a:pt x="89916" y="0"/>
                  </a:lnTo>
                  <a:lnTo>
                    <a:pt x="0" y="0"/>
                  </a:ln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51" name="Rectangle 50">
              <a:extLst>
                <a:ext uri="{FF2B5EF4-FFF2-40B4-BE49-F238E27FC236}">
                  <a16:creationId xmlns:a16="http://schemas.microsoft.com/office/drawing/2014/main" id="{FA4ED8C8-5A3D-4D09-A142-BE5481CE0792}"/>
                </a:ext>
              </a:extLst>
            </p:cNvPr>
            <p:cNvSpPr/>
            <p:nvPr/>
          </p:nvSpPr>
          <p:spPr>
            <a:xfrm>
              <a:off x="8936736" y="5264636"/>
              <a:ext cx="756852"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595959"/>
                  </a:solidFill>
                  <a:effectLst/>
                  <a:latin typeface="Microsoft New Tai Lue" panose="020B0502040204020203" pitchFamily="34" charset="0"/>
                  <a:ea typeface="Microsoft New Tai Lue" panose="020B0502040204020203" pitchFamily="34" charset="0"/>
                </a:rPr>
                <a:t>Hispanic</a:t>
              </a:r>
              <a:endParaRPr lang="en-US" sz="2800" b="1">
                <a:solidFill>
                  <a:srgbClr val="999683"/>
                </a:solidFill>
                <a:effectLst/>
                <a:latin typeface="Arial" panose="020B0604020202020204" pitchFamily="34" charset="0"/>
                <a:ea typeface="Arial" panose="020B0604020202020204" pitchFamily="34" charset="0"/>
              </a:endParaRPr>
            </a:p>
          </p:txBody>
        </p:sp>
        <p:sp>
          <p:nvSpPr>
            <p:cNvPr id="52" name="Shape 35084">
              <a:extLst>
                <a:ext uri="{FF2B5EF4-FFF2-40B4-BE49-F238E27FC236}">
                  <a16:creationId xmlns:a16="http://schemas.microsoft.com/office/drawing/2014/main" id="{AE9A63A2-F025-44DD-B67D-1F925F68BA52}"/>
                </a:ext>
              </a:extLst>
            </p:cNvPr>
            <p:cNvSpPr/>
            <p:nvPr/>
          </p:nvSpPr>
          <p:spPr>
            <a:xfrm>
              <a:off x="8805672" y="5576316"/>
              <a:ext cx="89916" cy="89916"/>
            </a:xfrm>
            <a:custGeom>
              <a:avLst/>
              <a:gdLst/>
              <a:ahLst/>
              <a:cxnLst/>
              <a:rect l="0" t="0" r="0" b="0"/>
              <a:pathLst>
                <a:path w="89916" h="89916">
                  <a:moveTo>
                    <a:pt x="0" y="0"/>
                  </a:moveTo>
                  <a:lnTo>
                    <a:pt x="89916" y="0"/>
                  </a:lnTo>
                  <a:lnTo>
                    <a:pt x="89916" y="89916"/>
                  </a:lnTo>
                  <a:lnTo>
                    <a:pt x="0" y="89916"/>
                  </a:lnTo>
                  <a:lnTo>
                    <a:pt x="0" y="0"/>
                  </a:lnTo>
                </a:path>
              </a:pathLst>
            </a:custGeom>
            <a:ln w="0" cap="flat">
              <a:round/>
            </a:ln>
          </p:spPr>
          <p:style>
            <a:lnRef idx="0">
              <a:srgbClr val="000000">
                <a:alpha val="0"/>
              </a:srgbClr>
            </a:lnRef>
            <a:fillRef idx="1">
              <a:srgbClr val="407026"/>
            </a:fillRef>
            <a:effectRef idx="0">
              <a:scrgbClr r="0" g="0" b="0"/>
            </a:effectRef>
            <a:fontRef idx="none"/>
          </p:style>
          <p:txBody>
            <a:bodyPr/>
            <a:lstStyle/>
            <a:p>
              <a:endParaRPr lang="en-US"/>
            </a:p>
          </p:txBody>
        </p:sp>
        <p:sp>
          <p:nvSpPr>
            <p:cNvPr id="53" name="Shape 588">
              <a:extLst>
                <a:ext uri="{FF2B5EF4-FFF2-40B4-BE49-F238E27FC236}">
                  <a16:creationId xmlns:a16="http://schemas.microsoft.com/office/drawing/2014/main" id="{B92B815D-0E31-40EF-BA48-7C2FE2CA56C5}"/>
                </a:ext>
              </a:extLst>
            </p:cNvPr>
            <p:cNvSpPr/>
            <p:nvPr/>
          </p:nvSpPr>
          <p:spPr>
            <a:xfrm>
              <a:off x="8805672" y="5576316"/>
              <a:ext cx="89916" cy="89916"/>
            </a:xfrm>
            <a:custGeom>
              <a:avLst/>
              <a:gdLst/>
              <a:ahLst/>
              <a:cxnLst/>
              <a:rect l="0" t="0" r="0" b="0"/>
              <a:pathLst>
                <a:path w="89916" h="89916">
                  <a:moveTo>
                    <a:pt x="0" y="89916"/>
                  </a:moveTo>
                  <a:lnTo>
                    <a:pt x="89916" y="89916"/>
                  </a:lnTo>
                  <a:lnTo>
                    <a:pt x="89916" y="0"/>
                  </a:lnTo>
                  <a:lnTo>
                    <a:pt x="0" y="0"/>
                  </a:lnTo>
                  <a:close/>
                </a:path>
              </a:pathLst>
            </a:custGeom>
            <a:ln w="18288" cap="flat">
              <a:round/>
            </a:ln>
          </p:spPr>
          <p:style>
            <a:lnRef idx="1">
              <a:srgbClr val="FFFFFF"/>
            </a:lnRef>
            <a:fillRef idx="0">
              <a:srgbClr val="000000">
                <a:alpha val="0"/>
              </a:srgbClr>
            </a:fillRef>
            <a:effectRef idx="0">
              <a:scrgbClr r="0" g="0" b="0"/>
            </a:effectRef>
            <a:fontRef idx="none"/>
          </p:style>
          <p:txBody>
            <a:bodyPr/>
            <a:lstStyle/>
            <a:p>
              <a:endParaRPr lang="en-US"/>
            </a:p>
          </p:txBody>
        </p:sp>
        <p:sp>
          <p:nvSpPr>
            <p:cNvPr id="54" name="Rectangle 53">
              <a:extLst>
                <a:ext uri="{FF2B5EF4-FFF2-40B4-BE49-F238E27FC236}">
                  <a16:creationId xmlns:a16="http://schemas.microsoft.com/office/drawing/2014/main" id="{CCBCB3A0-3571-43F6-99D6-274689864BB4}"/>
                </a:ext>
              </a:extLst>
            </p:cNvPr>
            <p:cNvSpPr/>
            <p:nvPr/>
          </p:nvSpPr>
          <p:spPr>
            <a:xfrm>
              <a:off x="8936736" y="5537763"/>
              <a:ext cx="512202" cy="229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595959"/>
                  </a:solidFill>
                  <a:effectLst/>
                  <a:latin typeface="Microsoft New Tai Lue" panose="020B0502040204020203" pitchFamily="34" charset="0"/>
                  <a:ea typeface="Microsoft New Tai Lue" panose="020B0502040204020203" pitchFamily="34" charset="0"/>
                </a:rPr>
                <a:t>Other</a:t>
              </a:r>
              <a:endParaRPr lang="en-US" sz="2800" b="1">
                <a:solidFill>
                  <a:srgbClr val="999683"/>
                </a:solidFill>
                <a:effectLst/>
                <a:latin typeface="Arial" panose="020B0604020202020204" pitchFamily="34" charset="0"/>
                <a:ea typeface="Arial" panose="020B0604020202020204" pitchFamily="34" charset="0"/>
              </a:endParaRPr>
            </a:p>
          </p:txBody>
        </p:sp>
        <p:sp>
          <p:nvSpPr>
            <p:cNvPr id="55" name="Rectangle 54">
              <a:extLst>
                <a:ext uri="{FF2B5EF4-FFF2-40B4-BE49-F238E27FC236}">
                  <a16:creationId xmlns:a16="http://schemas.microsoft.com/office/drawing/2014/main" id="{69461AFC-F11D-42BE-A04D-00C285066E37}"/>
                </a:ext>
              </a:extLst>
            </p:cNvPr>
            <p:cNvSpPr/>
            <p:nvPr/>
          </p:nvSpPr>
          <p:spPr>
            <a:xfrm>
              <a:off x="4389374" y="6176106"/>
              <a:ext cx="49429" cy="204179"/>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7F7F7F"/>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6" name="Rectangle 55">
              <a:extLst>
                <a:ext uri="{FF2B5EF4-FFF2-40B4-BE49-F238E27FC236}">
                  <a16:creationId xmlns:a16="http://schemas.microsoft.com/office/drawing/2014/main" id="{4D7AD5CF-7891-445F-9C5C-AB420C13DF07}"/>
                </a:ext>
              </a:extLst>
            </p:cNvPr>
            <p:cNvSpPr/>
            <p:nvPr/>
          </p:nvSpPr>
          <p:spPr>
            <a:xfrm>
              <a:off x="4425950" y="6176106"/>
              <a:ext cx="8591894" cy="204179"/>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7F7F7F"/>
                  </a:solidFill>
                  <a:effectLst/>
                  <a:latin typeface="Microsoft New Tai Lue" panose="020B0502040204020203" pitchFamily="34" charset="0"/>
                  <a:ea typeface="Microsoft New Tai Lue" panose="020B0502040204020203" pitchFamily="34" charset="0"/>
                </a:rPr>
                <a:t>Q1. What is your age?, N=269. Q3. Which of the following best describes you?, N=269. Q10. Now turning to </a:t>
              </a:r>
              <a:endParaRPr lang="en-US" sz="2800" b="1">
                <a:solidFill>
                  <a:srgbClr val="999683"/>
                </a:solidFill>
                <a:effectLst/>
                <a:latin typeface="Arial" panose="020B0604020202020204" pitchFamily="34" charset="0"/>
                <a:ea typeface="Arial" panose="020B0604020202020204" pitchFamily="34" charset="0"/>
              </a:endParaRPr>
            </a:p>
          </p:txBody>
        </p:sp>
        <p:sp>
          <p:nvSpPr>
            <p:cNvPr id="57" name="Rectangle 56">
              <a:extLst>
                <a:ext uri="{FF2B5EF4-FFF2-40B4-BE49-F238E27FC236}">
                  <a16:creationId xmlns:a16="http://schemas.microsoft.com/office/drawing/2014/main" id="{5D8B3B2D-EB9E-474E-A3D8-3FEE592EAC57}"/>
                </a:ext>
              </a:extLst>
            </p:cNvPr>
            <p:cNvSpPr/>
            <p:nvPr/>
          </p:nvSpPr>
          <p:spPr>
            <a:xfrm>
              <a:off x="4389374" y="6337651"/>
              <a:ext cx="8778785" cy="20417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7F7F7F"/>
                  </a:solidFill>
                  <a:effectLst/>
                  <a:latin typeface="Microsoft New Tai Lue" panose="020B0502040204020203" pitchFamily="34" charset="0"/>
                  <a:ea typeface="Microsoft New Tai Lue" panose="020B0502040204020203" pitchFamily="34" charset="0"/>
                </a:rPr>
                <a:t>industries in the U.S., which of the following industries best describes your current employment? If you are not </a:t>
              </a:r>
              <a:endParaRPr lang="en-US" sz="2800" b="1">
                <a:solidFill>
                  <a:srgbClr val="999683"/>
                </a:solidFill>
                <a:effectLst/>
                <a:latin typeface="Arial" panose="020B0604020202020204" pitchFamily="34" charset="0"/>
                <a:ea typeface="Arial" panose="020B0604020202020204" pitchFamily="34" charset="0"/>
              </a:endParaRPr>
            </a:p>
          </p:txBody>
        </p:sp>
        <p:sp>
          <p:nvSpPr>
            <p:cNvPr id="58" name="Rectangle 57">
              <a:extLst>
                <a:ext uri="{FF2B5EF4-FFF2-40B4-BE49-F238E27FC236}">
                  <a16:creationId xmlns:a16="http://schemas.microsoft.com/office/drawing/2014/main" id="{179D6C2A-F4D3-401F-B35D-64D2056BD81C}"/>
                </a:ext>
              </a:extLst>
            </p:cNvPr>
            <p:cNvSpPr/>
            <p:nvPr/>
          </p:nvSpPr>
          <p:spPr>
            <a:xfrm>
              <a:off x="4389374" y="6505290"/>
              <a:ext cx="2378159" cy="204179"/>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7F7F7F"/>
                  </a:solidFill>
                  <a:effectLst/>
                  <a:latin typeface="Microsoft New Tai Lue" panose="020B0502040204020203" pitchFamily="34" charset="0"/>
                  <a:ea typeface="Microsoft New Tai Lue" panose="020B0502040204020203" pitchFamily="34" charset="0"/>
                </a:rPr>
                <a:t>employed please indicate so., </a:t>
              </a:r>
              <a:endParaRPr lang="en-US" sz="2800" b="1">
                <a:solidFill>
                  <a:srgbClr val="999683"/>
                </a:solidFill>
                <a:effectLst/>
                <a:latin typeface="Arial" panose="020B0604020202020204" pitchFamily="34" charset="0"/>
                <a:ea typeface="Arial" panose="020B0604020202020204" pitchFamily="34" charset="0"/>
              </a:endParaRPr>
            </a:p>
          </p:txBody>
        </p:sp>
        <p:sp>
          <p:nvSpPr>
            <p:cNvPr id="59" name="Rectangle 58">
              <a:extLst>
                <a:ext uri="{FF2B5EF4-FFF2-40B4-BE49-F238E27FC236}">
                  <a16:creationId xmlns:a16="http://schemas.microsoft.com/office/drawing/2014/main" id="{6E46B17E-DC7B-47F5-B818-15589E8EDDF4}"/>
                </a:ext>
              </a:extLst>
            </p:cNvPr>
            <p:cNvSpPr/>
            <p:nvPr/>
          </p:nvSpPr>
          <p:spPr>
            <a:xfrm>
              <a:off x="6180074" y="6484399"/>
              <a:ext cx="583370" cy="20114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7F7F7F"/>
                  </a:solidFill>
                  <a:effectLst/>
                  <a:latin typeface="Arial" panose="020B0604020202020204" pitchFamily="34" charset="0"/>
                  <a:ea typeface="Arial" panose="020B0604020202020204" pitchFamily="34" charset="0"/>
                </a:rPr>
                <a:t>N=219.</a:t>
              </a:r>
              <a:endParaRPr lang="en-US" sz="2800" b="1">
                <a:solidFill>
                  <a:srgbClr val="999683"/>
                </a:solidFill>
                <a:effectLst/>
                <a:latin typeface="Arial" panose="020B0604020202020204" pitchFamily="34" charset="0"/>
                <a:ea typeface="Arial" panose="020B0604020202020204" pitchFamily="34" charset="0"/>
              </a:endParaRPr>
            </a:p>
          </p:txBody>
        </p:sp>
        <p:sp>
          <p:nvSpPr>
            <p:cNvPr id="60" name="Rectangle 59">
              <a:extLst>
                <a:ext uri="{FF2B5EF4-FFF2-40B4-BE49-F238E27FC236}">
                  <a16:creationId xmlns:a16="http://schemas.microsoft.com/office/drawing/2014/main" id="{4E0BA096-FE59-47C7-BF36-03C72344FF6C}"/>
                </a:ext>
              </a:extLst>
            </p:cNvPr>
            <p:cNvSpPr/>
            <p:nvPr/>
          </p:nvSpPr>
          <p:spPr>
            <a:xfrm>
              <a:off x="6618986" y="6484399"/>
              <a:ext cx="50119" cy="20114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7F7F7F"/>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1" name="Rectangle 60">
              <a:extLst>
                <a:ext uri="{FF2B5EF4-FFF2-40B4-BE49-F238E27FC236}">
                  <a16:creationId xmlns:a16="http://schemas.microsoft.com/office/drawing/2014/main" id="{3D412D71-F942-4EA1-ACA3-E7047C091974}"/>
                </a:ext>
              </a:extLst>
            </p:cNvPr>
            <p:cNvSpPr/>
            <p:nvPr/>
          </p:nvSpPr>
          <p:spPr>
            <a:xfrm>
              <a:off x="626669" y="1552378"/>
              <a:ext cx="2633174" cy="30103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a:solidFill>
                    <a:srgbClr val="E34A06"/>
                  </a:solidFill>
                  <a:effectLst/>
                  <a:latin typeface="Arial" panose="020B0604020202020204" pitchFamily="34" charset="0"/>
                  <a:ea typeface="Arial" panose="020B0604020202020204" pitchFamily="34" charset="0"/>
                </a:rPr>
                <a:t>Current employment</a:t>
              </a:r>
              <a:endParaRPr lang="en-US" sz="2800" b="1">
                <a:solidFill>
                  <a:srgbClr val="999683"/>
                </a:solidFill>
                <a:effectLst/>
                <a:latin typeface="Arial" panose="020B0604020202020204" pitchFamily="34" charset="0"/>
                <a:ea typeface="Arial" panose="020B0604020202020204" pitchFamily="34" charset="0"/>
              </a:endParaRPr>
            </a:p>
          </p:txBody>
        </p:sp>
        <p:sp>
          <p:nvSpPr>
            <p:cNvPr id="62" name="Rectangle 61">
              <a:extLst>
                <a:ext uri="{FF2B5EF4-FFF2-40B4-BE49-F238E27FC236}">
                  <a16:creationId xmlns:a16="http://schemas.microsoft.com/office/drawing/2014/main" id="{296B7734-8EF5-4D8A-9E53-1941764A4BB2}"/>
                </a:ext>
              </a:extLst>
            </p:cNvPr>
            <p:cNvSpPr/>
            <p:nvPr/>
          </p:nvSpPr>
          <p:spPr>
            <a:xfrm>
              <a:off x="2606675" y="1552378"/>
              <a:ext cx="75011" cy="30103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a:solidFill>
                    <a:srgbClr val="E34A06"/>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3" name="Rectangle 62">
              <a:extLst>
                <a:ext uri="{FF2B5EF4-FFF2-40B4-BE49-F238E27FC236}">
                  <a16:creationId xmlns:a16="http://schemas.microsoft.com/office/drawing/2014/main" id="{EAA2DCFE-7F4B-4CEE-81AE-806F593C18C9}"/>
                </a:ext>
              </a:extLst>
            </p:cNvPr>
            <p:cNvSpPr/>
            <p:nvPr/>
          </p:nvSpPr>
          <p:spPr>
            <a:xfrm>
              <a:off x="626669" y="1796494"/>
              <a:ext cx="74898" cy="3005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a:solidFill>
                    <a:srgbClr val="E34A06"/>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4" name="Rectangle 63">
              <a:extLst>
                <a:ext uri="{FF2B5EF4-FFF2-40B4-BE49-F238E27FC236}">
                  <a16:creationId xmlns:a16="http://schemas.microsoft.com/office/drawing/2014/main" id="{FC3B0501-6185-4C6E-93E3-21DD322D7529}"/>
                </a:ext>
              </a:extLst>
            </p:cNvPr>
            <p:cNvSpPr/>
            <p:nvPr/>
          </p:nvSpPr>
          <p:spPr>
            <a:xfrm>
              <a:off x="626669" y="2079404"/>
              <a:ext cx="1664316"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dirty="0">
                  <a:solidFill>
                    <a:srgbClr val="31CCE8"/>
                  </a:solidFill>
                  <a:effectLst/>
                  <a:latin typeface="Microsoft New Tai Lue" panose="020B0502040204020203" pitchFamily="34" charset="0"/>
                  <a:ea typeface="Microsoft New Tai Lue" panose="020B0502040204020203" pitchFamily="34" charset="0"/>
                </a:rPr>
                <a:t>Manufacturing</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65" name="Rectangle 64">
              <a:extLst>
                <a:ext uri="{FF2B5EF4-FFF2-40B4-BE49-F238E27FC236}">
                  <a16:creationId xmlns:a16="http://schemas.microsoft.com/office/drawing/2014/main" id="{B377151B-1456-4A94-9E2E-BF51FAB515D5}"/>
                </a:ext>
              </a:extLst>
            </p:cNvPr>
            <p:cNvSpPr/>
            <p:nvPr/>
          </p:nvSpPr>
          <p:spPr>
            <a:xfrm>
              <a:off x="1877822" y="2079404"/>
              <a:ext cx="65453"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6" name="Rectangle 65">
              <a:extLst>
                <a:ext uri="{FF2B5EF4-FFF2-40B4-BE49-F238E27FC236}">
                  <a16:creationId xmlns:a16="http://schemas.microsoft.com/office/drawing/2014/main" id="{1E631A2E-4980-4BF6-86D9-C23580491380}"/>
                </a:ext>
              </a:extLst>
            </p:cNvPr>
            <p:cNvSpPr/>
            <p:nvPr/>
          </p:nvSpPr>
          <p:spPr>
            <a:xfrm>
              <a:off x="3202559" y="2079404"/>
              <a:ext cx="272165"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27</a:t>
              </a:r>
              <a:endParaRPr lang="en-US" sz="2800" b="1">
                <a:solidFill>
                  <a:srgbClr val="999683"/>
                </a:solidFill>
                <a:effectLst/>
                <a:latin typeface="Arial" panose="020B0604020202020204" pitchFamily="34" charset="0"/>
                <a:ea typeface="Arial" panose="020B0604020202020204" pitchFamily="34" charset="0"/>
              </a:endParaRPr>
            </a:p>
          </p:txBody>
        </p:sp>
        <p:sp>
          <p:nvSpPr>
            <p:cNvPr id="67" name="Rectangle 66">
              <a:extLst>
                <a:ext uri="{FF2B5EF4-FFF2-40B4-BE49-F238E27FC236}">
                  <a16:creationId xmlns:a16="http://schemas.microsoft.com/office/drawing/2014/main" id="{63A98F19-7B82-4382-B4B5-107A938E3E93}"/>
                </a:ext>
              </a:extLst>
            </p:cNvPr>
            <p:cNvSpPr/>
            <p:nvPr/>
          </p:nvSpPr>
          <p:spPr>
            <a:xfrm>
              <a:off x="3406775" y="2016549"/>
              <a:ext cx="218178"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68" name="Rectangle 67">
              <a:extLst>
                <a:ext uri="{FF2B5EF4-FFF2-40B4-BE49-F238E27FC236}">
                  <a16:creationId xmlns:a16="http://schemas.microsoft.com/office/drawing/2014/main" id="{3FF90E9E-F157-4514-A409-867FE459E30B}"/>
                </a:ext>
              </a:extLst>
            </p:cNvPr>
            <p:cNvSpPr/>
            <p:nvPr/>
          </p:nvSpPr>
          <p:spPr>
            <a:xfrm>
              <a:off x="3571367" y="2016549"/>
              <a:ext cx="118575"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9" name="Rectangle 68">
              <a:extLst>
                <a:ext uri="{FF2B5EF4-FFF2-40B4-BE49-F238E27FC236}">
                  <a16:creationId xmlns:a16="http://schemas.microsoft.com/office/drawing/2014/main" id="{5560538A-7BBD-4B15-86E2-E1E82BE03900}"/>
                </a:ext>
              </a:extLst>
            </p:cNvPr>
            <p:cNvSpPr/>
            <p:nvPr/>
          </p:nvSpPr>
          <p:spPr>
            <a:xfrm>
              <a:off x="626669" y="2328244"/>
              <a:ext cx="1214918"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Technology</a:t>
              </a:r>
              <a:endParaRPr lang="en-US" sz="2800" b="1">
                <a:solidFill>
                  <a:srgbClr val="999683"/>
                </a:solidFill>
                <a:effectLst/>
                <a:latin typeface="Arial" panose="020B0604020202020204" pitchFamily="34" charset="0"/>
                <a:ea typeface="Arial" panose="020B0604020202020204" pitchFamily="34" charset="0"/>
              </a:endParaRPr>
            </a:p>
          </p:txBody>
        </p:sp>
        <p:sp>
          <p:nvSpPr>
            <p:cNvPr id="70" name="Rectangle 69">
              <a:extLst>
                <a:ext uri="{FF2B5EF4-FFF2-40B4-BE49-F238E27FC236}">
                  <a16:creationId xmlns:a16="http://schemas.microsoft.com/office/drawing/2014/main" id="{65974B2E-A118-439C-BB76-53E3DBA58975}"/>
                </a:ext>
              </a:extLst>
            </p:cNvPr>
            <p:cNvSpPr/>
            <p:nvPr/>
          </p:nvSpPr>
          <p:spPr>
            <a:xfrm>
              <a:off x="1541018" y="2328244"/>
              <a:ext cx="64979"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1" name="Rectangle 70">
              <a:extLst>
                <a:ext uri="{FF2B5EF4-FFF2-40B4-BE49-F238E27FC236}">
                  <a16:creationId xmlns:a16="http://schemas.microsoft.com/office/drawing/2014/main" id="{43D5234A-C643-4EDA-8072-89379F1ED11C}"/>
                </a:ext>
              </a:extLst>
            </p:cNvPr>
            <p:cNvSpPr/>
            <p:nvPr/>
          </p:nvSpPr>
          <p:spPr>
            <a:xfrm>
              <a:off x="3255899" y="2328244"/>
              <a:ext cx="127824"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6</a:t>
              </a:r>
              <a:endParaRPr lang="en-US" sz="2800" b="1">
                <a:solidFill>
                  <a:srgbClr val="999683"/>
                </a:solidFill>
                <a:effectLst/>
                <a:latin typeface="Arial" panose="020B0604020202020204" pitchFamily="34" charset="0"/>
                <a:ea typeface="Arial" panose="020B0604020202020204" pitchFamily="34" charset="0"/>
              </a:endParaRPr>
            </a:p>
          </p:txBody>
        </p:sp>
        <p:sp>
          <p:nvSpPr>
            <p:cNvPr id="72" name="Rectangle 71">
              <a:extLst>
                <a:ext uri="{FF2B5EF4-FFF2-40B4-BE49-F238E27FC236}">
                  <a16:creationId xmlns:a16="http://schemas.microsoft.com/office/drawing/2014/main" id="{C3B0BABC-B486-408C-AE66-768E0D08E609}"/>
                </a:ext>
              </a:extLst>
            </p:cNvPr>
            <p:cNvSpPr/>
            <p:nvPr/>
          </p:nvSpPr>
          <p:spPr>
            <a:xfrm>
              <a:off x="3351911" y="2265215"/>
              <a:ext cx="218178"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73" name="Rectangle 72">
              <a:extLst>
                <a:ext uri="{FF2B5EF4-FFF2-40B4-BE49-F238E27FC236}">
                  <a16:creationId xmlns:a16="http://schemas.microsoft.com/office/drawing/2014/main" id="{C5D7B660-6C6C-4656-AE3F-6B1057AEDA84}"/>
                </a:ext>
              </a:extLst>
            </p:cNvPr>
            <p:cNvSpPr/>
            <p:nvPr/>
          </p:nvSpPr>
          <p:spPr>
            <a:xfrm>
              <a:off x="3516503" y="2265215"/>
              <a:ext cx="118575"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4" name="Rectangle 73">
              <a:extLst>
                <a:ext uri="{FF2B5EF4-FFF2-40B4-BE49-F238E27FC236}">
                  <a16:creationId xmlns:a16="http://schemas.microsoft.com/office/drawing/2014/main" id="{93FCBC93-5EA3-46F2-AC78-1117362F6A58}"/>
                </a:ext>
              </a:extLst>
            </p:cNvPr>
            <p:cNvSpPr/>
            <p:nvPr/>
          </p:nvSpPr>
          <p:spPr>
            <a:xfrm>
              <a:off x="626669" y="2577037"/>
              <a:ext cx="2510466"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Development (software)</a:t>
              </a:r>
              <a:endParaRPr lang="en-US" sz="2800" b="1">
                <a:solidFill>
                  <a:srgbClr val="999683"/>
                </a:solidFill>
                <a:effectLst/>
                <a:latin typeface="Arial" panose="020B0604020202020204" pitchFamily="34" charset="0"/>
                <a:ea typeface="Arial" panose="020B0604020202020204" pitchFamily="34" charset="0"/>
              </a:endParaRPr>
            </a:p>
          </p:txBody>
        </p:sp>
        <p:sp>
          <p:nvSpPr>
            <p:cNvPr id="75" name="Rectangle 74">
              <a:extLst>
                <a:ext uri="{FF2B5EF4-FFF2-40B4-BE49-F238E27FC236}">
                  <a16:creationId xmlns:a16="http://schemas.microsoft.com/office/drawing/2014/main" id="{41E068A1-F3AC-42AA-93F9-A80ED8F49B7C}"/>
                </a:ext>
              </a:extLst>
            </p:cNvPr>
            <p:cNvSpPr/>
            <p:nvPr/>
          </p:nvSpPr>
          <p:spPr>
            <a:xfrm>
              <a:off x="2515235" y="2577037"/>
              <a:ext cx="64979"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6" name="Rectangle 75">
              <a:extLst>
                <a:ext uri="{FF2B5EF4-FFF2-40B4-BE49-F238E27FC236}">
                  <a16:creationId xmlns:a16="http://schemas.microsoft.com/office/drawing/2014/main" id="{F9B122BA-28A4-4032-A62D-8700898F3579}"/>
                </a:ext>
              </a:extLst>
            </p:cNvPr>
            <p:cNvSpPr/>
            <p:nvPr/>
          </p:nvSpPr>
          <p:spPr>
            <a:xfrm>
              <a:off x="3255899" y="2577037"/>
              <a:ext cx="127824"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1</a:t>
              </a:r>
              <a:endParaRPr lang="en-US" sz="2800" b="1">
                <a:solidFill>
                  <a:srgbClr val="999683"/>
                </a:solidFill>
                <a:effectLst/>
                <a:latin typeface="Arial" panose="020B0604020202020204" pitchFamily="34" charset="0"/>
                <a:ea typeface="Arial" panose="020B0604020202020204" pitchFamily="34" charset="0"/>
              </a:endParaRPr>
            </a:p>
          </p:txBody>
        </p:sp>
        <p:sp>
          <p:nvSpPr>
            <p:cNvPr id="77" name="Rectangle 76">
              <a:extLst>
                <a:ext uri="{FF2B5EF4-FFF2-40B4-BE49-F238E27FC236}">
                  <a16:creationId xmlns:a16="http://schemas.microsoft.com/office/drawing/2014/main" id="{4BE3F445-62A7-4DCA-A83D-BD4F23A2CD0B}"/>
                </a:ext>
              </a:extLst>
            </p:cNvPr>
            <p:cNvSpPr/>
            <p:nvPr/>
          </p:nvSpPr>
          <p:spPr>
            <a:xfrm>
              <a:off x="3351911" y="2514008"/>
              <a:ext cx="218178"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78" name="Rectangle 77">
              <a:extLst>
                <a:ext uri="{FF2B5EF4-FFF2-40B4-BE49-F238E27FC236}">
                  <a16:creationId xmlns:a16="http://schemas.microsoft.com/office/drawing/2014/main" id="{565A71F0-568C-4DF0-9C83-83B0BEF3DB57}"/>
                </a:ext>
              </a:extLst>
            </p:cNvPr>
            <p:cNvSpPr/>
            <p:nvPr/>
          </p:nvSpPr>
          <p:spPr>
            <a:xfrm>
              <a:off x="3516503" y="2514008"/>
              <a:ext cx="118575"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9" name="Rectangle 78">
              <a:extLst>
                <a:ext uri="{FF2B5EF4-FFF2-40B4-BE49-F238E27FC236}">
                  <a16:creationId xmlns:a16="http://schemas.microsoft.com/office/drawing/2014/main" id="{9CD51941-4785-4A6C-81B9-923D6904D770}"/>
                </a:ext>
              </a:extLst>
            </p:cNvPr>
            <p:cNvSpPr/>
            <p:nvPr/>
          </p:nvSpPr>
          <p:spPr>
            <a:xfrm>
              <a:off x="626669" y="2825474"/>
              <a:ext cx="582247" cy="26887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Retail</a:t>
              </a:r>
              <a:endParaRPr lang="en-US" sz="2800" b="1">
                <a:solidFill>
                  <a:srgbClr val="999683"/>
                </a:solidFill>
                <a:effectLst/>
                <a:latin typeface="Arial" panose="020B0604020202020204" pitchFamily="34" charset="0"/>
                <a:ea typeface="Arial" panose="020B0604020202020204" pitchFamily="34" charset="0"/>
              </a:endParaRPr>
            </a:p>
          </p:txBody>
        </p:sp>
        <p:sp>
          <p:nvSpPr>
            <p:cNvPr id="80" name="Rectangle 79">
              <a:extLst>
                <a:ext uri="{FF2B5EF4-FFF2-40B4-BE49-F238E27FC236}">
                  <a16:creationId xmlns:a16="http://schemas.microsoft.com/office/drawing/2014/main" id="{33B616AA-3A12-40B9-A83E-FEA99CEC1A32}"/>
                </a:ext>
              </a:extLst>
            </p:cNvPr>
            <p:cNvSpPr/>
            <p:nvPr/>
          </p:nvSpPr>
          <p:spPr>
            <a:xfrm>
              <a:off x="1064057" y="2825474"/>
              <a:ext cx="65090" cy="26887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1" name="Rectangle 80">
              <a:extLst>
                <a:ext uri="{FF2B5EF4-FFF2-40B4-BE49-F238E27FC236}">
                  <a16:creationId xmlns:a16="http://schemas.microsoft.com/office/drawing/2014/main" id="{78D48780-F31A-4460-980A-5D264C6E8556}"/>
                </a:ext>
              </a:extLst>
            </p:cNvPr>
            <p:cNvSpPr/>
            <p:nvPr/>
          </p:nvSpPr>
          <p:spPr>
            <a:xfrm>
              <a:off x="3255899" y="2825474"/>
              <a:ext cx="128042" cy="26887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6</a:t>
              </a:r>
              <a:endParaRPr lang="en-US" sz="2800" b="1">
                <a:solidFill>
                  <a:srgbClr val="999683"/>
                </a:solidFill>
                <a:effectLst/>
                <a:latin typeface="Arial" panose="020B0604020202020204" pitchFamily="34" charset="0"/>
                <a:ea typeface="Arial" panose="020B0604020202020204" pitchFamily="34" charset="0"/>
              </a:endParaRPr>
            </a:p>
          </p:txBody>
        </p:sp>
        <p:sp>
          <p:nvSpPr>
            <p:cNvPr id="82" name="Rectangle 81">
              <a:extLst>
                <a:ext uri="{FF2B5EF4-FFF2-40B4-BE49-F238E27FC236}">
                  <a16:creationId xmlns:a16="http://schemas.microsoft.com/office/drawing/2014/main" id="{87FBA0A8-A6DE-4CE7-BBD9-587DD2533571}"/>
                </a:ext>
              </a:extLst>
            </p:cNvPr>
            <p:cNvSpPr/>
            <p:nvPr/>
          </p:nvSpPr>
          <p:spPr>
            <a:xfrm>
              <a:off x="3351911" y="2762550"/>
              <a:ext cx="218551" cy="39901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dirty="0">
                  <a:solidFill>
                    <a:srgbClr val="999683"/>
                  </a:solidFill>
                  <a:effectLst/>
                  <a:latin typeface="Mangal" panose="02040503050203030202" pitchFamily="18" charset="0"/>
                  <a:ea typeface="Mangal" panose="02040503050203030202" pitchFamily="18" charset="0"/>
                </a:rPr>
                <a:t>%</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83" name="Rectangle 82">
              <a:extLst>
                <a:ext uri="{FF2B5EF4-FFF2-40B4-BE49-F238E27FC236}">
                  <a16:creationId xmlns:a16="http://schemas.microsoft.com/office/drawing/2014/main" id="{7FAFEE70-3F4A-4961-9384-F4D284B30399}"/>
                </a:ext>
              </a:extLst>
            </p:cNvPr>
            <p:cNvSpPr/>
            <p:nvPr/>
          </p:nvSpPr>
          <p:spPr>
            <a:xfrm>
              <a:off x="3516503" y="2762550"/>
              <a:ext cx="118778" cy="39901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4" name="Rectangle 83">
              <a:extLst>
                <a:ext uri="{FF2B5EF4-FFF2-40B4-BE49-F238E27FC236}">
                  <a16:creationId xmlns:a16="http://schemas.microsoft.com/office/drawing/2014/main" id="{662E93E0-E4D0-4096-882B-754711306D17}"/>
                </a:ext>
              </a:extLst>
            </p:cNvPr>
            <p:cNvSpPr/>
            <p:nvPr/>
          </p:nvSpPr>
          <p:spPr>
            <a:xfrm>
              <a:off x="626669" y="3074750"/>
              <a:ext cx="775954"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Utilities</a:t>
              </a:r>
              <a:endParaRPr lang="en-US" sz="2800" b="1">
                <a:solidFill>
                  <a:srgbClr val="999683"/>
                </a:solidFill>
                <a:effectLst/>
                <a:latin typeface="Arial" panose="020B0604020202020204" pitchFamily="34" charset="0"/>
                <a:ea typeface="Arial" panose="020B0604020202020204" pitchFamily="34" charset="0"/>
              </a:endParaRPr>
            </a:p>
          </p:txBody>
        </p:sp>
        <p:sp>
          <p:nvSpPr>
            <p:cNvPr id="85" name="Rectangle 84">
              <a:extLst>
                <a:ext uri="{FF2B5EF4-FFF2-40B4-BE49-F238E27FC236}">
                  <a16:creationId xmlns:a16="http://schemas.microsoft.com/office/drawing/2014/main" id="{B0EE8DD0-8737-4181-86FD-F0B00AF2BB71}"/>
                </a:ext>
              </a:extLst>
            </p:cNvPr>
            <p:cNvSpPr/>
            <p:nvPr/>
          </p:nvSpPr>
          <p:spPr>
            <a:xfrm>
              <a:off x="1210361" y="3074750"/>
              <a:ext cx="64979"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6" name="Rectangle 85">
              <a:extLst>
                <a:ext uri="{FF2B5EF4-FFF2-40B4-BE49-F238E27FC236}">
                  <a16:creationId xmlns:a16="http://schemas.microsoft.com/office/drawing/2014/main" id="{1EC11781-6F49-4AA9-B60E-6C9E1BB03B91}"/>
                </a:ext>
              </a:extLst>
            </p:cNvPr>
            <p:cNvSpPr/>
            <p:nvPr/>
          </p:nvSpPr>
          <p:spPr>
            <a:xfrm>
              <a:off x="3255899" y="3074750"/>
              <a:ext cx="127824"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0</a:t>
              </a:r>
              <a:endParaRPr lang="en-US" sz="2800" b="1">
                <a:solidFill>
                  <a:srgbClr val="999683"/>
                </a:solidFill>
                <a:effectLst/>
                <a:latin typeface="Arial" panose="020B0604020202020204" pitchFamily="34" charset="0"/>
                <a:ea typeface="Arial" panose="020B0604020202020204" pitchFamily="34" charset="0"/>
              </a:endParaRPr>
            </a:p>
          </p:txBody>
        </p:sp>
        <p:sp>
          <p:nvSpPr>
            <p:cNvPr id="87" name="Rectangle 86">
              <a:extLst>
                <a:ext uri="{FF2B5EF4-FFF2-40B4-BE49-F238E27FC236}">
                  <a16:creationId xmlns:a16="http://schemas.microsoft.com/office/drawing/2014/main" id="{6E9420FA-8E0A-4FC7-9D2F-10B199E67539}"/>
                </a:ext>
              </a:extLst>
            </p:cNvPr>
            <p:cNvSpPr/>
            <p:nvPr/>
          </p:nvSpPr>
          <p:spPr>
            <a:xfrm>
              <a:off x="3351911" y="3011721"/>
              <a:ext cx="218178"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88" name="Rectangle 87">
              <a:extLst>
                <a:ext uri="{FF2B5EF4-FFF2-40B4-BE49-F238E27FC236}">
                  <a16:creationId xmlns:a16="http://schemas.microsoft.com/office/drawing/2014/main" id="{8F5F0220-705B-4FD5-B958-A6E1B85D716E}"/>
                </a:ext>
              </a:extLst>
            </p:cNvPr>
            <p:cNvSpPr/>
            <p:nvPr/>
          </p:nvSpPr>
          <p:spPr>
            <a:xfrm>
              <a:off x="3516503" y="3011721"/>
              <a:ext cx="118575"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9" name="Rectangle 88">
              <a:extLst>
                <a:ext uri="{FF2B5EF4-FFF2-40B4-BE49-F238E27FC236}">
                  <a16:creationId xmlns:a16="http://schemas.microsoft.com/office/drawing/2014/main" id="{42A43E76-CAA4-4010-8D0F-F0247B001BDF}"/>
                </a:ext>
              </a:extLst>
            </p:cNvPr>
            <p:cNvSpPr/>
            <p:nvPr/>
          </p:nvSpPr>
          <p:spPr>
            <a:xfrm>
              <a:off x="626669" y="3323416"/>
              <a:ext cx="2920972"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Transportation/Distribution </a:t>
              </a:r>
              <a:endParaRPr lang="en-US" sz="2800" b="1">
                <a:solidFill>
                  <a:srgbClr val="999683"/>
                </a:solidFill>
                <a:effectLst/>
                <a:latin typeface="Arial" panose="020B0604020202020204" pitchFamily="34" charset="0"/>
                <a:ea typeface="Arial" panose="020B0604020202020204" pitchFamily="34" charset="0"/>
              </a:endParaRPr>
            </a:p>
          </p:txBody>
        </p:sp>
        <p:sp>
          <p:nvSpPr>
            <p:cNvPr id="90" name="Rectangle 89">
              <a:extLst>
                <a:ext uri="{FF2B5EF4-FFF2-40B4-BE49-F238E27FC236}">
                  <a16:creationId xmlns:a16="http://schemas.microsoft.com/office/drawing/2014/main" id="{F17C05D9-3F69-405C-8035-59156A6D8252}"/>
                </a:ext>
              </a:extLst>
            </p:cNvPr>
            <p:cNvSpPr/>
            <p:nvPr/>
          </p:nvSpPr>
          <p:spPr>
            <a:xfrm>
              <a:off x="2824607" y="3323416"/>
              <a:ext cx="64979"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1" name="Rectangle 90">
              <a:extLst>
                <a:ext uri="{FF2B5EF4-FFF2-40B4-BE49-F238E27FC236}">
                  <a16:creationId xmlns:a16="http://schemas.microsoft.com/office/drawing/2014/main" id="{C198A59D-2387-471A-A43D-57A66ADDF69E}"/>
                </a:ext>
              </a:extLst>
            </p:cNvPr>
            <p:cNvSpPr/>
            <p:nvPr/>
          </p:nvSpPr>
          <p:spPr>
            <a:xfrm>
              <a:off x="3361055" y="3323416"/>
              <a:ext cx="193988"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92" name="Rectangle 91">
              <a:extLst>
                <a:ext uri="{FF2B5EF4-FFF2-40B4-BE49-F238E27FC236}">
                  <a16:creationId xmlns:a16="http://schemas.microsoft.com/office/drawing/2014/main" id="{BA344059-61BA-448D-9650-130E56726ED6}"/>
                </a:ext>
              </a:extLst>
            </p:cNvPr>
            <p:cNvSpPr/>
            <p:nvPr/>
          </p:nvSpPr>
          <p:spPr>
            <a:xfrm>
              <a:off x="3265043" y="3323416"/>
              <a:ext cx="127824"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3</a:t>
              </a:r>
              <a:endParaRPr lang="en-US" sz="2800" b="1">
                <a:solidFill>
                  <a:srgbClr val="999683"/>
                </a:solidFill>
                <a:effectLst/>
                <a:latin typeface="Arial" panose="020B0604020202020204" pitchFamily="34" charset="0"/>
                <a:ea typeface="Arial" panose="020B0604020202020204" pitchFamily="34" charset="0"/>
              </a:endParaRPr>
            </a:p>
          </p:txBody>
        </p:sp>
        <p:sp>
          <p:nvSpPr>
            <p:cNvPr id="93" name="Rectangle 92">
              <a:extLst>
                <a:ext uri="{FF2B5EF4-FFF2-40B4-BE49-F238E27FC236}">
                  <a16:creationId xmlns:a16="http://schemas.microsoft.com/office/drawing/2014/main" id="{A0B645DD-4FE4-47FF-9CCD-D472A71BBFF5}"/>
                </a:ext>
              </a:extLst>
            </p:cNvPr>
            <p:cNvSpPr/>
            <p:nvPr/>
          </p:nvSpPr>
          <p:spPr>
            <a:xfrm>
              <a:off x="3507359" y="3260387"/>
              <a:ext cx="118575"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4" name="Rectangle 93">
              <a:extLst>
                <a:ext uri="{FF2B5EF4-FFF2-40B4-BE49-F238E27FC236}">
                  <a16:creationId xmlns:a16="http://schemas.microsoft.com/office/drawing/2014/main" id="{EFA68252-01D3-429B-B070-925A378804EC}"/>
                </a:ext>
              </a:extLst>
            </p:cNvPr>
            <p:cNvSpPr/>
            <p:nvPr/>
          </p:nvSpPr>
          <p:spPr>
            <a:xfrm>
              <a:off x="626669" y="3572209"/>
              <a:ext cx="528607"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Sales</a:t>
              </a:r>
              <a:endParaRPr lang="en-US" sz="2800" b="1">
                <a:solidFill>
                  <a:srgbClr val="999683"/>
                </a:solidFill>
                <a:effectLst/>
                <a:latin typeface="Arial" panose="020B0604020202020204" pitchFamily="34" charset="0"/>
                <a:ea typeface="Arial" panose="020B0604020202020204" pitchFamily="34" charset="0"/>
              </a:endParaRPr>
            </a:p>
          </p:txBody>
        </p:sp>
        <p:sp>
          <p:nvSpPr>
            <p:cNvPr id="95" name="Rectangle 94">
              <a:extLst>
                <a:ext uri="{FF2B5EF4-FFF2-40B4-BE49-F238E27FC236}">
                  <a16:creationId xmlns:a16="http://schemas.microsoft.com/office/drawing/2014/main" id="{05C75C5C-27FD-4405-851B-ED494DA9C260}"/>
                </a:ext>
              </a:extLst>
            </p:cNvPr>
            <p:cNvSpPr/>
            <p:nvPr/>
          </p:nvSpPr>
          <p:spPr>
            <a:xfrm>
              <a:off x="1024433" y="3572209"/>
              <a:ext cx="64979"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6" name="Rectangle 95">
              <a:extLst>
                <a:ext uri="{FF2B5EF4-FFF2-40B4-BE49-F238E27FC236}">
                  <a16:creationId xmlns:a16="http://schemas.microsoft.com/office/drawing/2014/main" id="{DD0A021A-8B8C-4FD4-9589-E4AC4B096DFF}"/>
                </a:ext>
              </a:extLst>
            </p:cNvPr>
            <p:cNvSpPr/>
            <p:nvPr/>
          </p:nvSpPr>
          <p:spPr>
            <a:xfrm>
              <a:off x="3255899" y="3572209"/>
              <a:ext cx="127824"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4</a:t>
              </a:r>
              <a:endParaRPr lang="en-US" sz="2800" b="1">
                <a:solidFill>
                  <a:srgbClr val="999683"/>
                </a:solidFill>
                <a:effectLst/>
                <a:latin typeface="Arial" panose="020B0604020202020204" pitchFamily="34" charset="0"/>
                <a:ea typeface="Arial" panose="020B0604020202020204" pitchFamily="34" charset="0"/>
              </a:endParaRPr>
            </a:p>
          </p:txBody>
        </p:sp>
        <p:sp>
          <p:nvSpPr>
            <p:cNvPr id="97" name="Rectangle 96">
              <a:extLst>
                <a:ext uri="{FF2B5EF4-FFF2-40B4-BE49-F238E27FC236}">
                  <a16:creationId xmlns:a16="http://schemas.microsoft.com/office/drawing/2014/main" id="{830FAED4-EF45-4D6C-A370-98C84A399539}"/>
                </a:ext>
              </a:extLst>
            </p:cNvPr>
            <p:cNvSpPr/>
            <p:nvPr/>
          </p:nvSpPr>
          <p:spPr>
            <a:xfrm>
              <a:off x="3351911" y="3509181"/>
              <a:ext cx="218178" cy="39833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98" name="Rectangle 97">
              <a:extLst>
                <a:ext uri="{FF2B5EF4-FFF2-40B4-BE49-F238E27FC236}">
                  <a16:creationId xmlns:a16="http://schemas.microsoft.com/office/drawing/2014/main" id="{EFE69596-369E-4F11-81D1-6CAC1C9E2C2C}"/>
                </a:ext>
              </a:extLst>
            </p:cNvPr>
            <p:cNvSpPr/>
            <p:nvPr/>
          </p:nvSpPr>
          <p:spPr>
            <a:xfrm>
              <a:off x="3516503" y="3509181"/>
              <a:ext cx="118575" cy="39833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9" name="Rectangle 98">
              <a:extLst>
                <a:ext uri="{FF2B5EF4-FFF2-40B4-BE49-F238E27FC236}">
                  <a16:creationId xmlns:a16="http://schemas.microsoft.com/office/drawing/2014/main" id="{7F27970E-62FB-4509-8AD3-B22CB1626833}"/>
                </a:ext>
              </a:extLst>
            </p:cNvPr>
            <p:cNvSpPr/>
            <p:nvPr/>
          </p:nvSpPr>
          <p:spPr>
            <a:xfrm>
              <a:off x="626669" y="3820875"/>
              <a:ext cx="2036878"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Healthcare/Medical</a:t>
              </a:r>
              <a:endParaRPr lang="en-US" sz="2800" b="1">
                <a:solidFill>
                  <a:srgbClr val="999683"/>
                </a:solidFill>
                <a:effectLst/>
                <a:latin typeface="Arial" panose="020B0604020202020204" pitchFamily="34" charset="0"/>
                <a:ea typeface="Arial" panose="020B0604020202020204" pitchFamily="34" charset="0"/>
              </a:endParaRPr>
            </a:p>
          </p:txBody>
        </p:sp>
        <p:sp>
          <p:nvSpPr>
            <p:cNvPr id="100" name="Rectangle 99">
              <a:extLst>
                <a:ext uri="{FF2B5EF4-FFF2-40B4-BE49-F238E27FC236}">
                  <a16:creationId xmlns:a16="http://schemas.microsoft.com/office/drawing/2014/main" id="{C5E92CF0-2496-47C5-9AAA-8F1BC5A364F7}"/>
                </a:ext>
              </a:extLst>
            </p:cNvPr>
            <p:cNvSpPr/>
            <p:nvPr/>
          </p:nvSpPr>
          <p:spPr>
            <a:xfrm>
              <a:off x="2158238" y="3820875"/>
              <a:ext cx="64979"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01" name="Rectangle 100">
              <a:extLst>
                <a:ext uri="{FF2B5EF4-FFF2-40B4-BE49-F238E27FC236}">
                  <a16:creationId xmlns:a16="http://schemas.microsoft.com/office/drawing/2014/main" id="{D782DBFC-B2A9-40FD-AE10-01F433A2C5F7}"/>
                </a:ext>
              </a:extLst>
            </p:cNvPr>
            <p:cNvSpPr/>
            <p:nvPr/>
          </p:nvSpPr>
          <p:spPr>
            <a:xfrm>
              <a:off x="3208655" y="3820875"/>
              <a:ext cx="255520"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15</a:t>
              </a:r>
              <a:endParaRPr lang="en-US" sz="2800" b="1">
                <a:solidFill>
                  <a:srgbClr val="999683"/>
                </a:solidFill>
                <a:effectLst/>
                <a:latin typeface="Arial" panose="020B0604020202020204" pitchFamily="34" charset="0"/>
                <a:ea typeface="Arial" panose="020B0604020202020204" pitchFamily="34" charset="0"/>
              </a:endParaRPr>
            </a:p>
          </p:txBody>
        </p:sp>
        <p:sp>
          <p:nvSpPr>
            <p:cNvPr id="102" name="Rectangle 101">
              <a:extLst>
                <a:ext uri="{FF2B5EF4-FFF2-40B4-BE49-F238E27FC236}">
                  <a16:creationId xmlns:a16="http://schemas.microsoft.com/office/drawing/2014/main" id="{5A36C7C4-0518-46B6-B330-9BC5FF77DF52}"/>
                </a:ext>
              </a:extLst>
            </p:cNvPr>
            <p:cNvSpPr/>
            <p:nvPr/>
          </p:nvSpPr>
          <p:spPr>
            <a:xfrm>
              <a:off x="3400679" y="3757846"/>
              <a:ext cx="218178" cy="39833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03" name="Rectangle 102">
              <a:extLst>
                <a:ext uri="{FF2B5EF4-FFF2-40B4-BE49-F238E27FC236}">
                  <a16:creationId xmlns:a16="http://schemas.microsoft.com/office/drawing/2014/main" id="{3D507FCF-0E31-458A-B089-79552A1E3154}"/>
                </a:ext>
              </a:extLst>
            </p:cNvPr>
            <p:cNvSpPr/>
            <p:nvPr/>
          </p:nvSpPr>
          <p:spPr>
            <a:xfrm>
              <a:off x="3565271" y="3757846"/>
              <a:ext cx="118575" cy="39833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04" name="Rectangle 103">
              <a:extLst>
                <a:ext uri="{FF2B5EF4-FFF2-40B4-BE49-F238E27FC236}">
                  <a16:creationId xmlns:a16="http://schemas.microsoft.com/office/drawing/2014/main" id="{577C8BFA-3BB9-4EE6-9689-F6C89B15A13F}"/>
                </a:ext>
              </a:extLst>
            </p:cNvPr>
            <p:cNvSpPr/>
            <p:nvPr/>
          </p:nvSpPr>
          <p:spPr>
            <a:xfrm>
              <a:off x="626669" y="4069541"/>
              <a:ext cx="783068"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Military</a:t>
              </a:r>
              <a:endParaRPr lang="en-US" sz="2800" b="1">
                <a:solidFill>
                  <a:srgbClr val="999683"/>
                </a:solidFill>
                <a:effectLst/>
                <a:latin typeface="Arial" panose="020B0604020202020204" pitchFamily="34" charset="0"/>
                <a:ea typeface="Arial" panose="020B0604020202020204" pitchFamily="34" charset="0"/>
              </a:endParaRPr>
            </a:p>
          </p:txBody>
        </p:sp>
        <p:sp>
          <p:nvSpPr>
            <p:cNvPr id="105" name="Rectangle 104">
              <a:extLst>
                <a:ext uri="{FF2B5EF4-FFF2-40B4-BE49-F238E27FC236}">
                  <a16:creationId xmlns:a16="http://schemas.microsoft.com/office/drawing/2014/main" id="{77B552EF-BBA0-4016-AC81-BCC8C0F2B090}"/>
                </a:ext>
              </a:extLst>
            </p:cNvPr>
            <p:cNvSpPr/>
            <p:nvPr/>
          </p:nvSpPr>
          <p:spPr>
            <a:xfrm>
              <a:off x="1216457" y="4069541"/>
              <a:ext cx="64979"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06" name="Rectangle 105">
              <a:extLst>
                <a:ext uri="{FF2B5EF4-FFF2-40B4-BE49-F238E27FC236}">
                  <a16:creationId xmlns:a16="http://schemas.microsoft.com/office/drawing/2014/main" id="{6F69B16A-4A32-453D-AD21-65C200DB5F28}"/>
                </a:ext>
              </a:extLst>
            </p:cNvPr>
            <p:cNvSpPr/>
            <p:nvPr/>
          </p:nvSpPr>
          <p:spPr>
            <a:xfrm>
              <a:off x="3255899" y="4069541"/>
              <a:ext cx="127824"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1</a:t>
              </a:r>
              <a:endParaRPr lang="en-US" sz="2800" b="1">
                <a:solidFill>
                  <a:srgbClr val="999683"/>
                </a:solidFill>
                <a:effectLst/>
                <a:latin typeface="Arial" panose="020B0604020202020204" pitchFamily="34" charset="0"/>
                <a:ea typeface="Arial" panose="020B0604020202020204" pitchFamily="34" charset="0"/>
              </a:endParaRPr>
            </a:p>
          </p:txBody>
        </p:sp>
        <p:sp>
          <p:nvSpPr>
            <p:cNvPr id="107" name="Rectangle 106">
              <a:extLst>
                <a:ext uri="{FF2B5EF4-FFF2-40B4-BE49-F238E27FC236}">
                  <a16:creationId xmlns:a16="http://schemas.microsoft.com/office/drawing/2014/main" id="{7E511C36-1FE6-42F0-9F65-1E315B25649F}"/>
                </a:ext>
              </a:extLst>
            </p:cNvPr>
            <p:cNvSpPr/>
            <p:nvPr/>
          </p:nvSpPr>
          <p:spPr>
            <a:xfrm>
              <a:off x="3351911" y="4006512"/>
              <a:ext cx="218178"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08" name="Rectangle 107">
              <a:extLst>
                <a:ext uri="{FF2B5EF4-FFF2-40B4-BE49-F238E27FC236}">
                  <a16:creationId xmlns:a16="http://schemas.microsoft.com/office/drawing/2014/main" id="{AC1FD6ED-5460-4F7E-B340-AEBF2FE76A41}"/>
                </a:ext>
              </a:extLst>
            </p:cNvPr>
            <p:cNvSpPr/>
            <p:nvPr/>
          </p:nvSpPr>
          <p:spPr>
            <a:xfrm>
              <a:off x="3516503" y="4006512"/>
              <a:ext cx="118575"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09" name="Rectangle 108">
              <a:extLst>
                <a:ext uri="{FF2B5EF4-FFF2-40B4-BE49-F238E27FC236}">
                  <a16:creationId xmlns:a16="http://schemas.microsoft.com/office/drawing/2014/main" id="{0DC235DB-27BA-4030-8803-C35F0038ABE6}"/>
                </a:ext>
              </a:extLst>
            </p:cNvPr>
            <p:cNvSpPr/>
            <p:nvPr/>
          </p:nvSpPr>
          <p:spPr>
            <a:xfrm>
              <a:off x="626669" y="4318105"/>
              <a:ext cx="1299426" cy="26887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Government</a:t>
              </a:r>
              <a:endParaRPr lang="en-US" sz="2800" b="1">
                <a:solidFill>
                  <a:srgbClr val="999683"/>
                </a:solidFill>
                <a:effectLst/>
                <a:latin typeface="Arial" panose="020B0604020202020204" pitchFamily="34" charset="0"/>
                <a:ea typeface="Arial" panose="020B0604020202020204" pitchFamily="34" charset="0"/>
              </a:endParaRPr>
            </a:p>
          </p:txBody>
        </p:sp>
        <p:sp>
          <p:nvSpPr>
            <p:cNvPr id="110" name="Rectangle 109">
              <a:extLst>
                <a:ext uri="{FF2B5EF4-FFF2-40B4-BE49-F238E27FC236}">
                  <a16:creationId xmlns:a16="http://schemas.microsoft.com/office/drawing/2014/main" id="{5E93C8D0-C1A6-4F8B-823B-F7C34D60ACDC}"/>
                </a:ext>
              </a:extLst>
            </p:cNvPr>
            <p:cNvSpPr/>
            <p:nvPr/>
          </p:nvSpPr>
          <p:spPr>
            <a:xfrm>
              <a:off x="1603502" y="4318105"/>
              <a:ext cx="65090" cy="26887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11" name="Rectangle 110">
              <a:extLst>
                <a:ext uri="{FF2B5EF4-FFF2-40B4-BE49-F238E27FC236}">
                  <a16:creationId xmlns:a16="http://schemas.microsoft.com/office/drawing/2014/main" id="{38E7155F-7611-467C-A5EF-68D47D89C4FE}"/>
                </a:ext>
              </a:extLst>
            </p:cNvPr>
            <p:cNvSpPr/>
            <p:nvPr/>
          </p:nvSpPr>
          <p:spPr>
            <a:xfrm>
              <a:off x="3255899" y="4318105"/>
              <a:ext cx="128042" cy="26887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3</a:t>
              </a:r>
              <a:endParaRPr lang="en-US" sz="2800" b="1">
                <a:solidFill>
                  <a:srgbClr val="999683"/>
                </a:solidFill>
                <a:effectLst/>
                <a:latin typeface="Arial" panose="020B0604020202020204" pitchFamily="34" charset="0"/>
                <a:ea typeface="Arial" panose="020B0604020202020204" pitchFamily="34" charset="0"/>
              </a:endParaRPr>
            </a:p>
          </p:txBody>
        </p:sp>
        <p:sp>
          <p:nvSpPr>
            <p:cNvPr id="112" name="Rectangle 111">
              <a:extLst>
                <a:ext uri="{FF2B5EF4-FFF2-40B4-BE49-F238E27FC236}">
                  <a16:creationId xmlns:a16="http://schemas.microsoft.com/office/drawing/2014/main" id="{848E1DB9-A85A-4EA7-A94B-C0EC012EFFA3}"/>
                </a:ext>
              </a:extLst>
            </p:cNvPr>
            <p:cNvSpPr/>
            <p:nvPr/>
          </p:nvSpPr>
          <p:spPr>
            <a:xfrm>
              <a:off x="3351911" y="4255181"/>
              <a:ext cx="218551" cy="39901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13" name="Rectangle 112">
              <a:extLst>
                <a:ext uri="{FF2B5EF4-FFF2-40B4-BE49-F238E27FC236}">
                  <a16:creationId xmlns:a16="http://schemas.microsoft.com/office/drawing/2014/main" id="{ED68E06B-8005-4D98-9010-E362EAB72F63}"/>
                </a:ext>
              </a:extLst>
            </p:cNvPr>
            <p:cNvSpPr/>
            <p:nvPr/>
          </p:nvSpPr>
          <p:spPr>
            <a:xfrm>
              <a:off x="3516503" y="4255181"/>
              <a:ext cx="118778" cy="39901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14" name="Rectangle 113">
              <a:extLst>
                <a:ext uri="{FF2B5EF4-FFF2-40B4-BE49-F238E27FC236}">
                  <a16:creationId xmlns:a16="http://schemas.microsoft.com/office/drawing/2014/main" id="{C808209C-CEB5-4CB3-B812-BB27BE75C8FC}"/>
                </a:ext>
              </a:extLst>
            </p:cNvPr>
            <p:cNvSpPr/>
            <p:nvPr/>
          </p:nvSpPr>
          <p:spPr>
            <a:xfrm>
              <a:off x="626669" y="4567381"/>
              <a:ext cx="1726687"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dirty="0">
                  <a:solidFill>
                    <a:srgbClr val="999683"/>
                  </a:solidFill>
                  <a:effectLst/>
                  <a:latin typeface="Microsoft New Tai Lue" panose="020B0502040204020203" pitchFamily="34" charset="0"/>
                  <a:ea typeface="Microsoft New Tai Lue" panose="020B0502040204020203" pitchFamily="34" charset="0"/>
                </a:rPr>
                <a:t>Banking/Finance</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115" name="Rectangle 114">
              <a:extLst>
                <a:ext uri="{FF2B5EF4-FFF2-40B4-BE49-F238E27FC236}">
                  <a16:creationId xmlns:a16="http://schemas.microsoft.com/office/drawing/2014/main" id="{31D68F72-8617-46B5-95A5-2C84F96C500F}"/>
                </a:ext>
              </a:extLst>
            </p:cNvPr>
            <p:cNvSpPr/>
            <p:nvPr/>
          </p:nvSpPr>
          <p:spPr>
            <a:xfrm>
              <a:off x="1925066" y="4567381"/>
              <a:ext cx="64979"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16" name="Rectangle 115">
              <a:extLst>
                <a:ext uri="{FF2B5EF4-FFF2-40B4-BE49-F238E27FC236}">
                  <a16:creationId xmlns:a16="http://schemas.microsoft.com/office/drawing/2014/main" id="{6C3A3603-8100-48E4-BFB5-5E9AD64BA3B1}"/>
                </a:ext>
              </a:extLst>
            </p:cNvPr>
            <p:cNvSpPr/>
            <p:nvPr/>
          </p:nvSpPr>
          <p:spPr>
            <a:xfrm>
              <a:off x="3255899" y="4567381"/>
              <a:ext cx="127824"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4</a:t>
              </a:r>
              <a:endParaRPr lang="en-US" sz="2800" b="1">
                <a:solidFill>
                  <a:srgbClr val="999683"/>
                </a:solidFill>
                <a:effectLst/>
                <a:latin typeface="Arial" panose="020B0604020202020204" pitchFamily="34" charset="0"/>
                <a:ea typeface="Arial" panose="020B0604020202020204" pitchFamily="34" charset="0"/>
              </a:endParaRPr>
            </a:p>
          </p:txBody>
        </p:sp>
        <p:sp>
          <p:nvSpPr>
            <p:cNvPr id="117" name="Rectangle 116">
              <a:extLst>
                <a:ext uri="{FF2B5EF4-FFF2-40B4-BE49-F238E27FC236}">
                  <a16:creationId xmlns:a16="http://schemas.microsoft.com/office/drawing/2014/main" id="{7E0EF5C2-F991-47A9-BB90-36C3C4581261}"/>
                </a:ext>
              </a:extLst>
            </p:cNvPr>
            <p:cNvSpPr/>
            <p:nvPr/>
          </p:nvSpPr>
          <p:spPr>
            <a:xfrm>
              <a:off x="3351911" y="4504352"/>
              <a:ext cx="218178"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18" name="Rectangle 117">
              <a:extLst>
                <a:ext uri="{FF2B5EF4-FFF2-40B4-BE49-F238E27FC236}">
                  <a16:creationId xmlns:a16="http://schemas.microsoft.com/office/drawing/2014/main" id="{61B52E9B-AB54-47A5-BD80-C0E027C3CFBE}"/>
                </a:ext>
              </a:extLst>
            </p:cNvPr>
            <p:cNvSpPr/>
            <p:nvPr/>
          </p:nvSpPr>
          <p:spPr>
            <a:xfrm>
              <a:off x="3516503" y="4504352"/>
              <a:ext cx="118575"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19" name="Rectangle 118">
              <a:extLst>
                <a:ext uri="{FF2B5EF4-FFF2-40B4-BE49-F238E27FC236}">
                  <a16:creationId xmlns:a16="http://schemas.microsoft.com/office/drawing/2014/main" id="{7456561E-B77A-4EFE-A20A-01F03E94B09A}"/>
                </a:ext>
              </a:extLst>
            </p:cNvPr>
            <p:cNvSpPr/>
            <p:nvPr/>
          </p:nvSpPr>
          <p:spPr>
            <a:xfrm>
              <a:off x="626669" y="4816047"/>
              <a:ext cx="1035870"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Education</a:t>
              </a:r>
              <a:endParaRPr lang="en-US" sz="2800" b="1">
                <a:solidFill>
                  <a:srgbClr val="999683"/>
                </a:solidFill>
                <a:effectLst/>
                <a:latin typeface="Arial" panose="020B0604020202020204" pitchFamily="34" charset="0"/>
                <a:ea typeface="Arial" panose="020B0604020202020204" pitchFamily="34" charset="0"/>
              </a:endParaRPr>
            </a:p>
          </p:txBody>
        </p:sp>
        <p:sp>
          <p:nvSpPr>
            <p:cNvPr id="120" name="Rectangle 119">
              <a:extLst>
                <a:ext uri="{FF2B5EF4-FFF2-40B4-BE49-F238E27FC236}">
                  <a16:creationId xmlns:a16="http://schemas.microsoft.com/office/drawing/2014/main" id="{C4BA4FB7-A5CF-42D4-A6C3-3F3468BC3535}"/>
                </a:ext>
              </a:extLst>
            </p:cNvPr>
            <p:cNvSpPr/>
            <p:nvPr/>
          </p:nvSpPr>
          <p:spPr>
            <a:xfrm>
              <a:off x="1405382" y="4816047"/>
              <a:ext cx="64979"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21" name="Rectangle 120">
              <a:extLst>
                <a:ext uri="{FF2B5EF4-FFF2-40B4-BE49-F238E27FC236}">
                  <a16:creationId xmlns:a16="http://schemas.microsoft.com/office/drawing/2014/main" id="{60545350-8CE6-4D2D-A9F3-AF651BF3FF83}"/>
                </a:ext>
              </a:extLst>
            </p:cNvPr>
            <p:cNvSpPr/>
            <p:nvPr/>
          </p:nvSpPr>
          <p:spPr>
            <a:xfrm>
              <a:off x="3255899" y="4816047"/>
              <a:ext cx="127824"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7</a:t>
              </a:r>
              <a:endParaRPr lang="en-US" sz="2800" b="1">
                <a:solidFill>
                  <a:srgbClr val="999683"/>
                </a:solidFill>
                <a:effectLst/>
                <a:latin typeface="Arial" panose="020B0604020202020204" pitchFamily="34" charset="0"/>
                <a:ea typeface="Arial" panose="020B0604020202020204" pitchFamily="34" charset="0"/>
              </a:endParaRPr>
            </a:p>
          </p:txBody>
        </p:sp>
        <p:sp>
          <p:nvSpPr>
            <p:cNvPr id="122" name="Rectangle 121">
              <a:extLst>
                <a:ext uri="{FF2B5EF4-FFF2-40B4-BE49-F238E27FC236}">
                  <a16:creationId xmlns:a16="http://schemas.microsoft.com/office/drawing/2014/main" id="{FF524F50-EDED-446E-8155-09FCF643D471}"/>
                </a:ext>
              </a:extLst>
            </p:cNvPr>
            <p:cNvSpPr/>
            <p:nvPr/>
          </p:nvSpPr>
          <p:spPr>
            <a:xfrm>
              <a:off x="3351911" y="4753018"/>
              <a:ext cx="218178" cy="39833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23" name="Rectangle 122">
              <a:extLst>
                <a:ext uri="{FF2B5EF4-FFF2-40B4-BE49-F238E27FC236}">
                  <a16:creationId xmlns:a16="http://schemas.microsoft.com/office/drawing/2014/main" id="{CA97494B-72AC-4942-A9FF-BDB7FAEEB414}"/>
                </a:ext>
              </a:extLst>
            </p:cNvPr>
            <p:cNvSpPr/>
            <p:nvPr/>
          </p:nvSpPr>
          <p:spPr>
            <a:xfrm>
              <a:off x="3516503" y="4753018"/>
              <a:ext cx="118575" cy="39833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24" name="Rectangle 123">
              <a:extLst>
                <a:ext uri="{FF2B5EF4-FFF2-40B4-BE49-F238E27FC236}">
                  <a16:creationId xmlns:a16="http://schemas.microsoft.com/office/drawing/2014/main" id="{D7EE7037-FAFE-4931-A0E8-3D7269B432CD}"/>
                </a:ext>
              </a:extLst>
            </p:cNvPr>
            <p:cNvSpPr/>
            <p:nvPr/>
          </p:nvSpPr>
          <p:spPr>
            <a:xfrm>
              <a:off x="626669" y="5064713"/>
              <a:ext cx="1339421"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Construction</a:t>
              </a:r>
              <a:endParaRPr lang="en-US" sz="2800" b="1">
                <a:solidFill>
                  <a:srgbClr val="999683"/>
                </a:solidFill>
                <a:effectLst/>
                <a:latin typeface="Arial" panose="020B0604020202020204" pitchFamily="34" charset="0"/>
                <a:ea typeface="Arial" panose="020B0604020202020204" pitchFamily="34" charset="0"/>
              </a:endParaRPr>
            </a:p>
          </p:txBody>
        </p:sp>
        <p:sp>
          <p:nvSpPr>
            <p:cNvPr id="125" name="Rectangle 124">
              <a:extLst>
                <a:ext uri="{FF2B5EF4-FFF2-40B4-BE49-F238E27FC236}">
                  <a16:creationId xmlns:a16="http://schemas.microsoft.com/office/drawing/2014/main" id="{DA163D2E-12D5-4D24-A650-40362BE04BF6}"/>
                </a:ext>
              </a:extLst>
            </p:cNvPr>
            <p:cNvSpPr/>
            <p:nvPr/>
          </p:nvSpPr>
          <p:spPr>
            <a:xfrm>
              <a:off x="1633982" y="5064713"/>
              <a:ext cx="64979"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26" name="Rectangle 125">
              <a:extLst>
                <a:ext uri="{FF2B5EF4-FFF2-40B4-BE49-F238E27FC236}">
                  <a16:creationId xmlns:a16="http://schemas.microsoft.com/office/drawing/2014/main" id="{D1A78D5A-6E3F-43E0-ADB6-8FC2794E7C00}"/>
                </a:ext>
              </a:extLst>
            </p:cNvPr>
            <p:cNvSpPr/>
            <p:nvPr/>
          </p:nvSpPr>
          <p:spPr>
            <a:xfrm>
              <a:off x="3255899" y="5064713"/>
              <a:ext cx="127824"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5</a:t>
              </a:r>
              <a:endParaRPr lang="en-US" sz="2800" b="1">
                <a:solidFill>
                  <a:srgbClr val="999683"/>
                </a:solidFill>
                <a:effectLst/>
                <a:latin typeface="Arial" panose="020B0604020202020204" pitchFamily="34" charset="0"/>
                <a:ea typeface="Arial" panose="020B0604020202020204" pitchFamily="34" charset="0"/>
              </a:endParaRPr>
            </a:p>
          </p:txBody>
        </p:sp>
        <p:sp>
          <p:nvSpPr>
            <p:cNvPr id="127" name="Rectangle 126">
              <a:extLst>
                <a:ext uri="{FF2B5EF4-FFF2-40B4-BE49-F238E27FC236}">
                  <a16:creationId xmlns:a16="http://schemas.microsoft.com/office/drawing/2014/main" id="{F4DB8F5F-D766-4DF8-A515-00EBB2A9FD01}"/>
                </a:ext>
              </a:extLst>
            </p:cNvPr>
            <p:cNvSpPr/>
            <p:nvPr/>
          </p:nvSpPr>
          <p:spPr>
            <a:xfrm>
              <a:off x="3351911" y="5001684"/>
              <a:ext cx="218178"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28" name="Rectangle 127">
              <a:extLst>
                <a:ext uri="{FF2B5EF4-FFF2-40B4-BE49-F238E27FC236}">
                  <a16:creationId xmlns:a16="http://schemas.microsoft.com/office/drawing/2014/main" id="{806C7C2A-277B-4942-BBD6-88E43D7F9D6C}"/>
                </a:ext>
              </a:extLst>
            </p:cNvPr>
            <p:cNvSpPr/>
            <p:nvPr/>
          </p:nvSpPr>
          <p:spPr>
            <a:xfrm>
              <a:off x="3516503" y="5001684"/>
              <a:ext cx="118575"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29" name="Rectangle 128">
              <a:extLst>
                <a:ext uri="{FF2B5EF4-FFF2-40B4-BE49-F238E27FC236}">
                  <a16:creationId xmlns:a16="http://schemas.microsoft.com/office/drawing/2014/main" id="{BB7683A2-11AE-4900-90EE-F88C9C5B3BCB}"/>
                </a:ext>
              </a:extLst>
            </p:cNvPr>
            <p:cNvSpPr/>
            <p:nvPr/>
          </p:nvSpPr>
          <p:spPr>
            <a:xfrm>
              <a:off x="626669" y="5313506"/>
              <a:ext cx="2608646"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Engineering/Architecture</a:t>
              </a:r>
              <a:endParaRPr lang="en-US" sz="2800" b="1">
                <a:solidFill>
                  <a:srgbClr val="999683"/>
                </a:solidFill>
                <a:effectLst/>
                <a:latin typeface="Arial" panose="020B0604020202020204" pitchFamily="34" charset="0"/>
                <a:ea typeface="Arial" panose="020B0604020202020204" pitchFamily="34" charset="0"/>
              </a:endParaRPr>
            </a:p>
          </p:txBody>
        </p:sp>
        <p:sp>
          <p:nvSpPr>
            <p:cNvPr id="130" name="Rectangle 129">
              <a:extLst>
                <a:ext uri="{FF2B5EF4-FFF2-40B4-BE49-F238E27FC236}">
                  <a16:creationId xmlns:a16="http://schemas.microsoft.com/office/drawing/2014/main" id="{C7FA682F-5DA7-4E4E-8CD6-F8784D4C4B04}"/>
                </a:ext>
              </a:extLst>
            </p:cNvPr>
            <p:cNvSpPr/>
            <p:nvPr/>
          </p:nvSpPr>
          <p:spPr>
            <a:xfrm>
              <a:off x="2588387" y="5313506"/>
              <a:ext cx="64979"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31" name="Rectangle 130">
              <a:extLst>
                <a:ext uri="{FF2B5EF4-FFF2-40B4-BE49-F238E27FC236}">
                  <a16:creationId xmlns:a16="http://schemas.microsoft.com/office/drawing/2014/main" id="{A4833014-4EA6-45A1-BF62-55ECD15A16B9}"/>
                </a:ext>
              </a:extLst>
            </p:cNvPr>
            <p:cNvSpPr/>
            <p:nvPr/>
          </p:nvSpPr>
          <p:spPr>
            <a:xfrm>
              <a:off x="3255899" y="5313506"/>
              <a:ext cx="127824"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1</a:t>
              </a:r>
              <a:endParaRPr lang="en-US" sz="2800" b="1">
                <a:solidFill>
                  <a:srgbClr val="999683"/>
                </a:solidFill>
                <a:effectLst/>
                <a:latin typeface="Arial" panose="020B0604020202020204" pitchFamily="34" charset="0"/>
                <a:ea typeface="Arial" panose="020B0604020202020204" pitchFamily="34" charset="0"/>
              </a:endParaRPr>
            </a:p>
          </p:txBody>
        </p:sp>
        <p:sp>
          <p:nvSpPr>
            <p:cNvPr id="132" name="Rectangle 131">
              <a:extLst>
                <a:ext uri="{FF2B5EF4-FFF2-40B4-BE49-F238E27FC236}">
                  <a16:creationId xmlns:a16="http://schemas.microsoft.com/office/drawing/2014/main" id="{B9AD88F7-E17D-4ADE-98F3-B73E96A3337F}"/>
                </a:ext>
              </a:extLst>
            </p:cNvPr>
            <p:cNvSpPr/>
            <p:nvPr/>
          </p:nvSpPr>
          <p:spPr>
            <a:xfrm>
              <a:off x="3351911" y="5250477"/>
              <a:ext cx="218178"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33" name="Rectangle 132">
              <a:extLst>
                <a:ext uri="{FF2B5EF4-FFF2-40B4-BE49-F238E27FC236}">
                  <a16:creationId xmlns:a16="http://schemas.microsoft.com/office/drawing/2014/main" id="{C7D30915-9E47-4B5B-9201-198975F48D10}"/>
                </a:ext>
              </a:extLst>
            </p:cNvPr>
            <p:cNvSpPr/>
            <p:nvPr/>
          </p:nvSpPr>
          <p:spPr>
            <a:xfrm>
              <a:off x="3516503" y="5250477"/>
              <a:ext cx="118575" cy="39833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34" name="Rectangle 133">
              <a:extLst>
                <a:ext uri="{FF2B5EF4-FFF2-40B4-BE49-F238E27FC236}">
                  <a16:creationId xmlns:a16="http://schemas.microsoft.com/office/drawing/2014/main" id="{4FCC14B6-C949-4895-AEC6-A3CDD383994C}"/>
                </a:ext>
              </a:extLst>
            </p:cNvPr>
            <p:cNvSpPr/>
            <p:nvPr/>
          </p:nvSpPr>
          <p:spPr>
            <a:xfrm>
              <a:off x="626669" y="5562198"/>
              <a:ext cx="2587066"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Food service/Hospitality </a:t>
              </a:r>
              <a:endParaRPr lang="en-US" sz="2800" b="1">
                <a:solidFill>
                  <a:srgbClr val="999683"/>
                </a:solidFill>
                <a:effectLst/>
                <a:latin typeface="Arial" panose="020B0604020202020204" pitchFamily="34" charset="0"/>
                <a:ea typeface="Arial" panose="020B0604020202020204" pitchFamily="34" charset="0"/>
              </a:endParaRPr>
            </a:p>
          </p:txBody>
        </p:sp>
        <p:sp>
          <p:nvSpPr>
            <p:cNvPr id="135" name="Rectangle 134">
              <a:extLst>
                <a:ext uri="{FF2B5EF4-FFF2-40B4-BE49-F238E27FC236}">
                  <a16:creationId xmlns:a16="http://schemas.microsoft.com/office/drawing/2014/main" id="{F7EA4A01-1F0B-484C-B3D3-5A574897FA94}"/>
                </a:ext>
              </a:extLst>
            </p:cNvPr>
            <p:cNvSpPr/>
            <p:nvPr/>
          </p:nvSpPr>
          <p:spPr>
            <a:xfrm>
              <a:off x="2571623" y="5562198"/>
              <a:ext cx="64979"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36" name="Rectangle 135">
              <a:extLst>
                <a:ext uri="{FF2B5EF4-FFF2-40B4-BE49-F238E27FC236}">
                  <a16:creationId xmlns:a16="http://schemas.microsoft.com/office/drawing/2014/main" id="{D3137AEC-D95D-4D4F-824D-1D80F363BC71}"/>
                </a:ext>
              </a:extLst>
            </p:cNvPr>
            <p:cNvSpPr/>
            <p:nvPr/>
          </p:nvSpPr>
          <p:spPr>
            <a:xfrm>
              <a:off x="3255899" y="5562198"/>
              <a:ext cx="127824" cy="26841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5</a:t>
              </a:r>
              <a:endParaRPr lang="en-US" sz="2800" b="1">
                <a:solidFill>
                  <a:srgbClr val="999683"/>
                </a:solidFill>
                <a:effectLst/>
                <a:latin typeface="Arial" panose="020B0604020202020204" pitchFamily="34" charset="0"/>
                <a:ea typeface="Arial" panose="020B0604020202020204" pitchFamily="34" charset="0"/>
              </a:endParaRPr>
            </a:p>
          </p:txBody>
        </p:sp>
        <p:sp>
          <p:nvSpPr>
            <p:cNvPr id="137" name="Rectangle 136">
              <a:extLst>
                <a:ext uri="{FF2B5EF4-FFF2-40B4-BE49-F238E27FC236}">
                  <a16:creationId xmlns:a16="http://schemas.microsoft.com/office/drawing/2014/main" id="{B7F2A0C4-AF69-486B-BC7E-AAC5A525627C}"/>
                </a:ext>
              </a:extLst>
            </p:cNvPr>
            <p:cNvSpPr/>
            <p:nvPr/>
          </p:nvSpPr>
          <p:spPr>
            <a:xfrm>
              <a:off x="3351911" y="5499169"/>
              <a:ext cx="218178" cy="39833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38" name="Rectangle 137">
              <a:extLst>
                <a:ext uri="{FF2B5EF4-FFF2-40B4-BE49-F238E27FC236}">
                  <a16:creationId xmlns:a16="http://schemas.microsoft.com/office/drawing/2014/main" id="{FFFD1CA6-BDBA-4545-99B0-9D9E43E6A859}"/>
                </a:ext>
              </a:extLst>
            </p:cNvPr>
            <p:cNvSpPr/>
            <p:nvPr/>
          </p:nvSpPr>
          <p:spPr>
            <a:xfrm>
              <a:off x="3516503" y="5499169"/>
              <a:ext cx="118575" cy="39833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39" name="Rectangle 138">
              <a:extLst>
                <a:ext uri="{FF2B5EF4-FFF2-40B4-BE49-F238E27FC236}">
                  <a16:creationId xmlns:a16="http://schemas.microsoft.com/office/drawing/2014/main" id="{F5E2B130-5B45-472B-AAEA-8E34CEA1398C}"/>
                </a:ext>
              </a:extLst>
            </p:cNvPr>
            <p:cNvSpPr/>
            <p:nvPr/>
          </p:nvSpPr>
          <p:spPr>
            <a:xfrm>
              <a:off x="626669" y="5810990"/>
              <a:ext cx="618593" cy="26887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Legal </a:t>
              </a:r>
              <a:endParaRPr lang="en-US" sz="2800" b="1">
                <a:solidFill>
                  <a:srgbClr val="999683"/>
                </a:solidFill>
                <a:effectLst/>
                <a:latin typeface="Arial" panose="020B0604020202020204" pitchFamily="34" charset="0"/>
                <a:ea typeface="Arial" panose="020B0604020202020204" pitchFamily="34" charset="0"/>
              </a:endParaRPr>
            </a:p>
          </p:txBody>
        </p:sp>
        <p:sp>
          <p:nvSpPr>
            <p:cNvPr id="140" name="Rectangle 139">
              <a:extLst>
                <a:ext uri="{FF2B5EF4-FFF2-40B4-BE49-F238E27FC236}">
                  <a16:creationId xmlns:a16="http://schemas.microsoft.com/office/drawing/2014/main" id="{57C9D9E6-72B8-4681-B2B5-AAAAA31C0BB4}"/>
                </a:ext>
              </a:extLst>
            </p:cNvPr>
            <p:cNvSpPr/>
            <p:nvPr/>
          </p:nvSpPr>
          <p:spPr>
            <a:xfrm>
              <a:off x="1091489" y="5810990"/>
              <a:ext cx="65090" cy="26887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41" name="Rectangle 140">
              <a:extLst>
                <a:ext uri="{FF2B5EF4-FFF2-40B4-BE49-F238E27FC236}">
                  <a16:creationId xmlns:a16="http://schemas.microsoft.com/office/drawing/2014/main" id="{AC083A75-E968-44A9-9EB2-52E4F72C3794}"/>
                </a:ext>
              </a:extLst>
            </p:cNvPr>
            <p:cNvSpPr/>
            <p:nvPr/>
          </p:nvSpPr>
          <p:spPr>
            <a:xfrm>
              <a:off x="3255899" y="5810990"/>
              <a:ext cx="128042" cy="26887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1</a:t>
              </a:r>
              <a:endParaRPr lang="en-US" sz="2800" b="1">
                <a:solidFill>
                  <a:srgbClr val="999683"/>
                </a:solidFill>
                <a:effectLst/>
                <a:latin typeface="Arial" panose="020B0604020202020204" pitchFamily="34" charset="0"/>
                <a:ea typeface="Arial" panose="020B0604020202020204" pitchFamily="34" charset="0"/>
              </a:endParaRPr>
            </a:p>
          </p:txBody>
        </p:sp>
        <p:sp>
          <p:nvSpPr>
            <p:cNvPr id="142" name="Rectangle 141">
              <a:extLst>
                <a:ext uri="{FF2B5EF4-FFF2-40B4-BE49-F238E27FC236}">
                  <a16:creationId xmlns:a16="http://schemas.microsoft.com/office/drawing/2014/main" id="{95AEEAD0-3B7B-4F7D-A23D-09EFF049EBAA}"/>
                </a:ext>
              </a:extLst>
            </p:cNvPr>
            <p:cNvSpPr/>
            <p:nvPr/>
          </p:nvSpPr>
          <p:spPr>
            <a:xfrm>
              <a:off x="3351911" y="5747812"/>
              <a:ext cx="218551" cy="39901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43" name="Rectangle 142">
              <a:extLst>
                <a:ext uri="{FF2B5EF4-FFF2-40B4-BE49-F238E27FC236}">
                  <a16:creationId xmlns:a16="http://schemas.microsoft.com/office/drawing/2014/main" id="{C7186AB0-72A3-42C0-A255-413074C14A75}"/>
                </a:ext>
              </a:extLst>
            </p:cNvPr>
            <p:cNvSpPr/>
            <p:nvPr/>
          </p:nvSpPr>
          <p:spPr>
            <a:xfrm>
              <a:off x="3516503" y="5747812"/>
              <a:ext cx="118778" cy="39901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angal" panose="02040503050203030202" pitchFamily="18" charset="0"/>
                  <a:ea typeface="Mangal" panose="02040503050203030202" pitchFamily="18"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44" name="Rectangle 143">
              <a:extLst>
                <a:ext uri="{FF2B5EF4-FFF2-40B4-BE49-F238E27FC236}">
                  <a16:creationId xmlns:a16="http://schemas.microsoft.com/office/drawing/2014/main" id="{B460A3C1-0AE3-4F3D-B858-2EA49429778D}"/>
                </a:ext>
              </a:extLst>
            </p:cNvPr>
            <p:cNvSpPr/>
            <p:nvPr/>
          </p:nvSpPr>
          <p:spPr>
            <a:xfrm>
              <a:off x="626669" y="6059936"/>
              <a:ext cx="1607400"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Something else</a:t>
              </a:r>
              <a:endParaRPr lang="en-US" sz="2800" b="1">
                <a:solidFill>
                  <a:srgbClr val="999683"/>
                </a:solidFill>
                <a:effectLst/>
                <a:latin typeface="Arial" panose="020B0604020202020204" pitchFamily="34" charset="0"/>
                <a:ea typeface="Arial" panose="020B0604020202020204" pitchFamily="34" charset="0"/>
              </a:endParaRPr>
            </a:p>
          </p:txBody>
        </p:sp>
        <p:sp>
          <p:nvSpPr>
            <p:cNvPr id="145" name="Rectangle 144">
              <a:extLst>
                <a:ext uri="{FF2B5EF4-FFF2-40B4-BE49-F238E27FC236}">
                  <a16:creationId xmlns:a16="http://schemas.microsoft.com/office/drawing/2014/main" id="{1FC38402-F21F-420F-92CD-7DE76D9EC912}"/>
                </a:ext>
              </a:extLst>
            </p:cNvPr>
            <p:cNvSpPr/>
            <p:nvPr/>
          </p:nvSpPr>
          <p:spPr>
            <a:xfrm>
              <a:off x="1835150" y="6059936"/>
              <a:ext cx="64979"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46" name="Rectangle 145">
              <a:extLst>
                <a:ext uri="{FF2B5EF4-FFF2-40B4-BE49-F238E27FC236}">
                  <a16:creationId xmlns:a16="http://schemas.microsoft.com/office/drawing/2014/main" id="{85450A07-7AB4-4F4A-829B-EFD464D24C25}"/>
                </a:ext>
              </a:extLst>
            </p:cNvPr>
            <p:cNvSpPr/>
            <p:nvPr/>
          </p:nvSpPr>
          <p:spPr>
            <a:xfrm>
              <a:off x="3409823" y="6059936"/>
              <a:ext cx="193989"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47" name="Rectangle 146">
              <a:extLst>
                <a:ext uri="{FF2B5EF4-FFF2-40B4-BE49-F238E27FC236}">
                  <a16:creationId xmlns:a16="http://schemas.microsoft.com/office/drawing/2014/main" id="{65CA466E-6BD2-49E8-97F1-B3274C4805C6}"/>
                </a:ext>
              </a:extLst>
            </p:cNvPr>
            <p:cNvSpPr/>
            <p:nvPr/>
          </p:nvSpPr>
          <p:spPr>
            <a:xfrm>
              <a:off x="3217799" y="6059936"/>
              <a:ext cx="255520"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11</a:t>
              </a:r>
              <a:endParaRPr lang="en-US" sz="2800" b="1">
                <a:solidFill>
                  <a:srgbClr val="999683"/>
                </a:solidFill>
                <a:effectLst/>
                <a:latin typeface="Arial" panose="020B0604020202020204" pitchFamily="34" charset="0"/>
                <a:ea typeface="Arial" panose="020B0604020202020204" pitchFamily="34" charset="0"/>
              </a:endParaRPr>
            </a:p>
          </p:txBody>
        </p:sp>
        <p:sp>
          <p:nvSpPr>
            <p:cNvPr id="148" name="Rectangle 147">
              <a:extLst>
                <a:ext uri="{FF2B5EF4-FFF2-40B4-BE49-F238E27FC236}">
                  <a16:creationId xmlns:a16="http://schemas.microsoft.com/office/drawing/2014/main" id="{111455C1-2E5F-4391-B74D-50E5714C922B}"/>
                </a:ext>
              </a:extLst>
            </p:cNvPr>
            <p:cNvSpPr/>
            <p:nvPr/>
          </p:nvSpPr>
          <p:spPr>
            <a:xfrm>
              <a:off x="3556127" y="6059936"/>
              <a:ext cx="64979" cy="26841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999683"/>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49" name="Shape 35085">
              <a:extLst>
                <a:ext uri="{FF2B5EF4-FFF2-40B4-BE49-F238E27FC236}">
                  <a16:creationId xmlns:a16="http://schemas.microsoft.com/office/drawing/2014/main" id="{BAFB9472-9C32-488A-A0C7-0549C56F8524}"/>
                </a:ext>
              </a:extLst>
            </p:cNvPr>
            <p:cNvSpPr/>
            <p:nvPr/>
          </p:nvSpPr>
          <p:spPr>
            <a:xfrm>
              <a:off x="10375392" y="2270760"/>
              <a:ext cx="585215" cy="563880"/>
            </a:xfrm>
            <a:custGeom>
              <a:avLst/>
              <a:gdLst/>
              <a:ahLst/>
              <a:cxnLst/>
              <a:rect l="0" t="0" r="0" b="0"/>
              <a:pathLst>
                <a:path w="585215" h="563880">
                  <a:moveTo>
                    <a:pt x="0" y="0"/>
                  </a:moveTo>
                  <a:lnTo>
                    <a:pt x="585215" y="0"/>
                  </a:lnTo>
                  <a:lnTo>
                    <a:pt x="585215" y="563880"/>
                  </a:lnTo>
                  <a:lnTo>
                    <a:pt x="0" y="563880"/>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150" name="Shape 35086">
              <a:extLst>
                <a:ext uri="{FF2B5EF4-FFF2-40B4-BE49-F238E27FC236}">
                  <a16:creationId xmlns:a16="http://schemas.microsoft.com/office/drawing/2014/main" id="{A16A0E9D-5962-4AB6-B047-BBEF79EFA74E}"/>
                </a:ext>
              </a:extLst>
            </p:cNvPr>
            <p:cNvSpPr/>
            <p:nvPr/>
          </p:nvSpPr>
          <p:spPr>
            <a:xfrm>
              <a:off x="8910828" y="1472184"/>
              <a:ext cx="585215" cy="1362456"/>
            </a:xfrm>
            <a:custGeom>
              <a:avLst/>
              <a:gdLst/>
              <a:ahLst/>
              <a:cxnLst/>
              <a:rect l="0" t="0" r="0" b="0"/>
              <a:pathLst>
                <a:path w="585215" h="1362456">
                  <a:moveTo>
                    <a:pt x="0" y="0"/>
                  </a:moveTo>
                  <a:lnTo>
                    <a:pt x="585215" y="0"/>
                  </a:lnTo>
                  <a:lnTo>
                    <a:pt x="585215" y="1362456"/>
                  </a:lnTo>
                  <a:lnTo>
                    <a:pt x="0" y="1362456"/>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151" name="Shape 35087">
              <a:extLst>
                <a:ext uri="{FF2B5EF4-FFF2-40B4-BE49-F238E27FC236}">
                  <a16:creationId xmlns:a16="http://schemas.microsoft.com/office/drawing/2014/main" id="{97447EF1-379F-4978-A234-46766B0E77E0}"/>
                </a:ext>
              </a:extLst>
            </p:cNvPr>
            <p:cNvSpPr/>
            <p:nvPr/>
          </p:nvSpPr>
          <p:spPr>
            <a:xfrm>
              <a:off x="5983224" y="1472184"/>
              <a:ext cx="586740" cy="1362456"/>
            </a:xfrm>
            <a:custGeom>
              <a:avLst/>
              <a:gdLst/>
              <a:ahLst/>
              <a:cxnLst/>
              <a:rect l="0" t="0" r="0" b="0"/>
              <a:pathLst>
                <a:path w="586740" h="1362456">
                  <a:moveTo>
                    <a:pt x="0" y="0"/>
                  </a:moveTo>
                  <a:lnTo>
                    <a:pt x="586740" y="0"/>
                  </a:lnTo>
                  <a:lnTo>
                    <a:pt x="586740" y="1362456"/>
                  </a:lnTo>
                  <a:lnTo>
                    <a:pt x="0" y="1362456"/>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152" name="Shape 35088">
              <a:extLst>
                <a:ext uri="{FF2B5EF4-FFF2-40B4-BE49-F238E27FC236}">
                  <a16:creationId xmlns:a16="http://schemas.microsoft.com/office/drawing/2014/main" id="{E37D9E68-AF2B-4975-B41B-2597BFA6C23B}"/>
                </a:ext>
              </a:extLst>
            </p:cNvPr>
            <p:cNvSpPr/>
            <p:nvPr/>
          </p:nvSpPr>
          <p:spPr>
            <a:xfrm>
              <a:off x="7447788" y="1377696"/>
              <a:ext cx="585216" cy="1456944"/>
            </a:xfrm>
            <a:custGeom>
              <a:avLst/>
              <a:gdLst/>
              <a:ahLst/>
              <a:cxnLst/>
              <a:rect l="0" t="0" r="0" b="0"/>
              <a:pathLst>
                <a:path w="585216" h="1456944">
                  <a:moveTo>
                    <a:pt x="0" y="0"/>
                  </a:moveTo>
                  <a:lnTo>
                    <a:pt x="585216" y="0"/>
                  </a:lnTo>
                  <a:lnTo>
                    <a:pt x="585216" y="1456944"/>
                  </a:lnTo>
                  <a:lnTo>
                    <a:pt x="0" y="1456944"/>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153" name="Shape 686">
              <a:extLst>
                <a:ext uri="{FF2B5EF4-FFF2-40B4-BE49-F238E27FC236}">
                  <a16:creationId xmlns:a16="http://schemas.microsoft.com/office/drawing/2014/main" id="{94066AC4-475E-4E06-9161-9E9A3B924202}"/>
                </a:ext>
              </a:extLst>
            </p:cNvPr>
            <p:cNvSpPr/>
            <p:nvPr/>
          </p:nvSpPr>
          <p:spPr>
            <a:xfrm>
              <a:off x="5544312" y="2834640"/>
              <a:ext cx="5855208" cy="0"/>
            </a:xfrm>
            <a:custGeom>
              <a:avLst/>
              <a:gdLst/>
              <a:ahLst/>
              <a:cxnLst/>
              <a:rect l="0" t="0" r="0" b="0"/>
              <a:pathLst>
                <a:path w="5855208">
                  <a:moveTo>
                    <a:pt x="0" y="0"/>
                  </a:moveTo>
                  <a:lnTo>
                    <a:pt x="585520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54" name="Shape 687">
              <a:extLst>
                <a:ext uri="{FF2B5EF4-FFF2-40B4-BE49-F238E27FC236}">
                  <a16:creationId xmlns:a16="http://schemas.microsoft.com/office/drawing/2014/main" id="{E58AAC23-8C41-4B5E-B611-AA53B13BE3C2}"/>
                </a:ext>
              </a:extLst>
            </p:cNvPr>
            <p:cNvSpPr/>
            <p:nvPr/>
          </p:nvSpPr>
          <p:spPr>
            <a:xfrm>
              <a:off x="5544312" y="2834640"/>
              <a:ext cx="0" cy="38100"/>
            </a:xfrm>
            <a:custGeom>
              <a:avLst/>
              <a:gdLst/>
              <a:ahLst/>
              <a:cxnLst/>
              <a:rect l="0" t="0" r="0" b="0"/>
              <a:pathLst>
                <a:path h="38100">
                  <a:moveTo>
                    <a:pt x="0" y="0"/>
                  </a:moveTo>
                  <a:lnTo>
                    <a:pt x="0" y="3810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55" name="Shape 688">
              <a:extLst>
                <a:ext uri="{FF2B5EF4-FFF2-40B4-BE49-F238E27FC236}">
                  <a16:creationId xmlns:a16="http://schemas.microsoft.com/office/drawing/2014/main" id="{C9ABAABE-7546-4BDF-AFCC-DA28F36C33CB}"/>
                </a:ext>
              </a:extLst>
            </p:cNvPr>
            <p:cNvSpPr/>
            <p:nvPr/>
          </p:nvSpPr>
          <p:spPr>
            <a:xfrm>
              <a:off x="7008876" y="2834640"/>
              <a:ext cx="0" cy="38100"/>
            </a:xfrm>
            <a:custGeom>
              <a:avLst/>
              <a:gdLst/>
              <a:ahLst/>
              <a:cxnLst/>
              <a:rect l="0" t="0" r="0" b="0"/>
              <a:pathLst>
                <a:path h="38100">
                  <a:moveTo>
                    <a:pt x="0" y="0"/>
                  </a:moveTo>
                  <a:lnTo>
                    <a:pt x="0" y="3810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56" name="Shape 689">
              <a:extLst>
                <a:ext uri="{FF2B5EF4-FFF2-40B4-BE49-F238E27FC236}">
                  <a16:creationId xmlns:a16="http://schemas.microsoft.com/office/drawing/2014/main" id="{33651514-8B60-4430-A70F-1862133E1366}"/>
                </a:ext>
              </a:extLst>
            </p:cNvPr>
            <p:cNvSpPr/>
            <p:nvPr/>
          </p:nvSpPr>
          <p:spPr>
            <a:xfrm>
              <a:off x="8471916" y="2834640"/>
              <a:ext cx="0" cy="38100"/>
            </a:xfrm>
            <a:custGeom>
              <a:avLst/>
              <a:gdLst/>
              <a:ahLst/>
              <a:cxnLst/>
              <a:rect l="0" t="0" r="0" b="0"/>
              <a:pathLst>
                <a:path h="38100">
                  <a:moveTo>
                    <a:pt x="0" y="0"/>
                  </a:moveTo>
                  <a:lnTo>
                    <a:pt x="0" y="3810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57" name="Shape 690">
              <a:extLst>
                <a:ext uri="{FF2B5EF4-FFF2-40B4-BE49-F238E27FC236}">
                  <a16:creationId xmlns:a16="http://schemas.microsoft.com/office/drawing/2014/main" id="{7436D769-0EFE-4FE1-971A-E9BA47BF106B}"/>
                </a:ext>
              </a:extLst>
            </p:cNvPr>
            <p:cNvSpPr/>
            <p:nvPr/>
          </p:nvSpPr>
          <p:spPr>
            <a:xfrm>
              <a:off x="9936480" y="2834640"/>
              <a:ext cx="0" cy="38100"/>
            </a:xfrm>
            <a:custGeom>
              <a:avLst/>
              <a:gdLst/>
              <a:ahLst/>
              <a:cxnLst/>
              <a:rect l="0" t="0" r="0" b="0"/>
              <a:pathLst>
                <a:path h="38100">
                  <a:moveTo>
                    <a:pt x="0" y="0"/>
                  </a:moveTo>
                  <a:lnTo>
                    <a:pt x="0" y="3810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58" name="Shape 691">
              <a:extLst>
                <a:ext uri="{FF2B5EF4-FFF2-40B4-BE49-F238E27FC236}">
                  <a16:creationId xmlns:a16="http://schemas.microsoft.com/office/drawing/2014/main" id="{14E9C7FE-04C4-4912-877B-A64F61E88E6C}"/>
                </a:ext>
              </a:extLst>
            </p:cNvPr>
            <p:cNvSpPr/>
            <p:nvPr/>
          </p:nvSpPr>
          <p:spPr>
            <a:xfrm>
              <a:off x="11399520" y="2834640"/>
              <a:ext cx="0" cy="38100"/>
            </a:xfrm>
            <a:custGeom>
              <a:avLst/>
              <a:gdLst/>
              <a:ahLst/>
              <a:cxnLst/>
              <a:rect l="0" t="0" r="0" b="0"/>
              <a:pathLst>
                <a:path h="38100">
                  <a:moveTo>
                    <a:pt x="0" y="0"/>
                  </a:moveTo>
                  <a:lnTo>
                    <a:pt x="0" y="3810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59" name="Rectangle 158">
              <a:extLst>
                <a:ext uri="{FF2B5EF4-FFF2-40B4-BE49-F238E27FC236}">
                  <a16:creationId xmlns:a16="http://schemas.microsoft.com/office/drawing/2014/main" id="{7074320D-6E3F-40A3-9F28-6E6FCBE0BD52}"/>
                </a:ext>
              </a:extLst>
            </p:cNvPr>
            <p:cNvSpPr/>
            <p:nvPr/>
          </p:nvSpPr>
          <p:spPr>
            <a:xfrm>
              <a:off x="6123686" y="1244981"/>
              <a:ext cx="226235"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29</a:t>
              </a:r>
              <a:endParaRPr lang="en-US" sz="2800" b="1">
                <a:solidFill>
                  <a:srgbClr val="999683"/>
                </a:solidFill>
                <a:effectLst/>
                <a:latin typeface="Arial" panose="020B0604020202020204" pitchFamily="34" charset="0"/>
                <a:ea typeface="Arial" panose="020B0604020202020204" pitchFamily="34" charset="0"/>
              </a:endParaRPr>
            </a:p>
          </p:txBody>
        </p:sp>
        <p:sp>
          <p:nvSpPr>
            <p:cNvPr id="160" name="Rectangle 159">
              <a:extLst>
                <a:ext uri="{FF2B5EF4-FFF2-40B4-BE49-F238E27FC236}">
                  <a16:creationId xmlns:a16="http://schemas.microsoft.com/office/drawing/2014/main" id="{6928773F-1B16-4F62-A053-5A83B62454EC}"/>
                </a:ext>
              </a:extLst>
            </p:cNvPr>
            <p:cNvSpPr/>
            <p:nvPr/>
          </p:nvSpPr>
          <p:spPr>
            <a:xfrm>
              <a:off x="6294374" y="1244981"/>
              <a:ext cx="180226"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61" name="Rectangle 160">
              <a:extLst>
                <a:ext uri="{FF2B5EF4-FFF2-40B4-BE49-F238E27FC236}">
                  <a16:creationId xmlns:a16="http://schemas.microsoft.com/office/drawing/2014/main" id="{115B99AE-EF5A-49DA-96BA-BD92A4801D5B}"/>
                </a:ext>
              </a:extLst>
            </p:cNvPr>
            <p:cNvSpPr/>
            <p:nvPr/>
          </p:nvSpPr>
          <p:spPr>
            <a:xfrm>
              <a:off x="6430010" y="1244981"/>
              <a:ext cx="56314"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62" name="Rectangle 161">
              <a:extLst>
                <a:ext uri="{FF2B5EF4-FFF2-40B4-BE49-F238E27FC236}">
                  <a16:creationId xmlns:a16="http://schemas.microsoft.com/office/drawing/2014/main" id="{2BD1275A-CAFC-4E9A-A1F3-D1121B2A2DD0}"/>
                </a:ext>
              </a:extLst>
            </p:cNvPr>
            <p:cNvSpPr/>
            <p:nvPr/>
          </p:nvSpPr>
          <p:spPr>
            <a:xfrm>
              <a:off x="7758431" y="1151128"/>
              <a:ext cx="180226"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63" name="Rectangle 162">
              <a:extLst>
                <a:ext uri="{FF2B5EF4-FFF2-40B4-BE49-F238E27FC236}">
                  <a16:creationId xmlns:a16="http://schemas.microsoft.com/office/drawing/2014/main" id="{12251873-A14E-46E0-B5C7-6AA23B48E6E7}"/>
                </a:ext>
              </a:extLst>
            </p:cNvPr>
            <p:cNvSpPr/>
            <p:nvPr/>
          </p:nvSpPr>
          <p:spPr>
            <a:xfrm>
              <a:off x="7587743" y="1151128"/>
              <a:ext cx="226235"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31</a:t>
              </a:r>
              <a:endParaRPr lang="en-US" sz="2800" b="1">
                <a:solidFill>
                  <a:srgbClr val="999683"/>
                </a:solidFill>
                <a:effectLst/>
                <a:latin typeface="Arial" panose="020B0604020202020204" pitchFamily="34" charset="0"/>
                <a:ea typeface="Arial" panose="020B0604020202020204" pitchFamily="34" charset="0"/>
              </a:endParaRPr>
            </a:p>
          </p:txBody>
        </p:sp>
        <p:sp>
          <p:nvSpPr>
            <p:cNvPr id="164" name="Rectangle 163">
              <a:extLst>
                <a:ext uri="{FF2B5EF4-FFF2-40B4-BE49-F238E27FC236}">
                  <a16:creationId xmlns:a16="http://schemas.microsoft.com/office/drawing/2014/main" id="{48E433C5-9E8E-4BF5-AD1A-2057AB605B41}"/>
                </a:ext>
              </a:extLst>
            </p:cNvPr>
            <p:cNvSpPr/>
            <p:nvPr/>
          </p:nvSpPr>
          <p:spPr>
            <a:xfrm>
              <a:off x="7894066" y="1151128"/>
              <a:ext cx="56314"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65" name="Rectangle 164">
              <a:extLst>
                <a:ext uri="{FF2B5EF4-FFF2-40B4-BE49-F238E27FC236}">
                  <a16:creationId xmlns:a16="http://schemas.microsoft.com/office/drawing/2014/main" id="{B94AC42C-2211-4D9D-905E-D63698022A9A}"/>
                </a:ext>
              </a:extLst>
            </p:cNvPr>
            <p:cNvSpPr/>
            <p:nvPr/>
          </p:nvSpPr>
          <p:spPr>
            <a:xfrm>
              <a:off x="9222359" y="1244981"/>
              <a:ext cx="180226"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66" name="Rectangle 165">
              <a:extLst>
                <a:ext uri="{FF2B5EF4-FFF2-40B4-BE49-F238E27FC236}">
                  <a16:creationId xmlns:a16="http://schemas.microsoft.com/office/drawing/2014/main" id="{5918E516-859E-45DB-BE66-56338CD1D169}"/>
                </a:ext>
              </a:extLst>
            </p:cNvPr>
            <p:cNvSpPr/>
            <p:nvPr/>
          </p:nvSpPr>
          <p:spPr>
            <a:xfrm>
              <a:off x="9051671" y="1244981"/>
              <a:ext cx="226235"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29</a:t>
              </a:r>
              <a:endParaRPr lang="en-US" sz="2800" b="1">
                <a:solidFill>
                  <a:srgbClr val="999683"/>
                </a:solidFill>
                <a:effectLst/>
                <a:latin typeface="Arial" panose="020B0604020202020204" pitchFamily="34" charset="0"/>
                <a:ea typeface="Arial" panose="020B0604020202020204" pitchFamily="34" charset="0"/>
              </a:endParaRPr>
            </a:p>
          </p:txBody>
        </p:sp>
        <p:sp>
          <p:nvSpPr>
            <p:cNvPr id="167" name="Rectangle 166">
              <a:extLst>
                <a:ext uri="{FF2B5EF4-FFF2-40B4-BE49-F238E27FC236}">
                  <a16:creationId xmlns:a16="http://schemas.microsoft.com/office/drawing/2014/main" id="{88498C79-2F13-4CEC-8425-C30898989C19}"/>
                </a:ext>
              </a:extLst>
            </p:cNvPr>
            <p:cNvSpPr/>
            <p:nvPr/>
          </p:nvSpPr>
          <p:spPr>
            <a:xfrm>
              <a:off x="9357995" y="1244981"/>
              <a:ext cx="56314"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68" name="Rectangle 167">
              <a:extLst>
                <a:ext uri="{FF2B5EF4-FFF2-40B4-BE49-F238E27FC236}">
                  <a16:creationId xmlns:a16="http://schemas.microsoft.com/office/drawing/2014/main" id="{EA01E039-5506-4065-8D8C-F612DBC4EDA6}"/>
                </a:ext>
              </a:extLst>
            </p:cNvPr>
            <p:cNvSpPr/>
            <p:nvPr/>
          </p:nvSpPr>
          <p:spPr>
            <a:xfrm>
              <a:off x="10515346" y="2043557"/>
              <a:ext cx="226235"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12</a:t>
              </a:r>
              <a:endParaRPr lang="en-US" sz="2800" b="1">
                <a:solidFill>
                  <a:srgbClr val="999683"/>
                </a:solidFill>
                <a:effectLst/>
                <a:latin typeface="Arial" panose="020B0604020202020204" pitchFamily="34" charset="0"/>
                <a:ea typeface="Arial" panose="020B0604020202020204" pitchFamily="34" charset="0"/>
              </a:endParaRPr>
            </a:p>
          </p:txBody>
        </p:sp>
        <p:sp>
          <p:nvSpPr>
            <p:cNvPr id="169" name="Rectangle 168">
              <a:extLst>
                <a:ext uri="{FF2B5EF4-FFF2-40B4-BE49-F238E27FC236}">
                  <a16:creationId xmlns:a16="http://schemas.microsoft.com/office/drawing/2014/main" id="{0F509D42-BB18-43A0-B9DA-95E62F41F978}"/>
                </a:ext>
              </a:extLst>
            </p:cNvPr>
            <p:cNvSpPr/>
            <p:nvPr/>
          </p:nvSpPr>
          <p:spPr>
            <a:xfrm>
              <a:off x="10686034" y="2043557"/>
              <a:ext cx="180226"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70" name="Rectangle 169">
              <a:extLst>
                <a:ext uri="{FF2B5EF4-FFF2-40B4-BE49-F238E27FC236}">
                  <a16:creationId xmlns:a16="http://schemas.microsoft.com/office/drawing/2014/main" id="{B902C238-B0AD-422F-A835-A322CF74A4D6}"/>
                </a:ext>
              </a:extLst>
            </p:cNvPr>
            <p:cNvSpPr/>
            <p:nvPr/>
          </p:nvSpPr>
          <p:spPr>
            <a:xfrm>
              <a:off x="10821924" y="2043557"/>
              <a:ext cx="56314" cy="22600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0">
                  <a:solidFill>
                    <a:srgbClr val="646464"/>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71" name="Rectangle 170">
              <a:extLst>
                <a:ext uri="{FF2B5EF4-FFF2-40B4-BE49-F238E27FC236}">
                  <a16:creationId xmlns:a16="http://schemas.microsoft.com/office/drawing/2014/main" id="{05B169E3-5139-446A-996E-B67E2E2BC7FC}"/>
                </a:ext>
              </a:extLst>
            </p:cNvPr>
            <p:cNvSpPr/>
            <p:nvPr/>
          </p:nvSpPr>
          <p:spPr>
            <a:xfrm>
              <a:off x="6114923" y="2910919"/>
              <a:ext cx="431521"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646464"/>
                  </a:solidFill>
                  <a:effectLst/>
                  <a:latin typeface="Arial" panose="020B0604020202020204" pitchFamily="34" charset="0"/>
                  <a:ea typeface="Arial" panose="020B0604020202020204" pitchFamily="34" charset="0"/>
                </a:rPr>
                <a:t>18-24</a:t>
              </a:r>
              <a:endParaRPr lang="en-US" sz="2800" b="1">
                <a:solidFill>
                  <a:srgbClr val="999683"/>
                </a:solidFill>
                <a:effectLst/>
                <a:latin typeface="Arial" panose="020B0604020202020204" pitchFamily="34" charset="0"/>
                <a:ea typeface="Arial" panose="020B0604020202020204" pitchFamily="34" charset="0"/>
              </a:endParaRPr>
            </a:p>
          </p:txBody>
        </p:sp>
        <p:sp>
          <p:nvSpPr>
            <p:cNvPr id="172" name="Rectangle 171">
              <a:extLst>
                <a:ext uri="{FF2B5EF4-FFF2-40B4-BE49-F238E27FC236}">
                  <a16:creationId xmlns:a16="http://schemas.microsoft.com/office/drawing/2014/main" id="{C8F24087-8801-4A2A-8652-995902927328}"/>
                </a:ext>
              </a:extLst>
            </p:cNvPr>
            <p:cNvSpPr/>
            <p:nvPr/>
          </p:nvSpPr>
          <p:spPr>
            <a:xfrm>
              <a:off x="7578852" y="2910919"/>
              <a:ext cx="43152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646464"/>
                  </a:solidFill>
                  <a:effectLst/>
                  <a:latin typeface="Arial" panose="020B0604020202020204" pitchFamily="34" charset="0"/>
                  <a:ea typeface="Arial" panose="020B0604020202020204" pitchFamily="34" charset="0"/>
                </a:rPr>
                <a:t>25-34</a:t>
              </a:r>
              <a:endParaRPr lang="en-US" sz="2800" b="1">
                <a:solidFill>
                  <a:srgbClr val="999683"/>
                </a:solidFill>
                <a:effectLst/>
                <a:latin typeface="Arial" panose="020B0604020202020204" pitchFamily="34" charset="0"/>
                <a:ea typeface="Arial" panose="020B0604020202020204" pitchFamily="34" charset="0"/>
              </a:endParaRPr>
            </a:p>
          </p:txBody>
        </p:sp>
        <p:sp>
          <p:nvSpPr>
            <p:cNvPr id="173" name="Rectangle 172">
              <a:extLst>
                <a:ext uri="{FF2B5EF4-FFF2-40B4-BE49-F238E27FC236}">
                  <a16:creationId xmlns:a16="http://schemas.microsoft.com/office/drawing/2014/main" id="{5AB37BA9-37D8-4E17-A5A9-96B096DD1A0D}"/>
                </a:ext>
              </a:extLst>
            </p:cNvPr>
            <p:cNvSpPr/>
            <p:nvPr/>
          </p:nvSpPr>
          <p:spPr>
            <a:xfrm>
              <a:off x="9042781" y="2910919"/>
              <a:ext cx="43152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646464"/>
                  </a:solidFill>
                  <a:effectLst/>
                  <a:latin typeface="Arial" panose="020B0604020202020204" pitchFamily="34" charset="0"/>
                  <a:ea typeface="Arial" panose="020B0604020202020204" pitchFamily="34" charset="0"/>
                </a:rPr>
                <a:t>34-44</a:t>
              </a:r>
              <a:endParaRPr lang="en-US" sz="2800" b="1">
                <a:solidFill>
                  <a:srgbClr val="999683"/>
                </a:solidFill>
                <a:effectLst/>
                <a:latin typeface="Arial" panose="020B0604020202020204" pitchFamily="34" charset="0"/>
                <a:ea typeface="Arial" panose="020B0604020202020204" pitchFamily="34" charset="0"/>
              </a:endParaRPr>
            </a:p>
          </p:txBody>
        </p:sp>
        <p:sp>
          <p:nvSpPr>
            <p:cNvPr id="174" name="Rectangle 173">
              <a:extLst>
                <a:ext uri="{FF2B5EF4-FFF2-40B4-BE49-F238E27FC236}">
                  <a16:creationId xmlns:a16="http://schemas.microsoft.com/office/drawing/2014/main" id="{55864837-5544-4009-9BDF-6351CE67BC5D}"/>
                </a:ext>
              </a:extLst>
            </p:cNvPr>
            <p:cNvSpPr/>
            <p:nvPr/>
          </p:nvSpPr>
          <p:spPr>
            <a:xfrm>
              <a:off x="10506456" y="2910919"/>
              <a:ext cx="43152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646464"/>
                  </a:solidFill>
                  <a:effectLst/>
                  <a:latin typeface="Arial" panose="020B0604020202020204" pitchFamily="34" charset="0"/>
                  <a:ea typeface="Arial" panose="020B0604020202020204" pitchFamily="34" charset="0"/>
                </a:rPr>
                <a:t>45-54</a:t>
              </a:r>
              <a:endParaRPr lang="en-US" sz="2800" b="1">
                <a:solidFill>
                  <a:srgbClr val="999683"/>
                </a:solidFill>
                <a:effectLst/>
                <a:latin typeface="Arial" panose="020B0604020202020204" pitchFamily="34" charset="0"/>
                <a:ea typeface="Arial" panose="020B0604020202020204" pitchFamily="34" charset="0"/>
              </a:endParaRPr>
            </a:p>
          </p:txBody>
        </p:sp>
        <p:sp>
          <p:nvSpPr>
            <p:cNvPr id="175" name="Rectangle 174">
              <a:extLst>
                <a:ext uri="{FF2B5EF4-FFF2-40B4-BE49-F238E27FC236}">
                  <a16:creationId xmlns:a16="http://schemas.microsoft.com/office/drawing/2014/main" id="{DD567EF8-5B5D-4DC9-A073-C7E34131A4BA}"/>
                </a:ext>
              </a:extLst>
            </p:cNvPr>
            <p:cNvSpPr/>
            <p:nvPr/>
          </p:nvSpPr>
          <p:spPr>
            <a:xfrm>
              <a:off x="8314309" y="983409"/>
              <a:ext cx="421767" cy="2644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787878"/>
                  </a:solidFill>
                  <a:effectLst/>
                  <a:latin typeface="Arial" panose="020B0604020202020204" pitchFamily="34" charset="0"/>
                  <a:ea typeface="Arial" panose="020B0604020202020204" pitchFamily="34" charset="0"/>
                </a:rPr>
                <a:t>Age</a:t>
              </a:r>
              <a:endParaRPr lang="en-US" sz="2800" b="1">
                <a:solidFill>
                  <a:srgbClr val="999683"/>
                </a:solidFill>
                <a:effectLst/>
                <a:latin typeface="Arial" panose="020B0604020202020204" pitchFamily="34" charset="0"/>
                <a:ea typeface="Arial" panose="020B0604020202020204" pitchFamily="34" charset="0"/>
              </a:endParaRPr>
            </a:p>
          </p:txBody>
        </p:sp>
        <p:sp>
          <p:nvSpPr>
            <p:cNvPr id="176" name="Rectangle 175">
              <a:extLst>
                <a:ext uri="{FF2B5EF4-FFF2-40B4-BE49-F238E27FC236}">
                  <a16:creationId xmlns:a16="http://schemas.microsoft.com/office/drawing/2014/main" id="{96D8C48B-3339-4152-B0AD-1D6657A1932A}"/>
                </a:ext>
              </a:extLst>
            </p:cNvPr>
            <p:cNvSpPr/>
            <p:nvPr/>
          </p:nvSpPr>
          <p:spPr>
            <a:xfrm>
              <a:off x="8631301" y="983409"/>
              <a:ext cx="65888" cy="2644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787878"/>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42332437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28063C2-59D0-4948-9EB9-B0B7E6D6AD09}"/>
              </a:ext>
            </a:extLst>
          </p:cNvPr>
          <p:cNvGrpSpPr/>
          <p:nvPr/>
        </p:nvGrpSpPr>
        <p:grpSpPr>
          <a:xfrm>
            <a:off x="353885" y="0"/>
            <a:ext cx="11484230" cy="6000176"/>
            <a:chOff x="0" y="0"/>
            <a:chExt cx="11484230" cy="6000176"/>
          </a:xfrm>
        </p:grpSpPr>
        <p:pic>
          <p:nvPicPr>
            <p:cNvPr id="5" name="Picture 4">
              <a:extLst>
                <a:ext uri="{FF2B5EF4-FFF2-40B4-BE49-F238E27FC236}">
                  <a16:creationId xmlns:a16="http://schemas.microsoft.com/office/drawing/2014/main" id="{F9A1CD57-1DC4-4475-9FC6-48FFB916E3C8}"/>
                </a:ext>
              </a:extLst>
            </p:cNvPr>
            <p:cNvPicPr/>
            <p:nvPr/>
          </p:nvPicPr>
          <p:blipFill>
            <a:blip r:embed="rId2"/>
            <a:stretch>
              <a:fillRect/>
            </a:stretch>
          </p:blipFill>
          <p:spPr>
            <a:xfrm flipH="1">
              <a:off x="0" y="0"/>
              <a:ext cx="0" cy="0"/>
            </a:xfrm>
            <a:prstGeom prst="rect">
              <a:avLst/>
            </a:prstGeom>
          </p:spPr>
        </p:pic>
        <p:sp>
          <p:nvSpPr>
            <p:cNvPr id="6" name="Shape 1443">
              <a:extLst>
                <a:ext uri="{FF2B5EF4-FFF2-40B4-BE49-F238E27FC236}">
                  <a16:creationId xmlns:a16="http://schemas.microsoft.com/office/drawing/2014/main" id="{02793085-E964-44AE-8910-55817046FA99}"/>
                </a:ext>
              </a:extLst>
            </p:cNvPr>
            <p:cNvSpPr/>
            <p:nvPr/>
          </p:nvSpPr>
          <p:spPr>
            <a:xfrm>
              <a:off x="7386320" y="2222119"/>
              <a:ext cx="4097910" cy="0"/>
            </a:xfrm>
            <a:custGeom>
              <a:avLst/>
              <a:gdLst/>
              <a:ahLst/>
              <a:cxnLst/>
              <a:rect l="0" t="0" r="0" b="0"/>
              <a:pathLst>
                <a:path w="4097910">
                  <a:moveTo>
                    <a:pt x="0" y="0"/>
                  </a:moveTo>
                  <a:lnTo>
                    <a:pt x="4097910" y="0"/>
                  </a:lnTo>
                </a:path>
              </a:pathLst>
            </a:custGeom>
            <a:ln w="12700"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7" name="Rectangle 6">
              <a:extLst>
                <a:ext uri="{FF2B5EF4-FFF2-40B4-BE49-F238E27FC236}">
                  <a16:creationId xmlns:a16="http://schemas.microsoft.com/office/drawing/2014/main" id="{4662F3AF-F305-43AA-8C91-9286E50C0532}"/>
                </a:ext>
              </a:extLst>
            </p:cNvPr>
            <p:cNvSpPr/>
            <p:nvPr/>
          </p:nvSpPr>
          <p:spPr>
            <a:xfrm>
              <a:off x="7909307" y="1472498"/>
              <a:ext cx="1075930"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E34A06"/>
                  </a:solidFill>
                  <a:effectLst/>
                  <a:latin typeface="Microsoft New Tai Lue" panose="020B0502040204020203" pitchFamily="34" charset="0"/>
                  <a:ea typeface="Microsoft New Tai Lue" panose="020B0502040204020203" pitchFamily="34" charset="0"/>
                </a:rPr>
                <a:t>Subgroup </a:t>
              </a:r>
              <a:endParaRPr lang="en-US" sz="2800" b="1">
                <a:solidFill>
                  <a:srgbClr val="999683"/>
                </a:solidFill>
                <a:effectLst/>
                <a:latin typeface="Arial" panose="020B0604020202020204" pitchFamily="34" charset="0"/>
                <a:ea typeface="Arial" panose="020B0604020202020204" pitchFamily="34" charset="0"/>
              </a:endParaRPr>
            </a:p>
          </p:txBody>
        </p:sp>
        <p:sp>
          <p:nvSpPr>
            <p:cNvPr id="8" name="Rectangle 7">
              <a:extLst>
                <a:ext uri="{FF2B5EF4-FFF2-40B4-BE49-F238E27FC236}">
                  <a16:creationId xmlns:a16="http://schemas.microsoft.com/office/drawing/2014/main" id="{6F619DF5-2FEB-4033-B076-7BC46EFA2E42}"/>
                </a:ext>
              </a:extLst>
            </p:cNvPr>
            <p:cNvSpPr/>
            <p:nvPr/>
          </p:nvSpPr>
          <p:spPr>
            <a:xfrm>
              <a:off x="8718804" y="1472498"/>
              <a:ext cx="60419"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E34A06"/>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 name="Rectangle 8">
              <a:extLst>
                <a:ext uri="{FF2B5EF4-FFF2-40B4-BE49-F238E27FC236}">
                  <a16:creationId xmlns:a16="http://schemas.microsoft.com/office/drawing/2014/main" id="{FDCC140C-D64E-4491-BCD1-58A7F6C0D000}"/>
                </a:ext>
              </a:extLst>
            </p:cNvPr>
            <p:cNvSpPr/>
            <p:nvPr/>
          </p:nvSpPr>
          <p:spPr>
            <a:xfrm>
              <a:off x="9485376" y="1477070"/>
              <a:ext cx="1006098"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E34A06"/>
                  </a:solidFill>
                  <a:effectLst/>
                  <a:latin typeface="Microsoft New Tai Lue" panose="020B0502040204020203" pitchFamily="34" charset="0"/>
                  <a:ea typeface="Microsoft New Tai Lue" panose="020B0502040204020203" pitchFamily="34" charset="0"/>
                </a:rPr>
                <a:t>Favorable</a:t>
              </a:r>
              <a:endParaRPr lang="en-US" sz="2800" b="1">
                <a:solidFill>
                  <a:srgbClr val="999683"/>
                </a:solidFill>
                <a:effectLst/>
                <a:latin typeface="Arial" panose="020B0604020202020204" pitchFamily="34" charset="0"/>
                <a:ea typeface="Arial" panose="020B0604020202020204" pitchFamily="34" charset="0"/>
              </a:endParaRPr>
            </a:p>
          </p:txBody>
        </p:sp>
        <p:sp>
          <p:nvSpPr>
            <p:cNvPr id="10" name="Rectangle 9">
              <a:extLst>
                <a:ext uri="{FF2B5EF4-FFF2-40B4-BE49-F238E27FC236}">
                  <a16:creationId xmlns:a16="http://schemas.microsoft.com/office/drawing/2014/main" id="{FC72F1F1-4853-4538-A5C3-D31177132DFD}"/>
                </a:ext>
              </a:extLst>
            </p:cNvPr>
            <p:cNvSpPr/>
            <p:nvPr/>
          </p:nvSpPr>
          <p:spPr>
            <a:xfrm>
              <a:off x="10241534" y="1477070"/>
              <a:ext cx="60419"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E34A06"/>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1" name="Rectangle 10">
              <a:extLst>
                <a:ext uri="{FF2B5EF4-FFF2-40B4-BE49-F238E27FC236}">
                  <a16:creationId xmlns:a16="http://schemas.microsoft.com/office/drawing/2014/main" id="{5DC52C7C-65BF-4CF4-A5A3-AF14FC2D4BBF}"/>
                </a:ext>
              </a:extLst>
            </p:cNvPr>
            <p:cNvSpPr/>
            <p:nvPr/>
          </p:nvSpPr>
          <p:spPr>
            <a:xfrm>
              <a:off x="10288778" y="1477070"/>
              <a:ext cx="80777"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E34A06"/>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2" name="Rectangle 11">
              <a:extLst>
                <a:ext uri="{FF2B5EF4-FFF2-40B4-BE49-F238E27FC236}">
                  <a16:creationId xmlns:a16="http://schemas.microsoft.com/office/drawing/2014/main" id="{9357FF0D-1648-4DDC-A5B9-5C7FF8007BA8}"/>
                </a:ext>
              </a:extLst>
            </p:cNvPr>
            <p:cNvSpPr/>
            <p:nvPr/>
          </p:nvSpPr>
          <p:spPr>
            <a:xfrm>
              <a:off x="10349512" y="1477070"/>
              <a:ext cx="1041343"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E34A06"/>
                  </a:solidFill>
                  <a:effectLst/>
                  <a:latin typeface="Microsoft New Tai Lue" panose="020B0502040204020203" pitchFamily="34" charset="0"/>
                  <a:ea typeface="Microsoft New Tai Lue" panose="020B0502040204020203" pitchFamily="34" charset="0"/>
                </a:rPr>
                <a:t>Top 2 Box</a:t>
              </a:r>
              <a:endParaRPr lang="en-US" sz="2800" b="1">
                <a:solidFill>
                  <a:srgbClr val="999683"/>
                </a:solidFill>
                <a:effectLst/>
                <a:latin typeface="Arial" panose="020B0604020202020204" pitchFamily="34" charset="0"/>
                <a:ea typeface="Arial" panose="020B0604020202020204" pitchFamily="34" charset="0"/>
              </a:endParaRPr>
            </a:p>
          </p:txBody>
        </p:sp>
        <p:sp>
          <p:nvSpPr>
            <p:cNvPr id="13" name="Rectangle 12">
              <a:extLst>
                <a:ext uri="{FF2B5EF4-FFF2-40B4-BE49-F238E27FC236}">
                  <a16:creationId xmlns:a16="http://schemas.microsoft.com/office/drawing/2014/main" id="{34C2080E-0667-45D6-BFD5-990D278175F0}"/>
                </a:ext>
              </a:extLst>
            </p:cNvPr>
            <p:cNvSpPr/>
            <p:nvPr/>
          </p:nvSpPr>
          <p:spPr>
            <a:xfrm>
              <a:off x="11132477" y="1477070"/>
              <a:ext cx="80777"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E34A06"/>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4" name="Rectangle 13">
              <a:extLst>
                <a:ext uri="{FF2B5EF4-FFF2-40B4-BE49-F238E27FC236}">
                  <a16:creationId xmlns:a16="http://schemas.microsoft.com/office/drawing/2014/main" id="{44FBA19F-703D-40C3-AAA0-33B4F1FB50ED}"/>
                </a:ext>
              </a:extLst>
            </p:cNvPr>
            <p:cNvSpPr/>
            <p:nvPr/>
          </p:nvSpPr>
          <p:spPr>
            <a:xfrm>
              <a:off x="11194034" y="1477070"/>
              <a:ext cx="60419"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E34A06"/>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5" name="Rectangle 14">
              <a:extLst>
                <a:ext uri="{FF2B5EF4-FFF2-40B4-BE49-F238E27FC236}">
                  <a16:creationId xmlns:a16="http://schemas.microsoft.com/office/drawing/2014/main" id="{0808B636-915F-42EF-9C3B-EF026626EE40}"/>
                </a:ext>
              </a:extLst>
            </p:cNvPr>
            <p:cNvSpPr/>
            <p:nvPr/>
          </p:nvSpPr>
          <p:spPr>
            <a:xfrm>
              <a:off x="7496302" y="1920808"/>
              <a:ext cx="2113770"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000000"/>
                  </a:solidFill>
                  <a:effectLst/>
                  <a:latin typeface="Microsoft New Tai Lue" panose="020B0502040204020203" pitchFamily="34" charset="0"/>
                  <a:ea typeface="Microsoft New Tai Lue" panose="020B0502040204020203" pitchFamily="34" charset="0"/>
                </a:rPr>
                <a:t>Total Sample N=269</a:t>
              </a:r>
              <a:endParaRPr lang="en-US" sz="2800" b="1">
                <a:solidFill>
                  <a:srgbClr val="999683"/>
                </a:solidFill>
                <a:effectLst/>
                <a:latin typeface="Arial" panose="020B0604020202020204" pitchFamily="34" charset="0"/>
                <a:ea typeface="Arial" panose="020B0604020202020204" pitchFamily="34" charset="0"/>
              </a:endParaRPr>
            </a:p>
          </p:txBody>
        </p:sp>
        <p:sp>
          <p:nvSpPr>
            <p:cNvPr id="16" name="Rectangle 15">
              <a:extLst>
                <a:ext uri="{FF2B5EF4-FFF2-40B4-BE49-F238E27FC236}">
                  <a16:creationId xmlns:a16="http://schemas.microsoft.com/office/drawing/2014/main" id="{24949A82-C57A-480E-BD07-F390F040C0A1}"/>
                </a:ext>
              </a:extLst>
            </p:cNvPr>
            <p:cNvSpPr/>
            <p:nvPr/>
          </p:nvSpPr>
          <p:spPr>
            <a:xfrm>
              <a:off x="9086088" y="1920808"/>
              <a:ext cx="60419"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7" name="Rectangle 16">
              <a:extLst>
                <a:ext uri="{FF2B5EF4-FFF2-40B4-BE49-F238E27FC236}">
                  <a16:creationId xmlns:a16="http://schemas.microsoft.com/office/drawing/2014/main" id="{CCF0C08C-F060-4AB2-ABE4-E90367AE135C}"/>
                </a:ext>
              </a:extLst>
            </p:cNvPr>
            <p:cNvSpPr/>
            <p:nvPr/>
          </p:nvSpPr>
          <p:spPr>
            <a:xfrm>
              <a:off x="10172954" y="1925380"/>
              <a:ext cx="251541"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000000"/>
                  </a:solidFill>
                  <a:effectLst/>
                  <a:latin typeface="Microsoft New Tai Lue" panose="020B0502040204020203" pitchFamily="34" charset="0"/>
                  <a:ea typeface="Microsoft New Tai Lue" panose="020B0502040204020203" pitchFamily="34" charset="0"/>
                </a:rPr>
                <a:t>70</a:t>
              </a:r>
              <a:endParaRPr lang="en-US" sz="2800" b="1">
                <a:solidFill>
                  <a:srgbClr val="999683"/>
                </a:solidFill>
                <a:effectLst/>
                <a:latin typeface="Arial" panose="020B0604020202020204" pitchFamily="34" charset="0"/>
                <a:ea typeface="Arial" panose="020B0604020202020204" pitchFamily="34" charset="0"/>
              </a:endParaRPr>
            </a:p>
          </p:txBody>
        </p:sp>
        <p:sp>
          <p:nvSpPr>
            <p:cNvPr id="18" name="Rectangle 17">
              <a:extLst>
                <a:ext uri="{FF2B5EF4-FFF2-40B4-BE49-F238E27FC236}">
                  <a16:creationId xmlns:a16="http://schemas.microsoft.com/office/drawing/2014/main" id="{8DD4C48E-BCF2-440E-8E8C-7649EAD8AC03}"/>
                </a:ext>
              </a:extLst>
            </p:cNvPr>
            <p:cNvSpPr/>
            <p:nvPr/>
          </p:nvSpPr>
          <p:spPr>
            <a:xfrm>
              <a:off x="10361930" y="1925380"/>
              <a:ext cx="189793"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9" name="Rectangle 18">
              <a:extLst>
                <a:ext uri="{FF2B5EF4-FFF2-40B4-BE49-F238E27FC236}">
                  <a16:creationId xmlns:a16="http://schemas.microsoft.com/office/drawing/2014/main" id="{199D55FB-119C-440C-9A8F-83949FE840BF}"/>
                </a:ext>
              </a:extLst>
            </p:cNvPr>
            <p:cNvSpPr/>
            <p:nvPr/>
          </p:nvSpPr>
          <p:spPr>
            <a:xfrm>
              <a:off x="10505186" y="1925380"/>
              <a:ext cx="60419"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0" name="Rectangle 19">
              <a:extLst>
                <a:ext uri="{FF2B5EF4-FFF2-40B4-BE49-F238E27FC236}">
                  <a16:creationId xmlns:a16="http://schemas.microsoft.com/office/drawing/2014/main" id="{53ECDD2D-9F94-494A-B54C-462C1DFE4E60}"/>
                </a:ext>
              </a:extLst>
            </p:cNvPr>
            <p:cNvSpPr/>
            <p:nvPr/>
          </p:nvSpPr>
          <p:spPr>
            <a:xfrm>
              <a:off x="7399909" y="2269964"/>
              <a:ext cx="932545"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Millennial</a:t>
              </a:r>
              <a:endParaRPr lang="en-US" sz="2800" b="1">
                <a:solidFill>
                  <a:srgbClr val="999683"/>
                </a:solidFill>
                <a:effectLst/>
                <a:latin typeface="Arial" panose="020B0604020202020204" pitchFamily="34" charset="0"/>
                <a:ea typeface="Arial" panose="020B0604020202020204" pitchFamily="34" charset="0"/>
              </a:endParaRPr>
            </a:p>
          </p:txBody>
        </p:sp>
        <p:sp>
          <p:nvSpPr>
            <p:cNvPr id="21" name="Rectangle 20">
              <a:extLst>
                <a:ext uri="{FF2B5EF4-FFF2-40B4-BE49-F238E27FC236}">
                  <a16:creationId xmlns:a16="http://schemas.microsoft.com/office/drawing/2014/main" id="{C6B9BA08-3041-4092-B68C-1D457EB0D50C}"/>
                </a:ext>
              </a:extLst>
            </p:cNvPr>
            <p:cNvSpPr/>
            <p:nvPr/>
          </p:nvSpPr>
          <p:spPr>
            <a:xfrm>
              <a:off x="8100949" y="2269964"/>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2" name="Rectangle 21">
              <a:extLst>
                <a:ext uri="{FF2B5EF4-FFF2-40B4-BE49-F238E27FC236}">
                  <a16:creationId xmlns:a16="http://schemas.microsoft.com/office/drawing/2014/main" id="{75DFF657-29DD-43BE-8066-535D331DD6AF}"/>
                </a:ext>
              </a:extLst>
            </p:cNvPr>
            <p:cNvSpPr/>
            <p:nvPr/>
          </p:nvSpPr>
          <p:spPr>
            <a:xfrm>
              <a:off x="8148194" y="2269964"/>
              <a:ext cx="758295"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Women</a:t>
              </a:r>
              <a:endParaRPr lang="en-US" sz="2800" b="1">
                <a:solidFill>
                  <a:srgbClr val="999683"/>
                </a:solidFill>
                <a:effectLst/>
                <a:latin typeface="Arial" panose="020B0604020202020204" pitchFamily="34" charset="0"/>
                <a:ea typeface="Arial" panose="020B0604020202020204" pitchFamily="34" charset="0"/>
              </a:endParaRPr>
            </a:p>
          </p:txBody>
        </p:sp>
        <p:sp>
          <p:nvSpPr>
            <p:cNvPr id="23" name="Rectangle 22">
              <a:extLst>
                <a:ext uri="{FF2B5EF4-FFF2-40B4-BE49-F238E27FC236}">
                  <a16:creationId xmlns:a16="http://schemas.microsoft.com/office/drawing/2014/main" id="{5151996D-92CE-48D7-9606-A1FE1EDE1081}"/>
                </a:ext>
              </a:extLst>
            </p:cNvPr>
            <p:cNvSpPr/>
            <p:nvPr/>
          </p:nvSpPr>
          <p:spPr>
            <a:xfrm>
              <a:off x="8718169" y="2269964"/>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4" name="Rectangle 23">
              <a:extLst>
                <a:ext uri="{FF2B5EF4-FFF2-40B4-BE49-F238E27FC236}">
                  <a16:creationId xmlns:a16="http://schemas.microsoft.com/office/drawing/2014/main" id="{696EFE2E-AFFA-4CD4-AECE-C2A5ECF39287}"/>
                </a:ext>
              </a:extLst>
            </p:cNvPr>
            <p:cNvSpPr/>
            <p:nvPr/>
          </p:nvSpPr>
          <p:spPr>
            <a:xfrm>
              <a:off x="7399909" y="2468084"/>
              <a:ext cx="54989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N=79</a:t>
              </a:r>
              <a:endParaRPr lang="en-US" sz="2800" b="1">
                <a:solidFill>
                  <a:srgbClr val="999683"/>
                </a:solidFill>
                <a:effectLst/>
                <a:latin typeface="Arial" panose="020B0604020202020204" pitchFamily="34" charset="0"/>
                <a:ea typeface="Arial" panose="020B0604020202020204" pitchFamily="34" charset="0"/>
              </a:endParaRPr>
            </a:p>
          </p:txBody>
        </p:sp>
        <p:sp>
          <p:nvSpPr>
            <p:cNvPr id="25" name="Rectangle 24">
              <a:extLst>
                <a:ext uri="{FF2B5EF4-FFF2-40B4-BE49-F238E27FC236}">
                  <a16:creationId xmlns:a16="http://schemas.microsoft.com/office/drawing/2014/main" id="{30269BC9-A276-423C-BB64-E175A1953558}"/>
                </a:ext>
              </a:extLst>
            </p:cNvPr>
            <p:cNvSpPr/>
            <p:nvPr/>
          </p:nvSpPr>
          <p:spPr>
            <a:xfrm>
              <a:off x="7812913" y="2468084"/>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6" name="Rectangle 25">
              <a:extLst>
                <a:ext uri="{FF2B5EF4-FFF2-40B4-BE49-F238E27FC236}">
                  <a16:creationId xmlns:a16="http://schemas.microsoft.com/office/drawing/2014/main" id="{4D413785-AC52-4CBC-9D3C-DD10E949514B}"/>
                </a:ext>
              </a:extLst>
            </p:cNvPr>
            <p:cNvSpPr/>
            <p:nvPr/>
          </p:nvSpPr>
          <p:spPr>
            <a:xfrm>
              <a:off x="10360407" y="2373596"/>
              <a:ext cx="17906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27" name="Rectangle 26">
              <a:extLst>
                <a:ext uri="{FF2B5EF4-FFF2-40B4-BE49-F238E27FC236}">
                  <a16:creationId xmlns:a16="http://schemas.microsoft.com/office/drawing/2014/main" id="{44DCBEBE-FCDB-422D-A4D5-84B3FC47A25A}"/>
                </a:ext>
              </a:extLst>
            </p:cNvPr>
            <p:cNvSpPr/>
            <p:nvPr/>
          </p:nvSpPr>
          <p:spPr>
            <a:xfrm>
              <a:off x="10183622" y="2373596"/>
              <a:ext cx="235553"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57</a:t>
              </a:r>
              <a:endParaRPr lang="en-US" sz="2800" b="1">
                <a:solidFill>
                  <a:srgbClr val="999683"/>
                </a:solidFill>
                <a:effectLst/>
                <a:latin typeface="Arial" panose="020B0604020202020204" pitchFamily="34" charset="0"/>
                <a:ea typeface="Arial" panose="020B0604020202020204" pitchFamily="34" charset="0"/>
              </a:endParaRPr>
            </a:p>
          </p:txBody>
        </p:sp>
        <p:sp>
          <p:nvSpPr>
            <p:cNvPr id="28" name="Rectangle 27">
              <a:extLst>
                <a:ext uri="{FF2B5EF4-FFF2-40B4-BE49-F238E27FC236}">
                  <a16:creationId xmlns:a16="http://schemas.microsoft.com/office/drawing/2014/main" id="{E36F7ED3-554D-464C-85C3-75EA6374D98B}"/>
                </a:ext>
              </a:extLst>
            </p:cNvPr>
            <p:cNvSpPr/>
            <p:nvPr/>
          </p:nvSpPr>
          <p:spPr>
            <a:xfrm>
              <a:off x="10494518" y="2373596"/>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9" name="Rectangle 28">
              <a:extLst>
                <a:ext uri="{FF2B5EF4-FFF2-40B4-BE49-F238E27FC236}">
                  <a16:creationId xmlns:a16="http://schemas.microsoft.com/office/drawing/2014/main" id="{6FE7F2BA-D4BA-4C0B-B721-1151B2893175}"/>
                </a:ext>
              </a:extLst>
            </p:cNvPr>
            <p:cNvSpPr/>
            <p:nvPr/>
          </p:nvSpPr>
          <p:spPr>
            <a:xfrm>
              <a:off x="7399909" y="2718020"/>
              <a:ext cx="576602"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Gen X</a:t>
              </a:r>
              <a:endParaRPr lang="en-US" sz="2800" b="1">
                <a:solidFill>
                  <a:srgbClr val="999683"/>
                </a:solidFill>
                <a:effectLst/>
                <a:latin typeface="Arial" panose="020B0604020202020204" pitchFamily="34" charset="0"/>
                <a:ea typeface="Arial" panose="020B0604020202020204" pitchFamily="34" charset="0"/>
              </a:endParaRPr>
            </a:p>
          </p:txBody>
        </p:sp>
        <p:sp>
          <p:nvSpPr>
            <p:cNvPr id="30" name="Rectangle 29">
              <a:extLst>
                <a:ext uri="{FF2B5EF4-FFF2-40B4-BE49-F238E27FC236}">
                  <a16:creationId xmlns:a16="http://schemas.microsoft.com/office/drawing/2014/main" id="{698A66EF-850B-4CEB-860C-2509B033066B}"/>
                </a:ext>
              </a:extLst>
            </p:cNvPr>
            <p:cNvSpPr/>
            <p:nvPr/>
          </p:nvSpPr>
          <p:spPr>
            <a:xfrm>
              <a:off x="7834249" y="2718020"/>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1" name="Rectangle 30">
              <a:extLst>
                <a:ext uri="{FF2B5EF4-FFF2-40B4-BE49-F238E27FC236}">
                  <a16:creationId xmlns:a16="http://schemas.microsoft.com/office/drawing/2014/main" id="{8D625CE6-83BF-4558-9921-40D4E79EA2C3}"/>
                </a:ext>
              </a:extLst>
            </p:cNvPr>
            <p:cNvSpPr/>
            <p:nvPr/>
          </p:nvSpPr>
          <p:spPr>
            <a:xfrm>
              <a:off x="7878445" y="2718020"/>
              <a:ext cx="758295"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Women</a:t>
              </a:r>
              <a:endParaRPr lang="en-US" sz="2800" b="1">
                <a:solidFill>
                  <a:srgbClr val="999683"/>
                </a:solidFill>
                <a:effectLst/>
                <a:latin typeface="Arial" panose="020B0604020202020204" pitchFamily="34" charset="0"/>
                <a:ea typeface="Arial" panose="020B0604020202020204" pitchFamily="34" charset="0"/>
              </a:endParaRPr>
            </a:p>
          </p:txBody>
        </p:sp>
        <p:sp>
          <p:nvSpPr>
            <p:cNvPr id="32" name="Rectangle 31">
              <a:extLst>
                <a:ext uri="{FF2B5EF4-FFF2-40B4-BE49-F238E27FC236}">
                  <a16:creationId xmlns:a16="http://schemas.microsoft.com/office/drawing/2014/main" id="{7D6C33E3-E9A8-460D-B235-82E13BD75039}"/>
                </a:ext>
              </a:extLst>
            </p:cNvPr>
            <p:cNvSpPr/>
            <p:nvPr/>
          </p:nvSpPr>
          <p:spPr>
            <a:xfrm>
              <a:off x="8448421" y="2718020"/>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3" name="Rectangle 32">
              <a:extLst>
                <a:ext uri="{FF2B5EF4-FFF2-40B4-BE49-F238E27FC236}">
                  <a16:creationId xmlns:a16="http://schemas.microsoft.com/office/drawing/2014/main" id="{909E985C-8B61-4FBC-9872-1A82DB8CF891}"/>
                </a:ext>
              </a:extLst>
            </p:cNvPr>
            <p:cNvSpPr/>
            <p:nvPr/>
          </p:nvSpPr>
          <p:spPr>
            <a:xfrm>
              <a:off x="7399909" y="2916140"/>
              <a:ext cx="54989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N=53</a:t>
              </a:r>
              <a:endParaRPr lang="en-US" sz="2800" b="1">
                <a:solidFill>
                  <a:srgbClr val="999683"/>
                </a:solidFill>
                <a:effectLst/>
                <a:latin typeface="Arial" panose="020B0604020202020204" pitchFamily="34" charset="0"/>
                <a:ea typeface="Arial" panose="020B0604020202020204" pitchFamily="34" charset="0"/>
              </a:endParaRPr>
            </a:p>
          </p:txBody>
        </p:sp>
        <p:sp>
          <p:nvSpPr>
            <p:cNvPr id="34" name="Rectangle 33">
              <a:extLst>
                <a:ext uri="{FF2B5EF4-FFF2-40B4-BE49-F238E27FC236}">
                  <a16:creationId xmlns:a16="http://schemas.microsoft.com/office/drawing/2014/main" id="{7CB19A5C-B3C0-4125-BC11-F3B0B056E108}"/>
                </a:ext>
              </a:extLst>
            </p:cNvPr>
            <p:cNvSpPr/>
            <p:nvPr/>
          </p:nvSpPr>
          <p:spPr>
            <a:xfrm>
              <a:off x="7812913" y="2916140"/>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5" name="Rectangle 34">
              <a:extLst>
                <a:ext uri="{FF2B5EF4-FFF2-40B4-BE49-F238E27FC236}">
                  <a16:creationId xmlns:a16="http://schemas.microsoft.com/office/drawing/2014/main" id="{C6C0F500-AE2D-40DB-A4A9-A3A91D4471CE}"/>
                </a:ext>
              </a:extLst>
            </p:cNvPr>
            <p:cNvSpPr/>
            <p:nvPr/>
          </p:nvSpPr>
          <p:spPr>
            <a:xfrm>
              <a:off x="10172954" y="2821492"/>
              <a:ext cx="251541"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31CCE8"/>
                  </a:solidFill>
                  <a:effectLst/>
                  <a:latin typeface="Microsoft New Tai Lue" panose="020B0502040204020203" pitchFamily="34" charset="0"/>
                  <a:ea typeface="Microsoft New Tai Lue" panose="020B0502040204020203" pitchFamily="34" charset="0"/>
                </a:rPr>
                <a:t>85</a:t>
              </a:r>
              <a:endParaRPr lang="en-US" sz="2800" b="1">
                <a:solidFill>
                  <a:srgbClr val="999683"/>
                </a:solidFill>
                <a:effectLst/>
                <a:latin typeface="Arial" panose="020B0604020202020204" pitchFamily="34" charset="0"/>
                <a:ea typeface="Arial" panose="020B0604020202020204" pitchFamily="34" charset="0"/>
              </a:endParaRPr>
            </a:p>
          </p:txBody>
        </p:sp>
        <p:sp>
          <p:nvSpPr>
            <p:cNvPr id="36" name="Rectangle 35">
              <a:extLst>
                <a:ext uri="{FF2B5EF4-FFF2-40B4-BE49-F238E27FC236}">
                  <a16:creationId xmlns:a16="http://schemas.microsoft.com/office/drawing/2014/main" id="{FE3D65C2-3F2B-4606-AE32-90219D99BBD2}"/>
                </a:ext>
              </a:extLst>
            </p:cNvPr>
            <p:cNvSpPr/>
            <p:nvPr/>
          </p:nvSpPr>
          <p:spPr>
            <a:xfrm>
              <a:off x="10361930" y="2821492"/>
              <a:ext cx="189793"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31CCE8"/>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7" name="Rectangle 36">
              <a:extLst>
                <a:ext uri="{FF2B5EF4-FFF2-40B4-BE49-F238E27FC236}">
                  <a16:creationId xmlns:a16="http://schemas.microsoft.com/office/drawing/2014/main" id="{0B115A8F-CD5B-4DF0-85DA-582C73B2C858}"/>
                </a:ext>
              </a:extLst>
            </p:cNvPr>
            <p:cNvSpPr/>
            <p:nvPr/>
          </p:nvSpPr>
          <p:spPr>
            <a:xfrm>
              <a:off x="10505186" y="2821492"/>
              <a:ext cx="60419"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8" name="Rectangle 37">
              <a:extLst>
                <a:ext uri="{FF2B5EF4-FFF2-40B4-BE49-F238E27FC236}">
                  <a16:creationId xmlns:a16="http://schemas.microsoft.com/office/drawing/2014/main" id="{C1FF0932-C9F7-4036-9673-E8C6CC7C225C}"/>
                </a:ext>
              </a:extLst>
            </p:cNvPr>
            <p:cNvSpPr/>
            <p:nvPr/>
          </p:nvSpPr>
          <p:spPr>
            <a:xfrm>
              <a:off x="7399909" y="3166229"/>
              <a:ext cx="1429700" cy="24822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Millennial Men</a:t>
              </a:r>
              <a:endParaRPr lang="en-US" sz="2800" b="1">
                <a:solidFill>
                  <a:srgbClr val="999683"/>
                </a:solidFill>
                <a:effectLst/>
                <a:latin typeface="Arial" panose="020B0604020202020204" pitchFamily="34" charset="0"/>
                <a:ea typeface="Arial" panose="020B0604020202020204" pitchFamily="34" charset="0"/>
              </a:endParaRPr>
            </a:p>
          </p:txBody>
        </p:sp>
        <p:sp>
          <p:nvSpPr>
            <p:cNvPr id="39" name="Rectangle 38">
              <a:extLst>
                <a:ext uri="{FF2B5EF4-FFF2-40B4-BE49-F238E27FC236}">
                  <a16:creationId xmlns:a16="http://schemas.microsoft.com/office/drawing/2014/main" id="{8F00E3FE-DBF0-4DF7-8A70-CADC8F8A0BC6}"/>
                </a:ext>
              </a:extLst>
            </p:cNvPr>
            <p:cNvSpPr/>
            <p:nvPr/>
          </p:nvSpPr>
          <p:spPr>
            <a:xfrm>
              <a:off x="8474329" y="3166229"/>
              <a:ext cx="60092" cy="24822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0" name="Rectangle 39">
              <a:extLst>
                <a:ext uri="{FF2B5EF4-FFF2-40B4-BE49-F238E27FC236}">
                  <a16:creationId xmlns:a16="http://schemas.microsoft.com/office/drawing/2014/main" id="{1AE84437-411B-4AB2-9573-EA3FA76FC47A}"/>
                </a:ext>
              </a:extLst>
            </p:cNvPr>
            <p:cNvSpPr/>
            <p:nvPr/>
          </p:nvSpPr>
          <p:spPr>
            <a:xfrm>
              <a:off x="7399909" y="3364577"/>
              <a:ext cx="54989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N=81</a:t>
              </a:r>
              <a:endParaRPr lang="en-US" sz="2800" b="1">
                <a:solidFill>
                  <a:srgbClr val="999683"/>
                </a:solidFill>
                <a:effectLst/>
                <a:latin typeface="Arial" panose="020B0604020202020204" pitchFamily="34" charset="0"/>
                <a:ea typeface="Arial" panose="020B0604020202020204" pitchFamily="34" charset="0"/>
              </a:endParaRPr>
            </a:p>
          </p:txBody>
        </p:sp>
        <p:sp>
          <p:nvSpPr>
            <p:cNvPr id="41" name="Rectangle 40">
              <a:extLst>
                <a:ext uri="{FF2B5EF4-FFF2-40B4-BE49-F238E27FC236}">
                  <a16:creationId xmlns:a16="http://schemas.microsoft.com/office/drawing/2014/main" id="{35316943-23A1-4F4F-BE28-2405C5E17C73}"/>
                </a:ext>
              </a:extLst>
            </p:cNvPr>
            <p:cNvSpPr/>
            <p:nvPr/>
          </p:nvSpPr>
          <p:spPr>
            <a:xfrm>
              <a:off x="7812913" y="3364577"/>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2" name="Rectangle 41">
              <a:extLst>
                <a:ext uri="{FF2B5EF4-FFF2-40B4-BE49-F238E27FC236}">
                  <a16:creationId xmlns:a16="http://schemas.microsoft.com/office/drawing/2014/main" id="{039913E4-2835-4577-B9C4-9BCCCB743111}"/>
                </a:ext>
              </a:extLst>
            </p:cNvPr>
            <p:cNvSpPr/>
            <p:nvPr/>
          </p:nvSpPr>
          <p:spPr>
            <a:xfrm>
              <a:off x="10183622" y="3270089"/>
              <a:ext cx="235553"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70</a:t>
              </a:r>
              <a:endParaRPr lang="en-US" sz="2800" b="1">
                <a:solidFill>
                  <a:srgbClr val="999683"/>
                </a:solidFill>
                <a:effectLst/>
                <a:latin typeface="Arial" panose="020B0604020202020204" pitchFamily="34" charset="0"/>
                <a:ea typeface="Arial" panose="020B0604020202020204" pitchFamily="34" charset="0"/>
              </a:endParaRPr>
            </a:p>
          </p:txBody>
        </p:sp>
        <p:sp>
          <p:nvSpPr>
            <p:cNvPr id="43" name="Rectangle 42">
              <a:extLst>
                <a:ext uri="{FF2B5EF4-FFF2-40B4-BE49-F238E27FC236}">
                  <a16:creationId xmlns:a16="http://schemas.microsoft.com/office/drawing/2014/main" id="{37B2A250-B2E4-4969-880B-1DEA71F86CCE}"/>
                </a:ext>
              </a:extLst>
            </p:cNvPr>
            <p:cNvSpPr/>
            <p:nvPr/>
          </p:nvSpPr>
          <p:spPr>
            <a:xfrm>
              <a:off x="10360407" y="3270089"/>
              <a:ext cx="17906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44" name="Rectangle 43">
              <a:extLst>
                <a:ext uri="{FF2B5EF4-FFF2-40B4-BE49-F238E27FC236}">
                  <a16:creationId xmlns:a16="http://schemas.microsoft.com/office/drawing/2014/main" id="{B807DEE0-9779-4F56-BB30-5E98F4DA88E1}"/>
                </a:ext>
              </a:extLst>
            </p:cNvPr>
            <p:cNvSpPr/>
            <p:nvPr/>
          </p:nvSpPr>
          <p:spPr>
            <a:xfrm>
              <a:off x="10494518" y="3270089"/>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5" name="Rectangle 44">
              <a:extLst>
                <a:ext uri="{FF2B5EF4-FFF2-40B4-BE49-F238E27FC236}">
                  <a16:creationId xmlns:a16="http://schemas.microsoft.com/office/drawing/2014/main" id="{0B8028AE-7FBF-431B-B28D-125808C16C27}"/>
                </a:ext>
              </a:extLst>
            </p:cNvPr>
            <p:cNvSpPr/>
            <p:nvPr/>
          </p:nvSpPr>
          <p:spPr>
            <a:xfrm>
              <a:off x="7399909" y="3614514"/>
              <a:ext cx="1070457"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Gen X Men</a:t>
              </a:r>
              <a:endParaRPr lang="en-US" sz="2800" b="1">
                <a:solidFill>
                  <a:srgbClr val="999683"/>
                </a:solidFill>
                <a:effectLst/>
                <a:latin typeface="Arial" panose="020B0604020202020204" pitchFamily="34" charset="0"/>
                <a:ea typeface="Arial" panose="020B0604020202020204" pitchFamily="34" charset="0"/>
              </a:endParaRPr>
            </a:p>
          </p:txBody>
        </p:sp>
        <p:sp>
          <p:nvSpPr>
            <p:cNvPr id="46" name="Rectangle 45">
              <a:extLst>
                <a:ext uri="{FF2B5EF4-FFF2-40B4-BE49-F238E27FC236}">
                  <a16:creationId xmlns:a16="http://schemas.microsoft.com/office/drawing/2014/main" id="{1F5E5E94-F32A-49C5-97FB-2D1CF09745A8}"/>
                </a:ext>
              </a:extLst>
            </p:cNvPr>
            <p:cNvSpPr/>
            <p:nvPr/>
          </p:nvSpPr>
          <p:spPr>
            <a:xfrm>
              <a:off x="8204582" y="3614514"/>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7" name="Rectangle 46">
              <a:extLst>
                <a:ext uri="{FF2B5EF4-FFF2-40B4-BE49-F238E27FC236}">
                  <a16:creationId xmlns:a16="http://schemas.microsoft.com/office/drawing/2014/main" id="{019AEC84-3771-48BF-BF12-B9E27C77E319}"/>
                </a:ext>
              </a:extLst>
            </p:cNvPr>
            <p:cNvSpPr/>
            <p:nvPr/>
          </p:nvSpPr>
          <p:spPr>
            <a:xfrm>
              <a:off x="7399909" y="3812633"/>
              <a:ext cx="54989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N=56</a:t>
              </a:r>
              <a:endParaRPr lang="en-US" sz="2800" b="1">
                <a:solidFill>
                  <a:srgbClr val="999683"/>
                </a:solidFill>
                <a:effectLst/>
                <a:latin typeface="Arial" panose="020B0604020202020204" pitchFamily="34" charset="0"/>
                <a:ea typeface="Arial" panose="020B0604020202020204" pitchFamily="34" charset="0"/>
              </a:endParaRPr>
            </a:p>
          </p:txBody>
        </p:sp>
        <p:sp>
          <p:nvSpPr>
            <p:cNvPr id="48" name="Rectangle 47">
              <a:extLst>
                <a:ext uri="{FF2B5EF4-FFF2-40B4-BE49-F238E27FC236}">
                  <a16:creationId xmlns:a16="http://schemas.microsoft.com/office/drawing/2014/main" id="{8AD0879D-BAE1-4AA9-B1BD-C758AEFDF21E}"/>
                </a:ext>
              </a:extLst>
            </p:cNvPr>
            <p:cNvSpPr/>
            <p:nvPr/>
          </p:nvSpPr>
          <p:spPr>
            <a:xfrm>
              <a:off x="7812913" y="3812633"/>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9" name="Rectangle 48">
              <a:extLst>
                <a:ext uri="{FF2B5EF4-FFF2-40B4-BE49-F238E27FC236}">
                  <a16:creationId xmlns:a16="http://schemas.microsoft.com/office/drawing/2014/main" id="{4C86170F-D799-43A5-B987-3244A2EF7946}"/>
                </a:ext>
              </a:extLst>
            </p:cNvPr>
            <p:cNvSpPr/>
            <p:nvPr/>
          </p:nvSpPr>
          <p:spPr>
            <a:xfrm>
              <a:off x="10361930" y="3717985"/>
              <a:ext cx="189793"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31CCE8"/>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50" name="Rectangle 49">
              <a:extLst>
                <a:ext uri="{FF2B5EF4-FFF2-40B4-BE49-F238E27FC236}">
                  <a16:creationId xmlns:a16="http://schemas.microsoft.com/office/drawing/2014/main" id="{75CD97C5-067C-4BAA-A50D-715B6204F4DB}"/>
                </a:ext>
              </a:extLst>
            </p:cNvPr>
            <p:cNvSpPr/>
            <p:nvPr/>
          </p:nvSpPr>
          <p:spPr>
            <a:xfrm>
              <a:off x="10172954" y="3717985"/>
              <a:ext cx="251541"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31CCE8"/>
                  </a:solidFill>
                  <a:effectLst/>
                  <a:latin typeface="Microsoft New Tai Lue" panose="020B0502040204020203" pitchFamily="34" charset="0"/>
                  <a:ea typeface="Microsoft New Tai Lue" panose="020B0502040204020203" pitchFamily="34" charset="0"/>
                </a:rPr>
                <a:t>73</a:t>
              </a:r>
              <a:endParaRPr lang="en-US" sz="2800" b="1">
                <a:solidFill>
                  <a:srgbClr val="999683"/>
                </a:solidFill>
                <a:effectLst/>
                <a:latin typeface="Arial" panose="020B0604020202020204" pitchFamily="34" charset="0"/>
                <a:ea typeface="Arial" panose="020B0604020202020204" pitchFamily="34" charset="0"/>
              </a:endParaRPr>
            </a:p>
          </p:txBody>
        </p:sp>
        <p:sp>
          <p:nvSpPr>
            <p:cNvPr id="51" name="Rectangle 50">
              <a:extLst>
                <a:ext uri="{FF2B5EF4-FFF2-40B4-BE49-F238E27FC236}">
                  <a16:creationId xmlns:a16="http://schemas.microsoft.com/office/drawing/2014/main" id="{DD70BD13-26FE-4B27-89C3-F5D31A64EBC6}"/>
                </a:ext>
              </a:extLst>
            </p:cNvPr>
            <p:cNvSpPr/>
            <p:nvPr/>
          </p:nvSpPr>
          <p:spPr>
            <a:xfrm>
              <a:off x="10505186" y="3717985"/>
              <a:ext cx="60419"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2" name="Rectangle 51">
              <a:extLst>
                <a:ext uri="{FF2B5EF4-FFF2-40B4-BE49-F238E27FC236}">
                  <a16:creationId xmlns:a16="http://schemas.microsoft.com/office/drawing/2014/main" id="{63C8C4C8-DB21-4312-9459-9185508CAD22}"/>
                </a:ext>
              </a:extLst>
            </p:cNvPr>
            <p:cNvSpPr/>
            <p:nvPr/>
          </p:nvSpPr>
          <p:spPr>
            <a:xfrm>
              <a:off x="7399909" y="4062569"/>
              <a:ext cx="570035"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White</a:t>
              </a:r>
              <a:endParaRPr lang="en-US" sz="2800" b="1">
                <a:solidFill>
                  <a:srgbClr val="999683"/>
                </a:solidFill>
                <a:effectLst/>
                <a:latin typeface="Arial" panose="020B0604020202020204" pitchFamily="34" charset="0"/>
                <a:ea typeface="Arial" panose="020B0604020202020204" pitchFamily="34" charset="0"/>
              </a:endParaRPr>
            </a:p>
          </p:txBody>
        </p:sp>
        <p:sp>
          <p:nvSpPr>
            <p:cNvPr id="53" name="Rectangle 52">
              <a:extLst>
                <a:ext uri="{FF2B5EF4-FFF2-40B4-BE49-F238E27FC236}">
                  <a16:creationId xmlns:a16="http://schemas.microsoft.com/office/drawing/2014/main" id="{D75ACF02-7DBA-4E7B-BF19-6434EB760841}"/>
                </a:ext>
              </a:extLst>
            </p:cNvPr>
            <p:cNvSpPr/>
            <p:nvPr/>
          </p:nvSpPr>
          <p:spPr>
            <a:xfrm>
              <a:off x="7828153" y="4062569"/>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4" name="Rectangle 53">
              <a:extLst>
                <a:ext uri="{FF2B5EF4-FFF2-40B4-BE49-F238E27FC236}">
                  <a16:creationId xmlns:a16="http://schemas.microsoft.com/office/drawing/2014/main" id="{B6C8BA4A-5D52-4A02-AF4A-CEE67E4AF754}"/>
                </a:ext>
              </a:extLst>
            </p:cNvPr>
            <p:cNvSpPr/>
            <p:nvPr/>
          </p:nvSpPr>
          <p:spPr>
            <a:xfrm>
              <a:off x="7399909" y="4260690"/>
              <a:ext cx="667011"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N=228</a:t>
              </a:r>
              <a:endParaRPr lang="en-US" sz="2800" b="1">
                <a:solidFill>
                  <a:srgbClr val="999683"/>
                </a:solidFill>
                <a:effectLst/>
                <a:latin typeface="Arial" panose="020B0604020202020204" pitchFamily="34" charset="0"/>
                <a:ea typeface="Arial" panose="020B0604020202020204" pitchFamily="34" charset="0"/>
              </a:endParaRPr>
            </a:p>
          </p:txBody>
        </p:sp>
        <p:sp>
          <p:nvSpPr>
            <p:cNvPr id="55" name="Rectangle 54">
              <a:extLst>
                <a:ext uri="{FF2B5EF4-FFF2-40B4-BE49-F238E27FC236}">
                  <a16:creationId xmlns:a16="http://schemas.microsoft.com/office/drawing/2014/main" id="{CF41D654-CDC5-4951-97AC-5F8B0B98C67E}"/>
                </a:ext>
              </a:extLst>
            </p:cNvPr>
            <p:cNvSpPr/>
            <p:nvPr/>
          </p:nvSpPr>
          <p:spPr>
            <a:xfrm>
              <a:off x="7901306" y="4260690"/>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6" name="Rectangle 55">
              <a:extLst>
                <a:ext uri="{FF2B5EF4-FFF2-40B4-BE49-F238E27FC236}">
                  <a16:creationId xmlns:a16="http://schemas.microsoft.com/office/drawing/2014/main" id="{D34ED9D5-6E3B-4F60-8AD4-A91E3428B458}"/>
                </a:ext>
              </a:extLst>
            </p:cNvPr>
            <p:cNvSpPr/>
            <p:nvPr/>
          </p:nvSpPr>
          <p:spPr>
            <a:xfrm>
              <a:off x="10183622" y="4166202"/>
              <a:ext cx="235553"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70</a:t>
              </a:r>
              <a:endParaRPr lang="en-US" sz="2800" b="1">
                <a:solidFill>
                  <a:srgbClr val="999683"/>
                </a:solidFill>
                <a:effectLst/>
                <a:latin typeface="Arial" panose="020B0604020202020204" pitchFamily="34" charset="0"/>
                <a:ea typeface="Arial" panose="020B0604020202020204" pitchFamily="34" charset="0"/>
              </a:endParaRPr>
            </a:p>
          </p:txBody>
        </p:sp>
        <p:sp>
          <p:nvSpPr>
            <p:cNvPr id="57" name="Rectangle 56">
              <a:extLst>
                <a:ext uri="{FF2B5EF4-FFF2-40B4-BE49-F238E27FC236}">
                  <a16:creationId xmlns:a16="http://schemas.microsoft.com/office/drawing/2014/main" id="{CAF09959-A502-474A-B408-A64CAC9C527A}"/>
                </a:ext>
              </a:extLst>
            </p:cNvPr>
            <p:cNvSpPr/>
            <p:nvPr/>
          </p:nvSpPr>
          <p:spPr>
            <a:xfrm>
              <a:off x="10360407" y="4166202"/>
              <a:ext cx="17906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58" name="Rectangle 57">
              <a:extLst>
                <a:ext uri="{FF2B5EF4-FFF2-40B4-BE49-F238E27FC236}">
                  <a16:creationId xmlns:a16="http://schemas.microsoft.com/office/drawing/2014/main" id="{04117508-17C9-41F2-9C30-AB319D39749A}"/>
                </a:ext>
              </a:extLst>
            </p:cNvPr>
            <p:cNvSpPr/>
            <p:nvPr/>
          </p:nvSpPr>
          <p:spPr>
            <a:xfrm>
              <a:off x="10494518" y="4166202"/>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9" name="Rectangle 58">
              <a:extLst>
                <a:ext uri="{FF2B5EF4-FFF2-40B4-BE49-F238E27FC236}">
                  <a16:creationId xmlns:a16="http://schemas.microsoft.com/office/drawing/2014/main" id="{422E41DE-3C8E-46C2-AB58-230C0D076A6D}"/>
                </a:ext>
              </a:extLst>
            </p:cNvPr>
            <p:cNvSpPr/>
            <p:nvPr/>
          </p:nvSpPr>
          <p:spPr>
            <a:xfrm>
              <a:off x="7399909" y="4510651"/>
              <a:ext cx="416037" cy="24822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Non</a:t>
              </a:r>
              <a:endParaRPr lang="en-US" sz="2800" b="1">
                <a:solidFill>
                  <a:srgbClr val="999683"/>
                </a:solidFill>
                <a:effectLst/>
                <a:latin typeface="Arial" panose="020B0604020202020204" pitchFamily="34" charset="0"/>
                <a:ea typeface="Arial" panose="020B0604020202020204" pitchFamily="34" charset="0"/>
              </a:endParaRPr>
            </a:p>
          </p:txBody>
        </p:sp>
        <p:sp>
          <p:nvSpPr>
            <p:cNvPr id="60" name="Rectangle 59">
              <a:extLst>
                <a:ext uri="{FF2B5EF4-FFF2-40B4-BE49-F238E27FC236}">
                  <a16:creationId xmlns:a16="http://schemas.microsoft.com/office/drawing/2014/main" id="{88730510-AE4A-4932-B1AD-CA81B4C5E088}"/>
                </a:ext>
              </a:extLst>
            </p:cNvPr>
            <p:cNvSpPr/>
            <p:nvPr/>
          </p:nvSpPr>
          <p:spPr>
            <a:xfrm>
              <a:off x="7712329" y="4510651"/>
              <a:ext cx="87725" cy="24822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61" name="Rectangle 60">
              <a:extLst>
                <a:ext uri="{FF2B5EF4-FFF2-40B4-BE49-F238E27FC236}">
                  <a16:creationId xmlns:a16="http://schemas.microsoft.com/office/drawing/2014/main" id="{A7CA6DBB-622F-4FAD-9600-0B4859FBA772}"/>
                </a:ext>
              </a:extLst>
            </p:cNvPr>
            <p:cNvSpPr/>
            <p:nvPr/>
          </p:nvSpPr>
          <p:spPr>
            <a:xfrm>
              <a:off x="7777861" y="4510651"/>
              <a:ext cx="523939" cy="24822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white</a:t>
              </a:r>
              <a:endParaRPr lang="en-US" sz="2800" b="1">
                <a:solidFill>
                  <a:srgbClr val="999683"/>
                </a:solidFill>
                <a:effectLst/>
                <a:latin typeface="Arial" panose="020B0604020202020204" pitchFamily="34" charset="0"/>
                <a:ea typeface="Arial" panose="020B0604020202020204" pitchFamily="34" charset="0"/>
              </a:endParaRPr>
            </a:p>
          </p:txBody>
        </p:sp>
        <p:sp>
          <p:nvSpPr>
            <p:cNvPr id="62" name="Rectangle 61">
              <a:extLst>
                <a:ext uri="{FF2B5EF4-FFF2-40B4-BE49-F238E27FC236}">
                  <a16:creationId xmlns:a16="http://schemas.microsoft.com/office/drawing/2014/main" id="{333CF70C-1C8F-48A8-BEE2-D46532511D55}"/>
                </a:ext>
              </a:extLst>
            </p:cNvPr>
            <p:cNvSpPr/>
            <p:nvPr/>
          </p:nvSpPr>
          <p:spPr>
            <a:xfrm>
              <a:off x="8171053" y="4510651"/>
              <a:ext cx="60092" cy="24822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3" name="Rectangle 62">
              <a:extLst>
                <a:ext uri="{FF2B5EF4-FFF2-40B4-BE49-F238E27FC236}">
                  <a16:creationId xmlns:a16="http://schemas.microsoft.com/office/drawing/2014/main" id="{A75D8A09-64BE-4D97-9E9C-9D9E1C98B295}"/>
                </a:ext>
              </a:extLst>
            </p:cNvPr>
            <p:cNvSpPr/>
            <p:nvPr/>
          </p:nvSpPr>
          <p:spPr>
            <a:xfrm>
              <a:off x="7399909" y="4709000"/>
              <a:ext cx="54989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N=41</a:t>
              </a:r>
              <a:endParaRPr lang="en-US" sz="2800" b="1">
                <a:solidFill>
                  <a:srgbClr val="999683"/>
                </a:solidFill>
                <a:effectLst/>
                <a:latin typeface="Arial" panose="020B0604020202020204" pitchFamily="34" charset="0"/>
                <a:ea typeface="Arial" panose="020B0604020202020204" pitchFamily="34" charset="0"/>
              </a:endParaRPr>
            </a:p>
          </p:txBody>
        </p:sp>
        <p:sp>
          <p:nvSpPr>
            <p:cNvPr id="64" name="Rectangle 63">
              <a:extLst>
                <a:ext uri="{FF2B5EF4-FFF2-40B4-BE49-F238E27FC236}">
                  <a16:creationId xmlns:a16="http://schemas.microsoft.com/office/drawing/2014/main" id="{02152EB6-9EC5-4864-BC76-1A86F218D414}"/>
                </a:ext>
              </a:extLst>
            </p:cNvPr>
            <p:cNvSpPr/>
            <p:nvPr/>
          </p:nvSpPr>
          <p:spPr>
            <a:xfrm>
              <a:off x="7812913" y="4709000"/>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5" name="Rectangle 64">
              <a:extLst>
                <a:ext uri="{FF2B5EF4-FFF2-40B4-BE49-F238E27FC236}">
                  <a16:creationId xmlns:a16="http://schemas.microsoft.com/office/drawing/2014/main" id="{13E3A813-979D-4F8F-8A5B-4C082BB2E9D8}"/>
                </a:ext>
              </a:extLst>
            </p:cNvPr>
            <p:cNvSpPr/>
            <p:nvPr/>
          </p:nvSpPr>
          <p:spPr>
            <a:xfrm>
              <a:off x="10183622" y="4614512"/>
              <a:ext cx="235553"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71</a:t>
              </a:r>
              <a:endParaRPr lang="en-US" sz="2800" b="1">
                <a:solidFill>
                  <a:srgbClr val="999683"/>
                </a:solidFill>
                <a:effectLst/>
                <a:latin typeface="Arial" panose="020B0604020202020204" pitchFamily="34" charset="0"/>
                <a:ea typeface="Arial" panose="020B0604020202020204" pitchFamily="34" charset="0"/>
              </a:endParaRPr>
            </a:p>
          </p:txBody>
        </p:sp>
        <p:sp>
          <p:nvSpPr>
            <p:cNvPr id="66" name="Rectangle 65">
              <a:extLst>
                <a:ext uri="{FF2B5EF4-FFF2-40B4-BE49-F238E27FC236}">
                  <a16:creationId xmlns:a16="http://schemas.microsoft.com/office/drawing/2014/main" id="{951C1B93-CB48-41B2-A0CD-D226ABBCF46A}"/>
                </a:ext>
              </a:extLst>
            </p:cNvPr>
            <p:cNvSpPr/>
            <p:nvPr/>
          </p:nvSpPr>
          <p:spPr>
            <a:xfrm>
              <a:off x="10360407" y="4614512"/>
              <a:ext cx="17906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67" name="Rectangle 66">
              <a:extLst>
                <a:ext uri="{FF2B5EF4-FFF2-40B4-BE49-F238E27FC236}">
                  <a16:creationId xmlns:a16="http://schemas.microsoft.com/office/drawing/2014/main" id="{5B0BD634-BE32-4469-8141-03E0DC73EEC5}"/>
                </a:ext>
              </a:extLst>
            </p:cNvPr>
            <p:cNvSpPr/>
            <p:nvPr/>
          </p:nvSpPr>
          <p:spPr>
            <a:xfrm>
              <a:off x="10494518" y="4614512"/>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8" name="Rectangle 67">
              <a:extLst>
                <a:ext uri="{FF2B5EF4-FFF2-40B4-BE49-F238E27FC236}">
                  <a16:creationId xmlns:a16="http://schemas.microsoft.com/office/drawing/2014/main" id="{FFD998DA-4502-49BA-85D4-60393A6BE63E}"/>
                </a:ext>
              </a:extLst>
            </p:cNvPr>
            <p:cNvSpPr/>
            <p:nvPr/>
          </p:nvSpPr>
          <p:spPr>
            <a:xfrm>
              <a:off x="7399909" y="4958936"/>
              <a:ext cx="1016168"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Employed </a:t>
              </a:r>
              <a:endParaRPr lang="en-US" sz="2800" b="1">
                <a:solidFill>
                  <a:srgbClr val="999683"/>
                </a:solidFill>
                <a:effectLst/>
                <a:latin typeface="Arial" panose="020B0604020202020204" pitchFamily="34" charset="0"/>
                <a:ea typeface="Arial" panose="020B0604020202020204" pitchFamily="34" charset="0"/>
              </a:endParaRPr>
            </a:p>
          </p:txBody>
        </p:sp>
        <p:sp>
          <p:nvSpPr>
            <p:cNvPr id="69" name="Rectangle 68">
              <a:extLst>
                <a:ext uri="{FF2B5EF4-FFF2-40B4-BE49-F238E27FC236}">
                  <a16:creationId xmlns:a16="http://schemas.microsoft.com/office/drawing/2014/main" id="{1312365D-1E01-4D54-852B-8C5B45FC4996}"/>
                </a:ext>
              </a:extLst>
            </p:cNvPr>
            <p:cNvSpPr/>
            <p:nvPr/>
          </p:nvSpPr>
          <p:spPr>
            <a:xfrm>
              <a:off x="8166482" y="4958936"/>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0" name="Rectangle 69">
              <a:extLst>
                <a:ext uri="{FF2B5EF4-FFF2-40B4-BE49-F238E27FC236}">
                  <a16:creationId xmlns:a16="http://schemas.microsoft.com/office/drawing/2014/main" id="{22D5EAAA-7AA4-405F-B344-D19C42E2A044}"/>
                </a:ext>
              </a:extLst>
            </p:cNvPr>
            <p:cNvSpPr/>
            <p:nvPr/>
          </p:nvSpPr>
          <p:spPr>
            <a:xfrm>
              <a:off x="7399909" y="5157056"/>
              <a:ext cx="667011"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N=219</a:t>
              </a:r>
              <a:endParaRPr lang="en-US" sz="2800" b="1">
                <a:solidFill>
                  <a:srgbClr val="999683"/>
                </a:solidFill>
                <a:effectLst/>
                <a:latin typeface="Arial" panose="020B0604020202020204" pitchFamily="34" charset="0"/>
                <a:ea typeface="Arial" panose="020B0604020202020204" pitchFamily="34" charset="0"/>
              </a:endParaRPr>
            </a:p>
          </p:txBody>
        </p:sp>
        <p:sp>
          <p:nvSpPr>
            <p:cNvPr id="71" name="Rectangle 70">
              <a:extLst>
                <a:ext uri="{FF2B5EF4-FFF2-40B4-BE49-F238E27FC236}">
                  <a16:creationId xmlns:a16="http://schemas.microsoft.com/office/drawing/2014/main" id="{6C5BC527-4116-4BF2-A6F3-D99AEBBDD4C1}"/>
                </a:ext>
              </a:extLst>
            </p:cNvPr>
            <p:cNvSpPr/>
            <p:nvPr/>
          </p:nvSpPr>
          <p:spPr>
            <a:xfrm>
              <a:off x="7901306" y="5157056"/>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2" name="Rectangle 71">
              <a:extLst>
                <a:ext uri="{FF2B5EF4-FFF2-40B4-BE49-F238E27FC236}">
                  <a16:creationId xmlns:a16="http://schemas.microsoft.com/office/drawing/2014/main" id="{46919B9F-8EA0-4090-B473-AF3862678CB1}"/>
                </a:ext>
              </a:extLst>
            </p:cNvPr>
            <p:cNvSpPr/>
            <p:nvPr/>
          </p:nvSpPr>
          <p:spPr>
            <a:xfrm>
              <a:off x="10361930" y="5062407"/>
              <a:ext cx="189793"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31CCE8"/>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73" name="Rectangle 72">
              <a:extLst>
                <a:ext uri="{FF2B5EF4-FFF2-40B4-BE49-F238E27FC236}">
                  <a16:creationId xmlns:a16="http://schemas.microsoft.com/office/drawing/2014/main" id="{BFF5752A-8519-4087-81C4-D2FA0928846F}"/>
                </a:ext>
              </a:extLst>
            </p:cNvPr>
            <p:cNvSpPr/>
            <p:nvPr/>
          </p:nvSpPr>
          <p:spPr>
            <a:xfrm>
              <a:off x="10172954" y="5062407"/>
              <a:ext cx="251541"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31CCE8"/>
                  </a:solidFill>
                  <a:effectLst/>
                  <a:latin typeface="Microsoft New Tai Lue" panose="020B0502040204020203" pitchFamily="34" charset="0"/>
                  <a:ea typeface="Microsoft New Tai Lue" panose="020B0502040204020203" pitchFamily="34" charset="0"/>
                </a:rPr>
                <a:t>76</a:t>
              </a:r>
              <a:endParaRPr lang="en-US" sz="2800" b="1">
                <a:solidFill>
                  <a:srgbClr val="999683"/>
                </a:solidFill>
                <a:effectLst/>
                <a:latin typeface="Arial" panose="020B0604020202020204" pitchFamily="34" charset="0"/>
                <a:ea typeface="Arial" panose="020B0604020202020204" pitchFamily="34" charset="0"/>
              </a:endParaRPr>
            </a:p>
          </p:txBody>
        </p:sp>
        <p:sp>
          <p:nvSpPr>
            <p:cNvPr id="74" name="Rectangle 73">
              <a:extLst>
                <a:ext uri="{FF2B5EF4-FFF2-40B4-BE49-F238E27FC236}">
                  <a16:creationId xmlns:a16="http://schemas.microsoft.com/office/drawing/2014/main" id="{0DF27BED-EE1B-4E5A-9F97-C8066F73683E}"/>
                </a:ext>
              </a:extLst>
            </p:cNvPr>
            <p:cNvSpPr/>
            <p:nvPr/>
          </p:nvSpPr>
          <p:spPr>
            <a:xfrm>
              <a:off x="10505186" y="5062407"/>
              <a:ext cx="60419" cy="2479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5" name="Rectangle 74">
              <a:extLst>
                <a:ext uri="{FF2B5EF4-FFF2-40B4-BE49-F238E27FC236}">
                  <a16:creationId xmlns:a16="http://schemas.microsoft.com/office/drawing/2014/main" id="{C5673D23-2D8C-4A4E-A582-400B36EC90FC}"/>
                </a:ext>
              </a:extLst>
            </p:cNvPr>
            <p:cNvSpPr/>
            <p:nvPr/>
          </p:nvSpPr>
          <p:spPr>
            <a:xfrm>
              <a:off x="7399909" y="5406992"/>
              <a:ext cx="908684"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Students </a:t>
              </a:r>
              <a:endParaRPr lang="en-US" sz="2800" b="1">
                <a:solidFill>
                  <a:srgbClr val="999683"/>
                </a:solidFill>
                <a:effectLst/>
                <a:latin typeface="Arial" panose="020B0604020202020204" pitchFamily="34" charset="0"/>
                <a:ea typeface="Arial" panose="020B0604020202020204" pitchFamily="34" charset="0"/>
              </a:endParaRPr>
            </a:p>
          </p:txBody>
        </p:sp>
        <p:sp>
          <p:nvSpPr>
            <p:cNvPr id="76" name="Rectangle 75">
              <a:extLst>
                <a:ext uri="{FF2B5EF4-FFF2-40B4-BE49-F238E27FC236}">
                  <a16:creationId xmlns:a16="http://schemas.microsoft.com/office/drawing/2014/main" id="{7AA1A9FF-6CA0-4D19-97AA-28AE5E2A2732}"/>
                </a:ext>
              </a:extLst>
            </p:cNvPr>
            <p:cNvSpPr/>
            <p:nvPr/>
          </p:nvSpPr>
          <p:spPr>
            <a:xfrm>
              <a:off x="8082661" y="5406992"/>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7" name="Rectangle 76">
              <a:extLst>
                <a:ext uri="{FF2B5EF4-FFF2-40B4-BE49-F238E27FC236}">
                  <a16:creationId xmlns:a16="http://schemas.microsoft.com/office/drawing/2014/main" id="{6D83B605-08CE-4BD7-95B3-C9937A636C09}"/>
                </a:ext>
              </a:extLst>
            </p:cNvPr>
            <p:cNvSpPr/>
            <p:nvPr/>
          </p:nvSpPr>
          <p:spPr>
            <a:xfrm>
              <a:off x="7399909" y="5605112"/>
              <a:ext cx="54989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N=49</a:t>
              </a:r>
              <a:endParaRPr lang="en-US" sz="2800" b="1">
                <a:solidFill>
                  <a:srgbClr val="999683"/>
                </a:solidFill>
                <a:effectLst/>
                <a:latin typeface="Arial" panose="020B0604020202020204" pitchFamily="34" charset="0"/>
                <a:ea typeface="Arial" panose="020B0604020202020204" pitchFamily="34" charset="0"/>
              </a:endParaRPr>
            </a:p>
          </p:txBody>
        </p:sp>
        <p:sp>
          <p:nvSpPr>
            <p:cNvPr id="78" name="Rectangle 77">
              <a:extLst>
                <a:ext uri="{FF2B5EF4-FFF2-40B4-BE49-F238E27FC236}">
                  <a16:creationId xmlns:a16="http://schemas.microsoft.com/office/drawing/2014/main" id="{68157294-9650-4163-AF22-97BBDFF64348}"/>
                </a:ext>
              </a:extLst>
            </p:cNvPr>
            <p:cNvSpPr/>
            <p:nvPr/>
          </p:nvSpPr>
          <p:spPr>
            <a:xfrm>
              <a:off x="7812913" y="5605112"/>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9" name="Rectangle 78">
              <a:extLst>
                <a:ext uri="{FF2B5EF4-FFF2-40B4-BE49-F238E27FC236}">
                  <a16:creationId xmlns:a16="http://schemas.microsoft.com/office/drawing/2014/main" id="{7D441BAB-1255-42CC-B8DA-4BF7E96FD774}"/>
                </a:ext>
              </a:extLst>
            </p:cNvPr>
            <p:cNvSpPr/>
            <p:nvPr/>
          </p:nvSpPr>
          <p:spPr>
            <a:xfrm>
              <a:off x="10183622" y="5510624"/>
              <a:ext cx="235553"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41</a:t>
              </a:r>
              <a:endParaRPr lang="en-US" sz="2800" b="1">
                <a:solidFill>
                  <a:srgbClr val="999683"/>
                </a:solidFill>
                <a:effectLst/>
                <a:latin typeface="Arial" panose="020B0604020202020204" pitchFamily="34" charset="0"/>
                <a:ea typeface="Arial" panose="020B0604020202020204" pitchFamily="34" charset="0"/>
              </a:endParaRPr>
            </a:p>
          </p:txBody>
        </p:sp>
        <p:sp>
          <p:nvSpPr>
            <p:cNvPr id="80" name="Rectangle 79">
              <a:extLst>
                <a:ext uri="{FF2B5EF4-FFF2-40B4-BE49-F238E27FC236}">
                  <a16:creationId xmlns:a16="http://schemas.microsoft.com/office/drawing/2014/main" id="{BF4D1B63-3E47-44FB-8C4A-20FEF580CB27}"/>
                </a:ext>
              </a:extLst>
            </p:cNvPr>
            <p:cNvSpPr/>
            <p:nvPr/>
          </p:nvSpPr>
          <p:spPr>
            <a:xfrm>
              <a:off x="10360407" y="5510624"/>
              <a:ext cx="179066"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81" name="Rectangle 80">
              <a:extLst>
                <a:ext uri="{FF2B5EF4-FFF2-40B4-BE49-F238E27FC236}">
                  <a16:creationId xmlns:a16="http://schemas.microsoft.com/office/drawing/2014/main" id="{6B7D8F6D-CBC3-42D0-A942-3BB5B76EB2F9}"/>
                </a:ext>
              </a:extLst>
            </p:cNvPr>
            <p:cNvSpPr/>
            <p:nvPr/>
          </p:nvSpPr>
          <p:spPr>
            <a:xfrm>
              <a:off x="10494518" y="5510624"/>
              <a:ext cx="59980" cy="24776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3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2" name="Rectangle 81">
              <a:extLst>
                <a:ext uri="{FF2B5EF4-FFF2-40B4-BE49-F238E27FC236}">
                  <a16:creationId xmlns:a16="http://schemas.microsoft.com/office/drawing/2014/main" id="{8E55D77A-1B04-4BF8-BE3C-1EDCAF8358A9}"/>
                </a:ext>
              </a:extLst>
            </p:cNvPr>
            <p:cNvSpPr/>
            <p:nvPr/>
          </p:nvSpPr>
          <p:spPr>
            <a:xfrm>
              <a:off x="509485" y="366649"/>
              <a:ext cx="5393271" cy="526584"/>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4400" b="1" dirty="0">
                  <a:solidFill>
                    <a:srgbClr val="C00000"/>
                  </a:solidFill>
                  <a:effectLst/>
                  <a:latin typeface="+mj-lt"/>
                  <a:ea typeface="Arial" panose="020B0604020202020204" pitchFamily="34" charset="0"/>
                </a:rPr>
                <a:t>MANUFACTURING FAVORABILITY </a:t>
              </a:r>
            </a:p>
          </p:txBody>
        </p:sp>
        <p:sp>
          <p:nvSpPr>
            <p:cNvPr id="83" name="Rectangle 82">
              <a:extLst>
                <a:ext uri="{FF2B5EF4-FFF2-40B4-BE49-F238E27FC236}">
                  <a16:creationId xmlns:a16="http://schemas.microsoft.com/office/drawing/2014/main" id="{F844571D-437C-4220-BAAF-BC059E99F017}"/>
                </a:ext>
              </a:extLst>
            </p:cNvPr>
            <p:cNvSpPr/>
            <p:nvPr/>
          </p:nvSpPr>
          <p:spPr>
            <a:xfrm>
              <a:off x="1556004" y="1929432"/>
              <a:ext cx="2730109" cy="526584"/>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3600" b="1" dirty="0">
                  <a:solidFill>
                    <a:srgbClr val="C00000"/>
                  </a:solidFill>
                  <a:effectLst/>
                  <a:latin typeface="+mj-lt"/>
                  <a:ea typeface="Arial" panose="020B0604020202020204" pitchFamily="34" charset="0"/>
                </a:rPr>
                <a:t>BY SEGMENT</a:t>
              </a:r>
            </a:p>
          </p:txBody>
        </p:sp>
        <p:sp>
          <p:nvSpPr>
            <p:cNvPr id="84" name="Rectangle 83">
              <a:extLst>
                <a:ext uri="{FF2B5EF4-FFF2-40B4-BE49-F238E27FC236}">
                  <a16:creationId xmlns:a16="http://schemas.microsoft.com/office/drawing/2014/main" id="{09850A9E-34D0-4A93-98DB-480EF2117698}"/>
                </a:ext>
              </a:extLst>
            </p:cNvPr>
            <p:cNvSpPr/>
            <p:nvPr/>
          </p:nvSpPr>
          <p:spPr>
            <a:xfrm>
              <a:off x="2400554" y="1094692"/>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5" name="Rectangle 84">
              <a:extLst>
                <a:ext uri="{FF2B5EF4-FFF2-40B4-BE49-F238E27FC236}">
                  <a16:creationId xmlns:a16="http://schemas.microsoft.com/office/drawing/2014/main" id="{B3D5CD03-2A4B-4D13-8845-D233AFB36FA2}"/>
                </a:ext>
              </a:extLst>
            </p:cNvPr>
            <p:cNvSpPr/>
            <p:nvPr/>
          </p:nvSpPr>
          <p:spPr>
            <a:xfrm>
              <a:off x="1735201" y="3492100"/>
              <a:ext cx="0" cy="22290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E34A06"/>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86" name="Rectangle 85">
              <a:extLst>
                <a:ext uri="{FF2B5EF4-FFF2-40B4-BE49-F238E27FC236}">
                  <a16:creationId xmlns:a16="http://schemas.microsoft.com/office/drawing/2014/main" id="{67EB4EB3-BABD-4BE1-AE5D-78739A1D92D7}"/>
                </a:ext>
              </a:extLst>
            </p:cNvPr>
            <p:cNvSpPr/>
            <p:nvPr/>
          </p:nvSpPr>
          <p:spPr>
            <a:xfrm>
              <a:off x="1735201" y="3489314"/>
              <a:ext cx="3771866" cy="2400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Initial perceptions of the manufacturing </a:t>
              </a:r>
              <a:endParaRPr lang="en-US" sz="2800" b="1">
                <a:solidFill>
                  <a:srgbClr val="999683"/>
                </a:solidFill>
                <a:effectLst/>
                <a:latin typeface="Arial" panose="020B0604020202020204" pitchFamily="34" charset="0"/>
                <a:ea typeface="Arial" panose="020B0604020202020204" pitchFamily="34" charset="0"/>
              </a:endParaRPr>
            </a:p>
          </p:txBody>
        </p:sp>
        <p:sp>
          <p:nvSpPr>
            <p:cNvPr id="87" name="Rectangle 86">
              <a:extLst>
                <a:ext uri="{FF2B5EF4-FFF2-40B4-BE49-F238E27FC236}">
                  <a16:creationId xmlns:a16="http://schemas.microsoft.com/office/drawing/2014/main" id="{F37A3404-C5C0-42D5-8DAE-2FD047E9C490}"/>
                </a:ext>
              </a:extLst>
            </p:cNvPr>
            <p:cNvSpPr/>
            <p:nvPr/>
          </p:nvSpPr>
          <p:spPr>
            <a:xfrm>
              <a:off x="1735201" y="3745346"/>
              <a:ext cx="4139684" cy="2400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industry are 7 out of 10 (70%) overall. Gen X </a:t>
              </a:r>
              <a:endParaRPr lang="en-US" sz="2800" b="1">
                <a:solidFill>
                  <a:srgbClr val="999683"/>
                </a:solidFill>
                <a:effectLst/>
                <a:latin typeface="Arial" panose="020B0604020202020204" pitchFamily="34" charset="0"/>
                <a:ea typeface="Arial" panose="020B0604020202020204" pitchFamily="34" charset="0"/>
              </a:endParaRPr>
            </a:p>
          </p:txBody>
        </p:sp>
        <p:sp>
          <p:nvSpPr>
            <p:cNvPr id="88" name="Rectangle 87">
              <a:extLst>
                <a:ext uri="{FF2B5EF4-FFF2-40B4-BE49-F238E27FC236}">
                  <a16:creationId xmlns:a16="http://schemas.microsoft.com/office/drawing/2014/main" id="{A3913C83-D202-4CAA-9778-243FC4C9FDB0}"/>
                </a:ext>
              </a:extLst>
            </p:cNvPr>
            <p:cNvSpPr/>
            <p:nvPr/>
          </p:nvSpPr>
          <p:spPr>
            <a:xfrm>
              <a:off x="1735201" y="4001378"/>
              <a:ext cx="3940241" cy="2400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women (85%), Gen X Men (73%) have the </a:t>
              </a:r>
              <a:endParaRPr lang="en-US" sz="2800" b="1">
                <a:solidFill>
                  <a:srgbClr val="999683"/>
                </a:solidFill>
                <a:effectLst/>
                <a:latin typeface="Arial" panose="020B0604020202020204" pitchFamily="34" charset="0"/>
                <a:ea typeface="Arial" panose="020B0604020202020204" pitchFamily="34" charset="0"/>
              </a:endParaRPr>
            </a:p>
          </p:txBody>
        </p:sp>
        <p:sp>
          <p:nvSpPr>
            <p:cNvPr id="89" name="Rectangle 88">
              <a:extLst>
                <a:ext uri="{FF2B5EF4-FFF2-40B4-BE49-F238E27FC236}">
                  <a16:creationId xmlns:a16="http://schemas.microsoft.com/office/drawing/2014/main" id="{3F1FD318-4BE1-4480-84C0-A84079064EC4}"/>
                </a:ext>
              </a:extLst>
            </p:cNvPr>
            <p:cNvSpPr/>
            <p:nvPr/>
          </p:nvSpPr>
          <p:spPr>
            <a:xfrm>
              <a:off x="1735201" y="4257410"/>
              <a:ext cx="2941841" cy="24004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most positive first impressions. </a:t>
              </a:r>
              <a:endParaRPr lang="en-US" sz="2800" b="1">
                <a:solidFill>
                  <a:srgbClr val="999683"/>
                </a:solidFill>
                <a:effectLst/>
                <a:latin typeface="Arial" panose="020B0604020202020204" pitchFamily="34" charset="0"/>
                <a:ea typeface="Arial" panose="020B0604020202020204" pitchFamily="34" charset="0"/>
              </a:endParaRPr>
            </a:p>
          </p:txBody>
        </p:sp>
        <p:sp>
          <p:nvSpPr>
            <p:cNvPr id="90" name="Rectangle 89">
              <a:extLst>
                <a:ext uri="{FF2B5EF4-FFF2-40B4-BE49-F238E27FC236}">
                  <a16:creationId xmlns:a16="http://schemas.microsoft.com/office/drawing/2014/main" id="{5598F108-4172-4B9F-AD59-61BBEA9B7017}"/>
                </a:ext>
              </a:extLst>
            </p:cNvPr>
            <p:cNvSpPr/>
            <p:nvPr/>
          </p:nvSpPr>
          <p:spPr>
            <a:xfrm>
              <a:off x="3948430" y="4257410"/>
              <a:ext cx="47430" cy="24004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1" name="Rectangle 90">
              <a:extLst>
                <a:ext uri="{FF2B5EF4-FFF2-40B4-BE49-F238E27FC236}">
                  <a16:creationId xmlns:a16="http://schemas.microsoft.com/office/drawing/2014/main" id="{1CA3D266-CC65-4464-9D65-74CB002788AD}"/>
                </a:ext>
              </a:extLst>
            </p:cNvPr>
            <p:cNvSpPr/>
            <p:nvPr/>
          </p:nvSpPr>
          <p:spPr>
            <a:xfrm>
              <a:off x="1735201" y="4744987"/>
              <a:ext cx="0" cy="22328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a:solidFill>
                    <a:srgbClr val="E34A06"/>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92" name="Rectangle 91">
              <a:extLst>
                <a:ext uri="{FF2B5EF4-FFF2-40B4-BE49-F238E27FC236}">
                  <a16:creationId xmlns:a16="http://schemas.microsoft.com/office/drawing/2014/main" id="{FBFE2CF9-FF0A-4B9C-A8C1-15E3D2CD7445}"/>
                </a:ext>
              </a:extLst>
            </p:cNvPr>
            <p:cNvSpPr/>
            <p:nvPr/>
          </p:nvSpPr>
          <p:spPr>
            <a:xfrm>
              <a:off x="1735201" y="4742196"/>
              <a:ext cx="3680915" cy="24045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Students (41%) and millennial females </a:t>
              </a:r>
              <a:endParaRPr lang="en-US" sz="2800" b="1">
                <a:solidFill>
                  <a:srgbClr val="999683"/>
                </a:solidFill>
                <a:effectLst/>
                <a:latin typeface="Arial" panose="020B0604020202020204" pitchFamily="34" charset="0"/>
                <a:ea typeface="Arial" panose="020B0604020202020204" pitchFamily="34" charset="0"/>
              </a:endParaRPr>
            </a:p>
          </p:txBody>
        </p:sp>
        <p:sp>
          <p:nvSpPr>
            <p:cNvPr id="93" name="Rectangle 92">
              <a:extLst>
                <a:ext uri="{FF2B5EF4-FFF2-40B4-BE49-F238E27FC236}">
                  <a16:creationId xmlns:a16="http://schemas.microsoft.com/office/drawing/2014/main" id="{FE32326B-F2FC-4345-9E6D-7C6CF9F5358A}"/>
                </a:ext>
              </a:extLst>
            </p:cNvPr>
            <p:cNvSpPr/>
            <p:nvPr/>
          </p:nvSpPr>
          <p:spPr>
            <a:xfrm>
              <a:off x="2145131" y="4998455"/>
              <a:ext cx="3369423" cy="2400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 had the lowest initial impression of </a:t>
              </a:r>
              <a:endParaRPr lang="en-US" sz="2800" b="1">
                <a:solidFill>
                  <a:srgbClr val="999683"/>
                </a:solidFill>
                <a:effectLst/>
                <a:latin typeface="Arial" panose="020B0604020202020204" pitchFamily="34" charset="0"/>
                <a:ea typeface="Arial" panose="020B0604020202020204" pitchFamily="34" charset="0"/>
              </a:endParaRPr>
            </a:p>
          </p:txBody>
        </p:sp>
        <p:sp>
          <p:nvSpPr>
            <p:cNvPr id="94" name="Rectangle 93">
              <a:extLst>
                <a:ext uri="{FF2B5EF4-FFF2-40B4-BE49-F238E27FC236}">
                  <a16:creationId xmlns:a16="http://schemas.microsoft.com/office/drawing/2014/main" id="{6F668B75-F0F3-42A1-AA3C-39939E4D422C}"/>
                </a:ext>
              </a:extLst>
            </p:cNvPr>
            <p:cNvSpPr/>
            <p:nvPr/>
          </p:nvSpPr>
          <p:spPr>
            <a:xfrm>
              <a:off x="1735201" y="4998455"/>
              <a:ext cx="545207" cy="2400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(57%)</a:t>
              </a:r>
              <a:endParaRPr lang="en-US" sz="2800" b="1">
                <a:solidFill>
                  <a:srgbClr val="999683"/>
                </a:solidFill>
                <a:effectLst/>
                <a:latin typeface="Arial" panose="020B0604020202020204" pitchFamily="34" charset="0"/>
                <a:ea typeface="Arial" panose="020B0604020202020204" pitchFamily="34" charset="0"/>
              </a:endParaRPr>
            </a:p>
          </p:txBody>
        </p:sp>
        <p:sp>
          <p:nvSpPr>
            <p:cNvPr id="95" name="Rectangle 94">
              <a:extLst>
                <a:ext uri="{FF2B5EF4-FFF2-40B4-BE49-F238E27FC236}">
                  <a16:creationId xmlns:a16="http://schemas.microsoft.com/office/drawing/2014/main" id="{1F70A42C-89C2-4039-AFF0-1BF68C5BC0CE}"/>
                </a:ext>
              </a:extLst>
            </p:cNvPr>
            <p:cNvSpPr/>
            <p:nvPr/>
          </p:nvSpPr>
          <p:spPr>
            <a:xfrm>
              <a:off x="1735201" y="5254487"/>
              <a:ext cx="1516335" cy="24004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manufacturing. </a:t>
              </a:r>
              <a:endParaRPr lang="en-US" sz="2800" b="1">
                <a:solidFill>
                  <a:srgbClr val="999683"/>
                </a:solidFill>
                <a:effectLst/>
                <a:latin typeface="Arial" panose="020B0604020202020204" pitchFamily="34" charset="0"/>
                <a:ea typeface="Arial" panose="020B0604020202020204" pitchFamily="34" charset="0"/>
              </a:endParaRPr>
            </a:p>
          </p:txBody>
        </p:sp>
        <p:sp>
          <p:nvSpPr>
            <p:cNvPr id="96" name="Rectangle 95">
              <a:extLst>
                <a:ext uri="{FF2B5EF4-FFF2-40B4-BE49-F238E27FC236}">
                  <a16:creationId xmlns:a16="http://schemas.microsoft.com/office/drawing/2014/main" id="{D71B1149-C8DF-4D82-977B-7ED95AB84A4C}"/>
                </a:ext>
              </a:extLst>
            </p:cNvPr>
            <p:cNvSpPr/>
            <p:nvPr/>
          </p:nvSpPr>
          <p:spPr>
            <a:xfrm>
              <a:off x="2873629" y="5254487"/>
              <a:ext cx="47430" cy="24004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0" i="1">
                  <a:solidFill>
                    <a:srgbClr val="E34A06"/>
                  </a:solidFill>
                  <a:effectLst/>
                  <a:latin typeface="Corbel" panose="020B0503020204020204" pitchFamily="34" charset="0"/>
                  <a:ea typeface="Corbel" panose="020B0503020204020204" pitchFamily="34" charset="0"/>
                  <a:cs typeface="Corbel" panose="020B0503020204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7" name="Rectangle 96">
              <a:extLst>
                <a:ext uri="{FF2B5EF4-FFF2-40B4-BE49-F238E27FC236}">
                  <a16:creationId xmlns:a16="http://schemas.microsoft.com/office/drawing/2014/main" id="{31EFF055-CF9A-433D-BA62-E74F261A565F}"/>
                </a:ext>
              </a:extLst>
            </p:cNvPr>
            <p:cNvSpPr/>
            <p:nvPr/>
          </p:nvSpPr>
          <p:spPr>
            <a:xfrm>
              <a:off x="1735201" y="5743718"/>
              <a:ext cx="50673" cy="25645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500" b="0" i="1">
                  <a:solidFill>
                    <a:srgbClr val="E34A06"/>
                  </a:solidFill>
                  <a:effectLst/>
                  <a:latin typeface="Corbel" panose="020B0503020204020204" pitchFamily="34" charset="0"/>
                  <a:ea typeface="Corbel" panose="020B0503020204020204" pitchFamily="34" charset="0"/>
                  <a:cs typeface="Corbel" panose="020B0503020204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40893239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CC72656-468E-4A78-A12F-3324D568E37B}"/>
              </a:ext>
            </a:extLst>
          </p:cNvPr>
          <p:cNvGrpSpPr/>
          <p:nvPr/>
        </p:nvGrpSpPr>
        <p:grpSpPr>
          <a:xfrm>
            <a:off x="562827" y="179289"/>
            <a:ext cx="12864299" cy="5571917"/>
            <a:chOff x="221845" y="278446"/>
            <a:chExt cx="12864299" cy="5572190"/>
          </a:xfrm>
        </p:grpSpPr>
        <p:sp>
          <p:nvSpPr>
            <p:cNvPr id="4" name="Rectangle 3">
              <a:extLst>
                <a:ext uri="{FF2B5EF4-FFF2-40B4-BE49-F238E27FC236}">
                  <a16:creationId xmlns:a16="http://schemas.microsoft.com/office/drawing/2014/main" id="{124F11C5-EE71-422C-B818-7AF174BBC8C5}"/>
                </a:ext>
              </a:extLst>
            </p:cNvPr>
            <p:cNvSpPr/>
            <p:nvPr/>
          </p:nvSpPr>
          <p:spPr>
            <a:xfrm>
              <a:off x="808634" y="2507134"/>
              <a:ext cx="2501491" cy="26487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Total Sample Findings</a:t>
              </a:r>
              <a:endParaRPr lang="en-US" sz="2800" b="1">
                <a:solidFill>
                  <a:srgbClr val="999683"/>
                </a:solidFill>
                <a:effectLst/>
                <a:latin typeface="Arial" panose="020B0604020202020204" pitchFamily="34" charset="0"/>
                <a:ea typeface="Arial" panose="020B0604020202020204" pitchFamily="34" charset="0"/>
              </a:endParaRPr>
            </a:p>
          </p:txBody>
        </p:sp>
        <p:sp>
          <p:nvSpPr>
            <p:cNvPr id="5" name="Rectangle 4">
              <a:extLst>
                <a:ext uri="{FF2B5EF4-FFF2-40B4-BE49-F238E27FC236}">
                  <a16:creationId xmlns:a16="http://schemas.microsoft.com/office/drawing/2014/main" id="{CEC992C3-AAC8-44E9-A55C-CFE15541D729}"/>
                </a:ext>
              </a:extLst>
            </p:cNvPr>
            <p:cNvSpPr/>
            <p:nvPr/>
          </p:nvSpPr>
          <p:spPr>
            <a:xfrm>
              <a:off x="2689606" y="2507134"/>
              <a:ext cx="66000" cy="26487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 name="Rectangle 5">
              <a:extLst>
                <a:ext uri="{FF2B5EF4-FFF2-40B4-BE49-F238E27FC236}">
                  <a16:creationId xmlns:a16="http://schemas.microsoft.com/office/drawing/2014/main" id="{179F8C00-3347-4DD2-B172-3179FA65B69E}"/>
                </a:ext>
              </a:extLst>
            </p:cNvPr>
            <p:cNvSpPr/>
            <p:nvPr/>
          </p:nvSpPr>
          <p:spPr>
            <a:xfrm>
              <a:off x="808634" y="2720769"/>
              <a:ext cx="2012454" cy="2644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Agree (Top 2 Box)</a:t>
              </a:r>
              <a:endParaRPr lang="en-US" sz="2800" b="1">
                <a:solidFill>
                  <a:srgbClr val="999683"/>
                </a:solidFill>
                <a:effectLst/>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id="{201FF9F7-6F1F-4BC3-83D7-AFE1F699F1C8}"/>
                </a:ext>
              </a:extLst>
            </p:cNvPr>
            <p:cNvSpPr/>
            <p:nvPr/>
          </p:nvSpPr>
          <p:spPr>
            <a:xfrm>
              <a:off x="2322322" y="2720769"/>
              <a:ext cx="65888" cy="2644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 name="Rectangle 7">
              <a:extLst>
                <a:ext uri="{FF2B5EF4-FFF2-40B4-BE49-F238E27FC236}">
                  <a16:creationId xmlns:a16="http://schemas.microsoft.com/office/drawing/2014/main" id="{736E9FC4-DC4C-4718-959D-E5C5B541AC9C}"/>
                </a:ext>
              </a:extLst>
            </p:cNvPr>
            <p:cNvSpPr/>
            <p:nvPr/>
          </p:nvSpPr>
          <p:spPr>
            <a:xfrm>
              <a:off x="5195570" y="745353"/>
              <a:ext cx="7890574"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Q23 Based on what you know, please indicate whether you agree or disagree with the following </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9" name="Rectangle 8">
              <a:extLst>
                <a:ext uri="{FF2B5EF4-FFF2-40B4-BE49-F238E27FC236}">
                  <a16:creationId xmlns:a16="http://schemas.microsoft.com/office/drawing/2014/main" id="{30DE07CA-9015-4899-B1A4-A7E66E7B6281}"/>
                </a:ext>
              </a:extLst>
            </p:cNvPr>
            <p:cNvSpPr/>
            <p:nvPr/>
          </p:nvSpPr>
          <p:spPr>
            <a:xfrm>
              <a:off x="5195570" y="912993"/>
              <a:ext cx="2098422"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statements. Subgroup: 18</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10" name="Rectangle 9">
              <a:extLst>
                <a:ext uri="{FF2B5EF4-FFF2-40B4-BE49-F238E27FC236}">
                  <a16:creationId xmlns:a16="http://schemas.microsoft.com/office/drawing/2014/main" id="{FDF85DE2-CA63-4AE4-B6DB-2805CB3B1855}"/>
                </a:ext>
              </a:extLst>
            </p:cNvPr>
            <p:cNvSpPr/>
            <p:nvPr/>
          </p:nvSpPr>
          <p:spPr>
            <a:xfrm>
              <a:off x="6774434" y="912993"/>
              <a:ext cx="74591"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1" name="Rectangle 10">
              <a:extLst>
                <a:ext uri="{FF2B5EF4-FFF2-40B4-BE49-F238E27FC236}">
                  <a16:creationId xmlns:a16="http://schemas.microsoft.com/office/drawing/2014/main" id="{602844EF-B0B8-418F-A324-9D21FF59CC51}"/>
                </a:ext>
              </a:extLst>
            </p:cNvPr>
            <p:cNvSpPr/>
            <p:nvPr/>
          </p:nvSpPr>
          <p:spPr>
            <a:xfrm>
              <a:off x="6830822" y="912993"/>
              <a:ext cx="201582"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34</a:t>
              </a:r>
              <a:endParaRPr lang="en-US" sz="2800" b="1">
                <a:solidFill>
                  <a:srgbClr val="999683"/>
                </a:solidFill>
                <a:effectLst/>
                <a:latin typeface="Arial" panose="020B0604020202020204" pitchFamily="34" charset="0"/>
                <a:ea typeface="Arial" panose="020B0604020202020204" pitchFamily="34" charset="0"/>
              </a:endParaRPr>
            </a:p>
          </p:txBody>
        </p:sp>
        <p:sp>
          <p:nvSpPr>
            <p:cNvPr id="12" name="Rectangle 11">
              <a:extLst>
                <a:ext uri="{FF2B5EF4-FFF2-40B4-BE49-F238E27FC236}">
                  <a16:creationId xmlns:a16="http://schemas.microsoft.com/office/drawing/2014/main" id="{F5294DB5-B4B1-4473-931C-4820E2115029}"/>
                </a:ext>
              </a:extLst>
            </p:cNvPr>
            <p:cNvSpPr/>
            <p:nvPr/>
          </p:nvSpPr>
          <p:spPr>
            <a:xfrm>
              <a:off x="6981545" y="912993"/>
              <a:ext cx="1134897"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 base N=191; </a:t>
              </a:r>
              <a:endParaRPr lang="en-US" sz="2800" b="1">
                <a:solidFill>
                  <a:srgbClr val="999683"/>
                </a:solidFill>
                <a:effectLst/>
                <a:latin typeface="Arial" panose="020B0604020202020204" pitchFamily="34" charset="0"/>
                <a:ea typeface="Arial" panose="020B0604020202020204" pitchFamily="34" charset="0"/>
              </a:endParaRPr>
            </a:p>
          </p:txBody>
        </p:sp>
        <p:sp>
          <p:nvSpPr>
            <p:cNvPr id="13" name="Rectangle 12">
              <a:extLst>
                <a:ext uri="{FF2B5EF4-FFF2-40B4-BE49-F238E27FC236}">
                  <a16:creationId xmlns:a16="http://schemas.microsoft.com/office/drawing/2014/main" id="{92A514EA-8A7D-4114-B0C1-84A96D590C16}"/>
                </a:ext>
              </a:extLst>
            </p:cNvPr>
            <p:cNvSpPr/>
            <p:nvPr/>
          </p:nvSpPr>
          <p:spPr>
            <a:xfrm>
              <a:off x="7830084" y="912993"/>
              <a:ext cx="201582"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35</a:t>
              </a:r>
              <a:endParaRPr lang="en-US" sz="2800" b="1">
                <a:solidFill>
                  <a:srgbClr val="999683"/>
                </a:solidFill>
                <a:effectLst/>
                <a:latin typeface="Arial" panose="020B0604020202020204" pitchFamily="34" charset="0"/>
                <a:ea typeface="Arial" panose="020B0604020202020204" pitchFamily="34" charset="0"/>
              </a:endParaRPr>
            </a:p>
          </p:txBody>
        </p:sp>
        <p:sp>
          <p:nvSpPr>
            <p:cNvPr id="14" name="Rectangle 13">
              <a:extLst>
                <a:ext uri="{FF2B5EF4-FFF2-40B4-BE49-F238E27FC236}">
                  <a16:creationId xmlns:a16="http://schemas.microsoft.com/office/drawing/2014/main" id="{31FDB4CF-5E74-408A-9BEB-15FDD7249788}"/>
                </a:ext>
              </a:extLst>
            </p:cNvPr>
            <p:cNvSpPr/>
            <p:nvPr/>
          </p:nvSpPr>
          <p:spPr>
            <a:xfrm>
              <a:off x="7983347" y="912993"/>
              <a:ext cx="74591"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5" name="Rectangle 14">
              <a:extLst>
                <a:ext uri="{FF2B5EF4-FFF2-40B4-BE49-F238E27FC236}">
                  <a16:creationId xmlns:a16="http://schemas.microsoft.com/office/drawing/2014/main" id="{4548C78D-7260-4EBC-AFE1-942C459B3B1C}"/>
                </a:ext>
              </a:extLst>
            </p:cNvPr>
            <p:cNvSpPr/>
            <p:nvPr/>
          </p:nvSpPr>
          <p:spPr>
            <a:xfrm>
              <a:off x="8039735" y="912993"/>
              <a:ext cx="199903"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54</a:t>
              </a:r>
              <a:endParaRPr lang="en-US" sz="2800" b="1">
                <a:solidFill>
                  <a:srgbClr val="999683"/>
                </a:solidFill>
                <a:effectLst/>
                <a:latin typeface="Arial" panose="020B0604020202020204" pitchFamily="34" charset="0"/>
                <a:ea typeface="Arial" panose="020B0604020202020204" pitchFamily="34" charset="0"/>
              </a:endParaRPr>
            </a:p>
          </p:txBody>
        </p:sp>
        <p:sp>
          <p:nvSpPr>
            <p:cNvPr id="16" name="Rectangle 15">
              <a:extLst>
                <a:ext uri="{FF2B5EF4-FFF2-40B4-BE49-F238E27FC236}">
                  <a16:creationId xmlns:a16="http://schemas.microsoft.com/office/drawing/2014/main" id="{3ED6AE9A-AFFA-47AE-8E2C-4CA26FA0B13B}"/>
                </a:ext>
              </a:extLst>
            </p:cNvPr>
            <p:cNvSpPr/>
            <p:nvPr/>
          </p:nvSpPr>
          <p:spPr>
            <a:xfrm>
              <a:off x="8189197" y="912993"/>
              <a:ext cx="749636"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 N=109.  </a:t>
              </a:r>
              <a:endParaRPr lang="en-US" sz="2800" b="1">
                <a:solidFill>
                  <a:srgbClr val="999683"/>
                </a:solidFill>
                <a:effectLst/>
                <a:latin typeface="Arial" panose="020B0604020202020204" pitchFamily="34" charset="0"/>
                <a:ea typeface="Arial" panose="020B0604020202020204" pitchFamily="34" charset="0"/>
              </a:endParaRPr>
            </a:p>
          </p:txBody>
        </p:sp>
        <p:sp>
          <p:nvSpPr>
            <p:cNvPr id="17" name="Rectangle 16">
              <a:extLst>
                <a:ext uri="{FF2B5EF4-FFF2-40B4-BE49-F238E27FC236}">
                  <a16:creationId xmlns:a16="http://schemas.microsoft.com/office/drawing/2014/main" id="{232AA300-7AC6-4D84-954A-929B2EDD556A}"/>
                </a:ext>
              </a:extLst>
            </p:cNvPr>
            <p:cNvSpPr/>
            <p:nvPr/>
          </p:nvSpPr>
          <p:spPr>
            <a:xfrm>
              <a:off x="8752967" y="912993"/>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pic>
          <p:nvPicPr>
            <p:cNvPr id="18" name="Picture 17">
              <a:extLst>
                <a:ext uri="{FF2B5EF4-FFF2-40B4-BE49-F238E27FC236}">
                  <a16:creationId xmlns:a16="http://schemas.microsoft.com/office/drawing/2014/main" id="{4368335A-59F0-4192-A0AB-855DF2093B17}"/>
                </a:ext>
              </a:extLst>
            </p:cNvPr>
            <p:cNvPicPr/>
            <p:nvPr/>
          </p:nvPicPr>
          <p:blipFill>
            <a:blip r:embed="rId2"/>
            <a:stretch>
              <a:fillRect/>
            </a:stretch>
          </p:blipFill>
          <p:spPr>
            <a:xfrm>
              <a:off x="3418332" y="3308604"/>
              <a:ext cx="2069592" cy="2403348"/>
            </a:xfrm>
            <a:prstGeom prst="rect">
              <a:avLst/>
            </a:prstGeom>
          </p:spPr>
        </p:pic>
        <p:sp>
          <p:nvSpPr>
            <p:cNvPr id="19" name="Shape 35146">
              <a:extLst>
                <a:ext uri="{FF2B5EF4-FFF2-40B4-BE49-F238E27FC236}">
                  <a16:creationId xmlns:a16="http://schemas.microsoft.com/office/drawing/2014/main" id="{DAB99807-B575-4246-8F02-2BE3A8F306A1}"/>
                </a:ext>
              </a:extLst>
            </p:cNvPr>
            <p:cNvSpPr/>
            <p:nvPr/>
          </p:nvSpPr>
          <p:spPr>
            <a:xfrm>
              <a:off x="3460369" y="5373624"/>
              <a:ext cx="1299972" cy="272847"/>
            </a:xfrm>
            <a:custGeom>
              <a:avLst/>
              <a:gdLst/>
              <a:ahLst/>
              <a:cxnLst/>
              <a:rect l="0" t="0" r="0" b="0"/>
              <a:pathLst>
                <a:path w="1299972" h="272847">
                  <a:moveTo>
                    <a:pt x="0" y="0"/>
                  </a:moveTo>
                  <a:lnTo>
                    <a:pt x="1299972" y="0"/>
                  </a:lnTo>
                  <a:lnTo>
                    <a:pt x="1299972" y="272847"/>
                  </a:lnTo>
                  <a:lnTo>
                    <a:pt x="0" y="272847"/>
                  </a:lnTo>
                  <a:lnTo>
                    <a:pt x="0" y="0"/>
                  </a:lnTo>
                </a:path>
              </a:pathLst>
            </a:custGeom>
            <a:ln w="0" cap="flat">
              <a:bevel/>
            </a:ln>
          </p:spPr>
          <p:style>
            <a:lnRef idx="0">
              <a:srgbClr val="000000">
                <a:alpha val="0"/>
              </a:srgbClr>
            </a:lnRef>
            <a:fillRef idx="1">
              <a:srgbClr val="E34A06"/>
            </a:fillRef>
            <a:effectRef idx="0">
              <a:scrgbClr r="0" g="0" b="0"/>
            </a:effectRef>
            <a:fontRef idx="none"/>
          </p:style>
          <p:txBody>
            <a:bodyPr/>
            <a:lstStyle/>
            <a:p>
              <a:endParaRPr lang="en-US"/>
            </a:p>
          </p:txBody>
        </p:sp>
        <p:sp>
          <p:nvSpPr>
            <p:cNvPr id="20" name="Shape 35147">
              <a:extLst>
                <a:ext uri="{FF2B5EF4-FFF2-40B4-BE49-F238E27FC236}">
                  <a16:creationId xmlns:a16="http://schemas.microsoft.com/office/drawing/2014/main" id="{A42FEC01-EA94-41D6-9C02-7408F69C7FAE}"/>
                </a:ext>
              </a:extLst>
            </p:cNvPr>
            <p:cNvSpPr/>
            <p:nvPr/>
          </p:nvSpPr>
          <p:spPr>
            <a:xfrm>
              <a:off x="3460369" y="4692396"/>
              <a:ext cx="1505712" cy="272797"/>
            </a:xfrm>
            <a:custGeom>
              <a:avLst/>
              <a:gdLst/>
              <a:ahLst/>
              <a:cxnLst/>
              <a:rect l="0" t="0" r="0" b="0"/>
              <a:pathLst>
                <a:path w="1505712" h="272797">
                  <a:moveTo>
                    <a:pt x="0" y="0"/>
                  </a:moveTo>
                  <a:lnTo>
                    <a:pt x="1505712" y="0"/>
                  </a:lnTo>
                  <a:lnTo>
                    <a:pt x="1505712" y="272797"/>
                  </a:lnTo>
                  <a:lnTo>
                    <a:pt x="0" y="272797"/>
                  </a:lnTo>
                  <a:lnTo>
                    <a:pt x="0" y="0"/>
                  </a:lnTo>
                </a:path>
              </a:pathLst>
            </a:custGeom>
            <a:ln w="0" cap="flat">
              <a:bevel/>
            </a:ln>
          </p:spPr>
          <p:style>
            <a:lnRef idx="0">
              <a:srgbClr val="000000">
                <a:alpha val="0"/>
              </a:srgbClr>
            </a:lnRef>
            <a:fillRef idx="1">
              <a:srgbClr val="E34A06"/>
            </a:fillRef>
            <a:effectRef idx="0">
              <a:scrgbClr r="0" g="0" b="0"/>
            </a:effectRef>
            <a:fontRef idx="none"/>
          </p:style>
          <p:txBody>
            <a:bodyPr/>
            <a:lstStyle/>
            <a:p>
              <a:endParaRPr lang="en-US"/>
            </a:p>
          </p:txBody>
        </p:sp>
        <p:sp>
          <p:nvSpPr>
            <p:cNvPr id="21" name="Shape 35148">
              <a:extLst>
                <a:ext uri="{FF2B5EF4-FFF2-40B4-BE49-F238E27FC236}">
                  <a16:creationId xmlns:a16="http://schemas.microsoft.com/office/drawing/2014/main" id="{610EA3B4-AF70-4BF5-9E26-7C7F917BAD2B}"/>
                </a:ext>
              </a:extLst>
            </p:cNvPr>
            <p:cNvSpPr/>
            <p:nvPr/>
          </p:nvSpPr>
          <p:spPr>
            <a:xfrm>
              <a:off x="3460369" y="4009644"/>
              <a:ext cx="1847088" cy="272796"/>
            </a:xfrm>
            <a:custGeom>
              <a:avLst/>
              <a:gdLst/>
              <a:ahLst/>
              <a:cxnLst/>
              <a:rect l="0" t="0" r="0" b="0"/>
              <a:pathLst>
                <a:path w="1847088" h="272796">
                  <a:moveTo>
                    <a:pt x="0" y="0"/>
                  </a:moveTo>
                  <a:lnTo>
                    <a:pt x="1847088" y="0"/>
                  </a:lnTo>
                  <a:lnTo>
                    <a:pt x="1847088" y="272796"/>
                  </a:lnTo>
                  <a:lnTo>
                    <a:pt x="0" y="272796"/>
                  </a:lnTo>
                  <a:lnTo>
                    <a:pt x="0" y="0"/>
                  </a:lnTo>
                </a:path>
              </a:pathLst>
            </a:custGeom>
            <a:ln w="0" cap="flat">
              <a:bevel/>
            </a:ln>
          </p:spPr>
          <p:style>
            <a:lnRef idx="0">
              <a:srgbClr val="000000">
                <a:alpha val="0"/>
              </a:srgbClr>
            </a:lnRef>
            <a:fillRef idx="1">
              <a:srgbClr val="E34A06"/>
            </a:fillRef>
            <a:effectRef idx="0">
              <a:scrgbClr r="0" g="0" b="0"/>
            </a:effectRef>
            <a:fontRef idx="none"/>
          </p:style>
          <p:txBody>
            <a:bodyPr/>
            <a:lstStyle/>
            <a:p>
              <a:endParaRPr lang="en-US"/>
            </a:p>
          </p:txBody>
        </p:sp>
        <p:sp>
          <p:nvSpPr>
            <p:cNvPr id="22" name="Shape 35149">
              <a:extLst>
                <a:ext uri="{FF2B5EF4-FFF2-40B4-BE49-F238E27FC236}">
                  <a16:creationId xmlns:a16="http://schemas.microsoft.com/office/drawing/2014/main" id="{DEEEFB4A-57D9-42E2-9D7B-37BE8BF7CB4B}"/>
                </a:ext>
              </a:extLst>
            </p:cNvPr>
            <p:cNvSpPr/>
            <p:nvPr/>
          </p:nvSpPr>
          <p:spPr>
            <a:xfrm>
              <a:off x="3460369" y="3328416"/>
              <a:ext cx="1984248" cy="272796"/>
            </a:xfrm>
            <a:custGeom>
              <a:avLst/>
              <a:gdLst/>
              <a:ahLst/>
              <a:cxnLst/>
              <a:rect l="0" t="0" r="0" b="0"/>
              <a:pathLst>
                <a:path w="1984248" h="272796">
                  <a:moveTo>
                    <a:pt x="0" y="0"/>
                  </a:moveTo>
                  <a:lnTo>
                    <a:pt x="1984248" y="0"/>
                  </a:lnTo>
                  <a:lnTo>
                    <a:pt x="1984248" y="272796"/>
                  </a:lnTo>
                  <a:lnTo>
                    <a:pt x="0" y="272796"/>
                  </a:lnTo>
                  <a:lnTo>
                    <a:pt x="0" y="0"/>
                  </a:lnTo>
                </a:path>
              </a:pathLst>
            </a:custGeom>
            <a:ln w="0" cap="flat">
              <a:bevel/>
            </a:ln>
          </p:spPr>
          <p:style>
            <a:lnRef idx="0">
              <a:srgbClr val="000000">
                <a:alpha val="0"/>
              </a:srgbClr>
            </a:lnRef>
            <a:fillRef idx="1">
              <a:srgbClr val="E34A06"/>
            </a:fillRef>
            <a:effectRef idx="0">
              <a:scrgbClr r="0" g="0" b="0"/>
            </a:effectRef>
            <a:fontRef idx="none"/>
          </p:style>
          <p:txBody>
            <a:bodyPr/>
            <a:lstStyle/>
            <a:p>
              <a:endParaRPr lang="en-US"/>
            </a:p>
          </p:txBody>
        </p:sp>
        <p:sp>
          <p:nvSpPr>
            <p:cNvPr id="23" name="Shape 1574">
              <a:extLst>
                <a:ext uri="{FF2B5EF4-FFF2-40B4-BE49-F238E27FC236}">
                  <a16:creationId xmlns:a16="http://schemas.microsoft.com/office/drawing/2014/main" id="{0DB7DF6E-0BC5-41D7-A277-D3862E51842C}"/>
                </a:ext>
              </a:extLst>
            </p:cNvPr>
            <p:cNvSpPr/>
            <p:nvPr/>
          </p:nvSpPr>
          <p:spPr>
            <a:xfrm>
              <a:off x="3461004" y="3124200"/>
              <a:ext cx="0" cy="2726436"/>
            </a:xfrm>
            <a:custGeom>
              <a:avLst/>
              <a:gdLst/>
              <a:ahLst/>
              <a:cxnLst/>
              <a:rect l="0" t="0" r="0" b="0"/>
              <a:pathLst>
                <a:path h="2726436">
                  <a:moveTo>
                    <a:pt x="0" y="2726436"/>
                  </a:moveTo>
                  <a:lnTo>
                    <a:pt x="0"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4" name="Shape 1575">
              <a:extLst>
                <a:ext uri="{FF2B5EF4-FFF2-40B4-BE49-F238E27FC236}">
                  <a16:creationId xmlns:a16="http://schemas.microsoft.com/office/drawing/2014/main" id="{B6B85480-9D7B-4BCF-8F3E-DECE0A127DEB}"/>
                </a:ext>
              </a:extLst>
            </p:cNvPr>
            <p:cNvSpPr/>
            <p:nvPr/>
          </p:nvSpPr>
          <p:spPr>
            <a:xfrm>
              <a:off x="3419856" y="5850636"/>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5" name="Shape 1576">
              <a:extLst>
                <a:ext uri="{FF2B5EF4-FFF2-40B4-BE49-F238E27FC236}">
                  <a16:creationId xmlns:a16="http://schemas.microsoft.com/office/drawing/2014/main" id="{05187A56-EAEE-4AB7-BAE7-169D4DCD780D}"/>
                </a:ext>
              </a:extLst>
            </p:cNvPr>
            <p:cNvSpPr/>
            <p:nvPr/>
          </p:nvSpPr>
          <p:spPr>
            <a:xfrm>
              <a:off x="3419856" y="5169408"/>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6" name="Shape 1577">
              <a:extLst>
                <a:ext uri="{FF2B5EF4-FFF2-40B4-BE49-F238E27FC236}">
                  <a16:creationId xmlns:a16="http://schemas.microsoft.com/office/drawing/2014/main" id="{2AA344D0-D51E-4A53-82DC-398F376B64CC}"/>
                </a:ext>
              </a:extLst>
            </p:cNvPr>
            <p:cNvSpPr/>
            <p:nvPr/>
          </p:nvSpPr>
          <p:spPr>
            <a:xfrm>
              <a:off x="3419856" y="4486656"/>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7" name="Shape 1578">
              <a:extLst>
                <a:ext uri="{FF2B5EF4-FFF2-40B4-BE49-F238E27FC236}">
                  <a16:creationId xmlns:a16="http://schemas.microsoft.com/office/drawing/2014/main" id="{40FC9269-8E63-4D90-A2B6-EC6DD8EC80E5}"/>
                </a:ext>
              </a:extLst>
            </p:cNvPr>
            <p:cNvSpPr/>
            <p:nvPr/>
          </p:nvSpPr>
          <p:spPr>
            <a:xfrm>
              <a:off x="3419856" y="3805428"/>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8" name="Shape 1579">
              <a:extLst>
                <a:ext uri="{FF2B5EF4-FFF2-40B4-BE49-F238E27FC236}">
                  <a16:creationId xmlns:a16="http://schemas.microsoft.com/office/drawing/2014/main" id="{6FE000CE-DE06-4B99-973F-F1FD2875DDFF}"/>
                </a:ext>
              </a:extLst>
            </p:cNvPr>
            <p:cNvSpPr/>
            <p:nvPr/>
          </p:nvSpPr>
          <p:spPr>
            <a:xfrm>
              <a:off x="3419856" y="3124200"/>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9" name="Rectangle 28">
              <a:extLst>
                <a:ext uri="{FF2B5EF4-FFF2-40B4-BE49-F238E27FC236}">
                  <a16:creationId xmlns:a16="http://schemas.microsoft.com/office/drawing/2014/main" id="{2C3EE44C-0FFD-4A00-9BB1-9299202621B5}"/>
                </a:ext>
              </a:extLst>
            </p:cNvPr>
            <p:cNvSpPr/>
            <p:nvPr/>
          </p:nvSpPr>
          <p:spPr>
            <a:xfrm>
              <a:off x="4837176" y="5435077"/>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57</a:t>
              </a:r>
              <a:endParaRPr lang="en-US" sz="2800" b="1">
                <a:solidFill>
                  <a:srgbClr val="999683"/>
                </a:solidFill>
                <a:effectLst/>
                <a:latin typeface="Arial" panose="020B0604020202020204" pitchFamily="34" charset="0"/>
                <a:ea typeface="Arial" panose="020B0604020202020204" pitchFamily="34" charset="0"/>
              </a:endParaRPr>
            </a:p>
          </p:txBody>
        </p:sp>
        <p:sp>
          <p:nvSpPr>
            <p:cNvPr id="30" name="Rectangle 29">
              <a:extLst>
                <a:ext uri="{FF2B5EF4-FFF2-40B4-BE49-F238E27FC236}">
                  <a16:creationId xmlns:a16="http://schemas.microsoft.com/office/drawing/2014/main" id="{1CFDBDF6-0A73-47C9-BD44-A5DF97E8436D}"/>
                </a:ext>
              </a:extLst>
            </p:cNvPr>
            <p:cNvSpPr/>
            <p:nvPr/>
          </p:nvSpPr>
          <p:spPr>
            <a:xfrm>
              <a:off x="4992625" y="5435077"/>
              <a:ext cx="165807"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1" name="Rectangle 30">
              <a:extLst>
                <a:ext uri="{FF2B5EF4-FFF2-40B4-BE49-F238E27FC236}">
                  <a16:creationId xmlns:a16="http://schemas.microsoft.com/office/drawing/2014/main" id="{CEDEED90-E064-4C07-882F-CB3B236F6291}"/>
                </a:ext>
              </a:extLst>
            </p:cNvPr>
            <p:cNvSpPr/>
            <p:nvPr/>
          </p:nvSpPr>
          <p:spPr>
            <a:xfrm>
              <a:off x="5117592" y="5435077"/>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2" name="Rectangle 31">
              <a:extLst>
                <a:ext uri="{FF2B5EF4-FFF2-40B4-BE49-F238E27FC236}">
                  <a16:creationId xmlns:a16="http://schemas.microsoft.com/office/drawing/2014/main" id="{A9AFA7F2-AB43-4E40-A7BC-88BD178BFD13}"/>
                </a:ext>
              </a:extLst>
            </p:cNvPr>
            <p:cNvSpPr/>
            <p:nvPr/>
          </p:nvSpPr>
          <p:spPr>
            <a:xfrm>
              <a:off x="5198111" y="4753214"/>
              <a:ext cx="165807"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3" name="Rectangle 32">
              <a:extLst>
                <a:ext uri="{FF2B5EF4-FFF2-40B4-BE49-F238E27FC236}">
                  <a16:creationId xmlns:a16="http://schemas.microsoft.com/office/drawing/2014/main" id="{3AED1C03-F8CD-47A7-833F-AD64AF99CAFF}"/>
                </a:ext>
              </a:extLst>
            </p:cNvPr>
            <p:cNvSpPr/>
            <p:nvPr/>
          </p:nvSpPr>
          <p:spPr>
            <a:xfrm>
              <a:off x="5042662" y="4753214"/>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66</a:t>
              </a:r>
              <a:endParaRPr lang="en-US" sz="2800" b="1">
                <a:solidFill>
                  <a:srgbClr val="999683"/>
                </a:solidFill>
                <a:effectLst/>
                <a:latin typeface="Arial" panose="020B0604020202020204" pitchFamily="34" charset="0"/>
                <a:ea typeface="Arial" panose="020B0604020202020204" pitchFamily="34" charset="0"/>
              </a:endParaRPr>
            </a:p>
          </p:txBody>
        </p:sp>
        <p:sp>
          <p:nvSpPr>
            <p:cNvPr id="34" name="Rectangle 33">
              <a:extLst>
                <a:ext uri="{FF2B5EF4-FFF2-40B4-BE49-F238E27FC236}">
                  <a16:creationId xmlns:a16="http://schemas.microsoft.com/office/drawing/2014/main" id="{8968EC00-91BD-49B8-89D0-1F4AF4139383}"/>
                </a:ext>
              </a:extLst>
            </p:cNvPr>
            <p:cNvSpPr/>
            <p:nvPr/>
          </p:nvSpPr>
          <p:spPr>
            <a:xfrm>
              <a:off x="5323078" y="4753214"/>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5" name="Rectangle 34">
              <a:extLst>
                <a:ext uri="{FF2B5EF4-FFF2-40B4-BE49-F238E27FC236}">
                  <a16:creationId xmlns:a16="http://schemas.microsoft.com/office/drawing/2014/main" id="{A6B41B9B-684D-43CE-9506-69B8A981CC32}"/>
                </a:ext>
              </a:extLst>
            </p:cNvPr>
            <p:cNvSpPr/>
            <p:nvPr/>
          </p:nvSpPr>
          <p:spPr>
            <a:xfrm>
              <a:off x="5539995" y="4071097"/>
              <a:ext cx="165807"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6" name="Rectangle 35">
              <a:extLst>
                <a:ext uri="{FF2B5EF4-FFF2-40B4-BE49-F238E27FC236}">
                  <a16:creationId xmlns:a16="http://schemas.microsoft.com/office/drawing/2014/main" id="{FCFFA86C-BF63-47FA-8A61-FAE4483151C4}"/>
                </a:ext>
              </a:extLst>
            </p:cNvPr>
            <p:cNvSpPr/>
            <p:nvPr/>
          </p:nvSpPr>
          <p:spPr>
            <a:xfrm>
              <a:off x="5384546" y="4071097"/>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81</a:t>
              </a:r>
              <a:endParaRPr lang="en-US" sz="2800" b="1">
                <a:solidFill>
                  <a:srgbClr val="999683"/>
                </a:solidFill>
                <a:effectLst/>
                <a:latin typeface="Arial" panose="020B0604020202020204" pitchFamily="34" charset="0"/>
                <a:ea typeface="Arial" panose="020B0604020202020204" pitchFamily="34" charset="0"/>
              </a:endParaRPr>
            </a:p>
          </p:txBody>
        </p:sp>
        <p:sp>
          <p:nvSpPr>
            <p:cNvPr id="37" name="Rectangle 36">
              <a:extLst>
                <a:ext uri="{FF2B5EF4-FFF2-40B4-BE49-F238E27FC236}">
                  <a16:creationId xmlns:a16="http://schemas.microsoft.com/office/drawing/2014/main" id="{8AE1F9B8-7CD0-49D1-AE4C-B2C858768D81}"/>
                </a:ext>
              </a:extLst>
            </p:cNvPr>
            <p:cNvSpPr/>
            <p:nvPr/>
          </p:nvSpPr>
          <p:spPr>
            <a:xfrm>
              <a:off x="5664962" y="4071097"/>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8" name="Rectangle 37">
              <a:extLst>
                <a:ext uri="{FF2B5EF4-FFF2-40B4-BE49-F238E27FC236}">
                  <a16:creationId xmlns:a16="http://schemas.microsoft.com/office/drawing/2014/main" id="{C334C212-C9A3-4573-937A-3306EF764F8A}"/>
                </a:ext>
              </a:extLst>
            </p:cNvPr>
            <p:cNvSpPr/>
            <p:nvPr/>
          </p:nvSpPr>
          <p:spPr>
            <a:xfrm>
              <a:off x="5676901" y="3389234"/>
              <a:ext cx="165807"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9" name="Rectangle 38">
              <a:extLst>
                <a:ext uri="{FF2B5EF4-FFF2-40B4-BE49-F238E27FC236}">
                  <a16:creationId xmlns:a16="http://schemas.microsoft.com/office/drawing/2014/main" id="{A69AECCF-D52F-4D8F-ACEF-A5D60548A0EC}"/>
                </a:ext>
              </a:extLst>
            </p:cNvPr>
            <p:cNvSpPr/>
            <p:nvPr/>
          </p:nvSpPr>
          <p:spPr>
            <a:xfrm>
              <a:off x="5521452" y="3389234"/>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87</a:t>
              </a:r>
              <a:endParaRPr lang="en-US" sz="2800" b="1">
                <a:solidFill>
                  <a:srgbClr val="999683"/>
                </a:solidFill>
                <a:effectLst/>
                <a:latin typeface="Arial" panose="020B0604020202020204" pitchFamily="34" charset="0"/>
                <a:ea typeface="Arial" panose="020B0604020202020204" pitchFamily="34" charset="0"/>
              </a:endParaRPr>
            </a:p>
          </p:txBody>
        </p:sp>
        <p:sp>
          <p:nvSpPr>
            <p:cNvPr id="40" name="Rectangle 39">
              <a:extLst>
                <a:ext uri="{FF2B5EF4-FFF2-40B4-BE49-F238E27FC236}">
                  <a16:creationId xmlns:a16="http://schemas.microsoft.com/office/drawing/2014/main" id="{C637350A-56E0-4387-AEE2-59827A4CD94E}"/>
                </a:ext>
              </a:extLst>
            </p:cNvPr>
            <p:cNvSpPr/>
            <p:nvPr/>
          </p:nvSpPr>
          <p:spPr>
            <a:xfrm>
              <a:off x="5801868" y="3389234"/>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1" name="Rectangle 40">
              <a:extLst>
                <a:ext uri="{FF2B5EF4-FFF2-40B4-BE49-F238E27FC236}">
                  <a16:creationId xmlns:a16="http://schemas.microsoft.com/office/drawing/2014/main" id="{CE1C0068-71F9-46C4-B964-43A163B188FB}"/>
                </a:ext>
              </a:extLst>
            </p:cNvPr>
            <p:cNvSpPr/>
            <p:nvPr/>
          </p:nvSpPr>
          <p:spPr>
            <a:xfrm>
              <a:off x="940308" y="5348590"/>
              <a:ext cx="3192695"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Manufacturing jobs occur in a safe and</a:t>
              </a:r>
              <a:endParaRPr lang="en-US" sz="2800" b="1">
                <a:solidFill>
                  <a:srgbClr val="999683"/>
                </a:solidFill>
                <a:effectLst/>
                <a:latin typeface="Arial" panose="020B0604020202020204" pitchFamily="34" charset="0"/>
                <a:ea typeface="Arial" panose="020B0604020202020204" pitchFamily="34" charset="0"/>
              </a:endParaRPr>
            </a:p>
          </p:txBody>
        </p:sp>
        <p:sp>
          <p:nvSpPr>
            <p:cNvPr id="42" name="Rectangle 41">
              <a:extLst>
                <a:ext uri="{FF2B5EF4-FFF2-40B4-BE49-F238E27FC236}">
                  <a16:creationId xmlns:a16="http://schemas.microsoft.com/office/drawing/2014/main" id="{E8396738-ADC6-4E22-9D29-261356AD6A4E}"/>
                </a:ext>
              </a:extLst>
            </p:cNvPr>
            <p:cNvSpPr/>
            <p:nvPr/>
          </p:nvSpPr>
          <p:spPr>
            <a:xfrm>
              <a:off x="1569974" y="5508559"/>
              <a:ext cx="1519380"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clean enviornment</a:t>
              </a:r>
              <a:endParaRPr lang="en-US" sz="2800" b="1">
                <a:solidFill>
                  <a:srgbClr val="999683"/>
                </a:solidFill>
                <a:effectLst/>
                <a:latin typeface="Arial" panose="020B0604020202020204" pitchFamily="34" charset="0"/>
                <a:ea typeface="Arial" panose="020B0604020202020204" pitchFamily="34" charset="0"/>
              </a:endParaRPr>
            </a:p>
          </p:txBody>
        </p:sp>
        <p:sp>
          <p:nvSpPr>
            <p:cNvPr id="43" name="Rectangle 42">
              <a:extLst>
                <a:ext uri="{FF2B5EF4-FFF2-40B4-BE49-F238E27FC236}">
                  <a16:creationId xmlns:a16="http://schemas.microsoft.com/office/drawing/2014/main" id="{00A8497D-1F9B-41F7-B604-38AD91DCC26E}"/>
                </a:ext>
              </a:extLst>
            </p:cNvPr>
            <p:cNvSpPr/>
            <p:nvPr/>
          </p:nvSpPr>
          <p:spPr>
            <a:xfrm>
              <a:off x="816559" y="4666346"/>
              <a:ext cx="335564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The manufacturing industry in the U.S. is</a:t>
              </a:r>
              <a:endParaRPr lang="en-US" sz="2800" b="1">
                <a:solidFill>
                  <a:srgbClr val="999683"/>
                </a:solidFill>
                <a:effectLst/>
                <a:latin typeface="Arial" panose="020B0604020202020204" pitchFamily="34" charset="0"/>
                <a:ea typeface="Arial" panose="020B0604020202020204" pitchFamily="34" charset="0"/>
              </a:endParaRPr>
            </a:p>
          </p:txBody>
        </p:sp>
        <p:sp>
          <p:nvSpPr>
            <p:cNvPr id="44" name="Rectangle 43">
              <a:extLst>
                <a:ext uri="{FF2B5EF4-FFF2-40B4-BE49-F238E27FC236}">
                  <a16:creationId xmlns:a16="http://schemas.microsoft.com/office/drawing/2014/main" id="{C35D2C08-4170-49A5-A59D-56C3501B0E83}"/>
                </a:ext>
              </a:extLst>
            </p:cNvPr>
            <p:cNvSpPr/>
            <p:nvPr/>
          </p:nvSpPr>
          <p:spPr>
            <a:xfrm>
              <a:off x="1095451" y="4826366"/>
              <a:ext cx="2613812"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competitive on the global stage.</a:t>
              </a:r>
              <a:endParaRPr lang="en-US" sz="2800" b="1">
                <a:solidFill>
                  <a:srgbClr val="999683"/>
                </a:solidFill>
                <a:effectLst/>
                <a:latin typeface="Arial" panose="020B0604020202020204" pitchFamily="34" charset="0"/>
                <a:ea typeface="Arial" panose="020B0604020202020204" pitchFamily="34" charset="0"/>
              </a:endParaRPr>
            </a:p>
          </p:txBody>
        </p:sp>
        <p:sp>
          <p:nvSpPr>
            <p:cNvPr id="45" name="Rectangle 44">
              <a:extLst>
                <a:ext uri="{FF2B5EF4-FFF2-40B4-BE49-F238E27FC236}">
                  <a16:creationId xmlns:a16="http://schemas.microsoft.com/office/drawing/2014/main" id="{7D526BC5-A0F3-4E75-B3A9-B33C2D163301}"/>
                </a:ext>
              </a:extLst>
            </p:cNvPr>
            <p:cNvSpPr/>
            <p:nvPr/>
          </p:nvSpPr>
          <p:spPr>
            <a:xfrm>
              <a:off x="1139038" y="3984610"/>
              <a:ext cx="2928616"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Manufacturing jobs fuel our nation's</a:t>
              </a:r>
              <a:endParaRPr lang="en-US" sz="2800" b="1">
                <a:solidFill>
                  <a:srgbClr val="999683"/>
                </a:solidFill>
                <a:effectLst/>
                <a:latin typeface="Arial" panose="020B0604020202020204" pitchFamily="34" charset="0"/>
                <a:ea typeface="Arial" panose="020B0604020202020204" pitchFamily="34" charset="0"/>
              </a:endParaRPr>
            </a:p>
          </p:txBody>
        </p:sp>
        <p:sp>
          <p:nvSpPr>
            <p:cNvPr id="46" name="Rectangle 45">
              <a:extLst>
                <a:ext uri="{FF2B5EF4-FFF2-40B4-BE49-F238E27FC236}">
                  <a16:creationId xmlns:a16="http://schemas.microsoft.com/office/drawing/2014/main" id="{D514918E-6C62-403A-A283-FC104DE822B2}"/>
                </a:ext>
              </a:extLst>
            </p:cNvPr>
            <p:cNvSpPr/>
            <p:nvPr/>
          </p:nvSpPr>
          <p:spPr>
            <a:xfrm>
              <a:off x="1937639" y="4144630"/>
              <a:ext cx="805921"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economy.</a:t>
              </a:r>
              <a:endParaRPr lang="en-US" sz="2800" b="1">
                <a:solidFill>
                  <a:srgbClr val="999683"/>
                </a:solidFill>
                <a:effectLst/>
                <a:latin typeface="Arial" panose="020B0604020202020204" pitchFamily="34" charset="0"/>
                <a:ea typeface="Arial" panose="020B0604020202020204" pitchFamily="34" charset="0"/>
              </a:endParaRPr>
            </a:p>
          </p:txBody>
        </p:sp>
        <p:sp>
          <p:nvSpPr>
            <p:cNvPr id="47" name="Rectangle 46">
              <a:extLst>
                <a:ext uri="{FF2B5EF4-FFF2-40B4-BE49-F238E27FC236}">
                  <a16:creationId xmlns:a16="http://schemas.microsoft.com/office/drawing/2014/main" id="{993F3000-03D0-46DB-A17D-43AB6F6F5720}"/>
                </a:ext>
              </a:extLst>
            </p:cNvPr>
            <p:cNvSpPr/>
            <p:nvPr/>
          </p:nvSpPr>
          <p:spPr>
            <a:xfrm>
              <a:off x="793394" y="3302366"/>
              <a:ext cx="338719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The U.S. manufacturing industry is a vital</a:t>
              </a:r>
              <a:endParaRPr lang="en-US" sz="2800" b="1">
                <a:solidFill>
                  <a:srgbClr val="999683"/>
                </a:solidFill>
                <a:effectLst/>
                <a:latin typeface="Arial" panose="020B0604020202020204" pitchFamily="34" charset="0"/>
                <a:ea typeface="Arial" panose="020B0604020202020204" pitchFamily="34" charset="0"/>
              </a:endParaRPr>
            </a:p>
          </p:txBody>
        </p:sp>
        <p:sp>
          <p:nvSpPr>
            <p:cNvPr id="48" name="Rectangle 47">
              <a:extLst>
                <a:ext uri="{FF2B5EF4-FFF2-40B4-BE49-F238E27FC236}">
                  <a16:creationId xmlns:a16="http://schemas.microsoft.com/office/drawing/2014/main" id="{F5A6D1BE-9E92-4085-BB82-4A1D1727A7BA}"/>
                </a:ext>
              </a:extLst>
            </p:cNvPr>
            <p:cNvSpPr/>
            <p:nvPr/>
          </p:nvSpPr>
          <p:spPr>
            <a:xfrm>
              <a:off x="1242974" y="3462767"/>
              <a:ext cx="2190137"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source of living-wage jobs.</a:t>
              </a:r>
              <a:endParaRPr lang="en-US" sz="2800" b="1">
                <a:solidFill>
                  <a:srgbClr val="999683"/>
                </a:solidFill>
                <a:effectLst/>
                <a:latin typeface="Arial" panose="020B0604020202020204" pitchFamily="34" charset="0"/>
                <a:ea typeface="Arial" panose="020B0604020202020204" pitchFamily="34" charset="0"/>
              </a:endParaRPr>
            </a:p>
          </p:txBody>
        </p:sp>
        <p:sp>
          <p:nvSpPr>
            <p:cNvPr id="49" name="Rectangle 48">
              <a:extLst>
                <a:ext uri="{FF2B5EF4-FFF2-40B4-BE49-F238E27FC236}">
                  <a16:creationId xmlns:a16="http://schemas.microsoft.com/office/drawing/2014/main" id="{74548D04-06ED-4CE2-AE5A-07A98B004273}"/>
                </a:ext>
              </a:extLst>
            </p:cNvPr>
            <p:cNvSpPr/>
            <p:nvPr/>
          </p:nvSpPr>
          <p:spPr>
            <a:xfrm>
              <a:off x="6486144" y="2343198"/>
              <a:ext cx="4493510" cy="2644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Subgroup Findings: Millennials v. Gen X</a:t>
              </a:r>
              <a:endParaRPr lang="en-US" sz="2800" b="1">
                <a:solidFill>
                  <a:srgbClr val="999683"/>
                </a:solidFill>
                <a:effectLst/>
                <a:latin typeface="Arial" panose="020B0604020202020204" pitchFamily="34" charset="0"/>
                <a:ea typeface="Arial" panose="020B0604020202020204" pitchFamily="34" charset="0"/>
              </a:endParaRPr>
            </a:p>
          </p:txBody>
        </p:sp>
        <p:sp>
          <p:nvSpPr>
            <p:cNvPr id="50" name="Rectangle 49">
              <a:extLst>
                <a:ext uri="{FF2B5EF4-FFF2-40B4-BE49-F238E27FC236}">
                  <a16:creationId xmlns:a16="http://schemas.microsoft.com/office/drawing/2014/main" id="{B3F6A0AE-3F31-45ED-A3E1-F114554FCEE6}"/>
                </a:ext>
              </a:extLst>
            </p:cNvPr>
            <p:cNvSpPr/>
            <p:nvPr/>
          </p:nvSpPr>
          <p:spPr>
            <a:xfrm>
              <a:off x="9866630" y="2343198"/>
              <a:ext cx="65888" cy="2644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1" name="Rectangle 50">
              <a:extLst>
                <a:ext uri="{FF2B5EF4-FFF2-40B4-BE49-F238E27FC236}">
                  <a16:creationId xmlns:a16="http://schemas.microsoft.com/office/drawing/2014/main" id="{8DD40597-161E-42C8-B148-C55A660F37F5}"/>
                </a:ext>
              </a:extLst>
            </p:cNvPr>
            <p:cNvSpPr/>
            <p:nvPr/>
          </p:nvSpPr>
          <p:spPr>
            <a:xfrm>
              <a:off x="6486144" y="2556558"/>
              <a:ext cx="2012453" cy="2644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Agree (Top 2 Box)</a:t>
              </a:r>
              <a:endParaRPr lang="en-US" sz="2800" b="1">
                <a:solidFill>
                  <a:srgbClr val="999683"/>
                </a:solidFill>
                <a:effectLst/>
                <a:latin typeface="Arial" panose="020B0604020202020204" pitchFamily="34" charset="0"/>
                <a:ea typeface="Arial" panose="020B0604020202020204" pitchFamily="34" charset="0"/>
              </a:endParaRPr>
            </a:p>
          </p:txBody>
        </p:sp>
        <p:sp>
          <p:nvSpPr>
            <p:cNvPr id="52" name="Rectangle 51">
              <a:extLst>
                <a:ext uri="{FF2B5EF4-FFF2-40B4-BE49-F238E27FC236}">
                  <a16:creationId xmlns:a16="http://schemas.microsoft.com/office/drawing/2014/main" id="{D5977BEE-0A47-4F48-ADE8-3BDE70CE91EE}"/>
                </a:ext>
              </a:extLst>
            </p:cNvPr>
            <p:cNvSpPr/>
            <p:nvPr/>
          </p:nvSpPr>
          <p:spPr>
            <a:xfrm>
              <a:off x="7999476" y="2556558"/>
              <a:ext cx="65888" cy="2644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3" name="Shape 35150">
              <a:extLst>
                <a:ext uri="{FF2B5EF4-FFF2-40B4-BE49-F238E27FC236}">
                  <a16:creationId xmlns:a16="http://schemas.microsoft.com/office/drawing/2014/main" id="{6457C895-8CB0-44C3-A942-B00A27B003F2}"/>
                </a:ext>
              </a:extLst>
            </p:cNvPr>
            <p:cNvSpPr/>
            <p:nvPr/>
          </p:nvSpPr>
          <p:spPr>
            <a:xfrm>
              <a:off x="8990076" y="5454396"/>
              <a:ext cx="1359408" cy="190500"/>
            </a:xfrm>
            <a:custGeom>
              <a:avLst/>
              <a:gdLst/>
              <a:ahLst/>
              <a:cxnLst/>
              <a:rect l="0" t="0" r="0" b="0"/>
              <a:pathLst>
                <a:path w="1359408" h="190500">
                  <a:moveTo>
                    <a:pt x="0" y="0"/>
                  </a:moveTo>
                  <a:lnTo>
                    <a:pt x="1359408" y="0"/>
                  </a:lnTo>
                  <a:lnTo>
                    <a:pt x="1359408" y="190500"/>
                  </a:lnTo>
                  <a:lnTo>
                    <a:pt x="0" y="190500"/>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54" name="Shape 35151">
              <a:extLst>
                <a:ext uri="{FF2B5EF4-FFF2-40B4-BE49-F238E27FC236}">
                  <a16:creationId xmlns:a16="http://schemas.microsoft.com/office/drawing/2014/main" id="{537863FE-B00C-45BA-ACBC-AE2C21B17EE4}"/>
                </a:ext>
              </a:extLst>
            </p:cNvPr>
            <p:cNvSpPr/>
            <p:nvPr/>
          </p:nvSpPr>
          <p:spPr>
            <a:xfrm>
              <a:off x="8990076" y="4788408"/>
              <a:ext cx="1426464" cy="190500"/>
            </a:xfrm>
            <a:custGeom>
              <a:avLst/>
              <a:gdLst/>
              <a:ahLst/>
              <a:cxnLst/>
              <a:rect l="0" t="0" r="0" b="0"/>
              <a:pathLst>
                <a:path w="1426464" h="190500">
                  <a:moveTo>
                    <a:pt x="0" y="0"/>
                  </a:moveTo>
                  <a:lnTo>
                    <a:pt x="1426464" y="0"/>
                  </a:lnTo>
                  <a:lnTo>
                    <a:pt x="1426464" y="190500"/>
                  </a:lnTo>
                  <a:lnTo>
                    <a:pt x="0" y="190500"/>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55" name="Shape 35152">
              <a:extLst>
                <a:ext uri="{FF2B5EF4-FFF2-40B4-BE49-F238E27FC236}">
                  <a16:creationId xmlns:a16="http://schemas.microsoft.com/office/drawing/2014/main" id="{F0E45C66-7FDC-40C5-836A-08498D4D0DB1}"/>
                </a:ext>
              </a:extLst>
            </p:cNvPr>
            <p:cNvSpPr/>
            <p:nvPr/>
          </p:nvSpPr>
          <p:spPr>
            <a:xfrm>
              <a:off x="8990076" y="4122420"/>
              <a:ext cx="1993392" cy="190500"/>
            </a:xfrm>
            <a:custGeom>
              <a:avLst/>
              <a:gdLst/>
              <a:ahLst/>
              <a:cxnLst/>
              <a:rect l="0" t="0" r="0" b="0"/>
              <a:pathLst>
                <a:path w="1993392" h="190500">
                  <a:moveTo>
                    <a:pt x="0" y="0"/>
                  </a:moveTo>
                  <a:lnTo>
                    <a:pt x="1993392" y="0"/>
                  </a:lnTo>
                  <a:lnTo>
                    <a:pt x="1993392" y="190500"/>
                  </a:lnTo>
                  <a:lnTo>
                    <a:pt x="0" y="190500"/>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56" name="Shape 35153">
              <a:extLst>
                <a:ext uri="{FF2B5EF4-FFF2-40B4-BE49-F238E27FC236}">
                  <a16:creationId xmlns:a16="http://schemas.microsoft.com/office/drawing/2014/main" id="{7EAB46C1-0B32-41D5-A0D3-6271D368EF21}"/>
                </a:ext>
              </a:extLst>
            </p:cNvPr>
            <p:cNvSpPr/>
            <p:nvPr/>
          </p:nvSpPr>
          <p:spPr>
            <a:xfrm>
              <a:off x="8990076" y="3456432"/>
              <a:ext cx="2060448" cy="190500"/>
            </a:xfrm>
            <a:custGeom>
              <a:avLst/>
              <a:gdLst/>
              <a:ahLst/>
              <a:cxnLst/>
              <a:rect l="0" t="0" r="0" b="0"/>
              <a:pathLst>
                <a:path w="2060448" h="190500">
                  <a:moveTo>
                    <a:pt x="0" y="0"/>
                  </a:moveTo>
                  <a:lnTo>
                    <a:pt x="2060448" y="0"/>
                  </a:lnTo>
                  <a:lnTo>
                    <a:pt x="2060448" y="190500"/>
                  </a:lnTo>
                  <a:lnTo>
                    <a:pt x="0" y="190500"/>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57" name="Shape 35154">
              <a:extLst>
                <a:ext uri="{FF2B5EF4-FFF2-40B4-BE49-F238E27FC236}">
                  <a16:creationId xmlns:a16="http://schemas.microsoft.com/office/drawing/2014/main" id="{72AB96EA-5B44-4ED7-9F47-7BFBB477C93D}"/>
                </a:ext>
              </a:extLst>
            </p:cNvPr>
            <p:cNvSpPr/>
            <p:nvPr/>
          </p:nvSpPr>
          <p:spPr>
            <a:xfrm>
              <a:off x="8990076" y="5263896"/>
              <a:ext cx="1267968" cy="190500"/>
            </a:xfrm>
            <a:custGeom>
              <a:avLst/>
              <a:gdLst/>
              <a:ahLst/>
              <a:cxnLst/>
              <a:rect l="0" t="0" r="0" b="0"/>
              <a:pathLst>
                <a:path w="1267968" h="190500">
                  <a:moveTo>
                    <a:pt x="0" y="0"/>
                  </a:moveTo>
                  <a:lnTo>
                    <a:pt x="1267968" y="0"/>
                  </a:lnTo>
                  <a:lnTo>
                    <a:pt x="1267968" y="190500"/>
                  </a:lnTo>
                  <a:lnTo>
                    <a:pt x="0" y="190500"/>
                  </a:lnTo>
                  <a:lnTo>
                    <a:pt x="0" y="0"/>
                  </a:lnTo>
                </a:path>
              </a:pathLst>
            </a:custGeom>
            <a:ln w="0" cap="flat">
              <a:round/>
            </a:ln>
          </p:spPr>
          <p:style>
            <a:lnRef idx="0">
              <a:srgbClr val="000000">
                <a:alpha val="0"/>
              </a:srgbClr>
            </a:lnRef>
            <a:fillRef idx="1">
              <a:srgbClr val="999683"/>
            </a:fillRef>
            <a:effectRef idx="0">
              <a:scrgbClr r="0" g="0" b="0"/>
            </a:effectRef>
            <a:fontRef idx="none"/>
          </p:style>
          <p:txBody>
            <a:bodyPr/>
            <a:lstStyle/>
            <a:p>
              <a:endParaRPr lang="en-US"/>
            </a:p>
          </p:txBody>
        </p:sp>
        <p:sp>
          <p:nvSpPr>
            <p:cNvPr id="58" name="Shape 35155">
              <a:extLst>
                <a:ext uri="{FF2B5EF4-FFF2-40B4-BE49-F238E27FC236}">
                  <a16:creationId xmlns:a16="http://schemas.microsoft.com/office/drawing/2014/main" id="{F20D0A72-AED2-48ED-9A97-90F95D688AC0}"/>
                </a:ext>
              </a:extLst>
            </p:cNvPr>
            <p:cNvSpPr/>
            <p:nvPr/>
          </p:nvSpPr>
          <p:spPr>
            <a:xfrm>
              <a:off x="8990076" y="4597908"/>
              <a:ext cx="1540764" cy="190500"/>
            </a:xfrm>
            <a:custGeom>
              <a:avLst/>
              <a:gdLst/>
              <a:ahLst/>
              <a:cxnLst/>
              <a:rect l="0" t="0" r="0" b="0"/>
              <a:pathLst>
                <a:path w="1540764" h="190500">
                  <a:moveTo>
                    <a:pt x="0" y="0"/>
                  </a:moveTo>
                  <a:lnTo>
                    <a:pt x="1540764" y="0"/>
                  </a:lnTo>
                  <a:lnTo>
                    <a:pt x="1540764" y="190500"/>
                  </a:lnTo>
                  <a:lnTo>
                    <a:pt x="0" y="190500"/>
                  </a:lnTo>
                  <a:lnTo>
                    <a:pt x="0" y="0"/>
                  </a:lnTo>
                </a:path>
              </a:pathLst>
            </a:custGeom>
            <a:ln w="0" cap="flat">
              <a:round/>
            </a:ln>
          </p:spPr>
          <p:style>
            <a:lnRef idx="0">
              <a:srgbClr val="000000">
                <a:alpha val="0"/>
              </a:srgbClr>
            </a:lnRef>
            <a:fillRef idx="1">
              <a:srgbClr val="999683"/>
            </a:fillRef>
            <a:effectRef idx="0">
              <a:scrgbClr r="0" g="0" b="0"/>
            </a:effectRef>
            <a:fontRef idx="none"/>
          </p:style>
          <p:txBody>
            <a:bodyPr/>
            <a:lstStyle/>
            <a:p>
              <a:endParaRPr lang="en-US"/>
            </a:p>
          </p:txBody>
        </p:sp>
        <p:sp>
          <p:nvSpPr>
            <p:cNvPr id="59" name="Shape 35156">
              <a:extLst>
                <a:ext uri="{FF2B5EF4-FFF2-40B4-BE49-F238E27FC236}">
                  <a16:creationId xmlns:a16="http://schemas.microsoft.com/office/drawing/2014/main" id="{B4CB0BC4-6422-4610-B4DF-A4D5BE9BB41A}"/>
                </a:ext>
              </a:extLst>
            </p:cNvPr>
            <p:cNvSpPr/>
            <p:nvPr/>
          </p:nvSpPr>
          <p:spPr>
            <a:xfrm>
              <a:off x="8990076" y="3931920"/>
              <a:ext cx="1720596" cy="190500"/>
            </a:xfrm>
            <a:custGeom>
              <a:avLst/>
              <a:gdLst/>
              <a:ahLst/>
              <a:cxnLst/>
              <a:rect l="0" t="0" r="0" b="0"/>
              <a:pathLst>
                <a:path w="1720596" h="190500">
                  <a:moveTo>
                    <a:pt x="0" y="0"/>
                  </a:moveTo>
                  <a:lnTo>
                    <a:pt x="1720596" y="0"/>
                  </a:lnTo>
                  <a:lnTo>
                    <a:pt x="1720596" y="190500"/>
                  </a:lnTo>
                  <a:lnTo>
                    <a:pt x="0" y="190500"/>
                  </a:lnTo>
                  <a:lnTo>
                    <a:pt x="0" y="0"/>
                  </a:lnTo>
                </a:path>
              </a:pathLst>
            </a:custGeom>
            <a:ln w="0" cap="flat">
              <a:round/>
            </a:ln>
          </p:spPr>
          <p:style>
            <a:lnRef idx="0">
              <a:srgbClr val="000000">
                <a:alpha val="0"/>
              </a:srgbClr>
            </a:lnRef>
            <a:fillRef idx="1">
              <a:srgbClr val="999683"/>
            </a:fillRef>
            <a:effectRef idx="0">
              <a:scrgbClr r="0" g="0" b="0"/>
            </a:effectRef>
            <a:fontRef idx="none"/>
          </p:style>
          <p:txBody>
            <a:bodyPr/>
            <a:lstStyle/>
            <a:p>
              <a:endParaRPr lang="en-US"/>
            </a:p>
          </p:txBody>
        </p:sp>
        <p:sp>
          <p:nvSpPr>
            <p:cNvPr id="60" name="Shape 35157">
              <a:extLst>
                <a:ext uri="{FF2B5EF4-FFF2-40B4-BE49-F238E27FC236}">
                  <a16:creationId xmlns:a16="http://schemas.microsoft.com/office/drawing/2014/main" id="{4846FA38-03F9-4801-BC54-E0AD7F360C32}"/>
                </a:ext>
              </a:extLst>
            </p:cNvPr>
            <p:cNvSpPr/>
            <p:nvPr/>
          </p:nvSpPr>
          <p:spPr>
            <a:xfrm>
              <a:off x="8990076" y="3265932"/>
              <a:ext cx="1924812" cy="190500"/>
            </a:xfrm>
            <a:custGeom>
              <a:avLst/>
              <a:gdLst/>
              <a:ahLst/>
              <a:cxnLst/>
              <a:rect l="0" t="0" r="0" b="0"/>
              <a:pathLst>
                <a:path w="1924812" h="190500">
                  <a:moveTo>
                    <a:pt x="0" y="0"/>
                  </a:moveTo>
                  <a:lnTo>
                    <a:pt x="1924812" y="0"/>
                  </a:lnTo>
                  <a:lnTo>
                    <a:pt x="1924812" y="190500"/>
                  </a:lnTo>
                  <a:lnTo>
                    <a:pt x="0" y="190500"/>
                  </a:lnTo>
                  <a:lnTo>
                    <a:pt x="0" y="0"/>
                  </a:lnTo>
                </a:path>
              </a:pathLst>
            </a:custGeom>
            <a:ln w="0" cap="flat">
              <a:round/>
            </a:ln>
          </p:spPr>
          <p:style>
            <a:lnRef idx="0">
              <a:srgbClr val="000000">
                <a:alpha val="0"/>
              </a:srgbClr>
            </a:lnRef>
            <a:fillRef idx="1">
              <a:srgbClr val="999683"/>
            </a:fillRef>
            <a:effectRef idx="0">
              <a:scrgbClr r="0" g="0" b="0"/>
            </a:effectRef>
            <a:fontRef idx="none"/>
          </p:style>
          <p:txBody>
            <a:bodyPr/>
            <a:lstStyle/>
            <a:p>
              <a:endParaRPr lang="en-US"/>
            </a:p>
          </p:txBody>
        </p:sp>
        <p:sp>
          <p:nvSpPr>
            <p:cNvPr id="61" name="Shape 1608">
              <a:extLst>
                <a:ext uri="{FF2B5EF4-FFF2-40B4-BE49-F238E27FC236}">
                  <a16:creationId xmlns:a16="http://schemas.microsoft.com/office/drawing/2014/main" id="{0A3879F4-5BF6-4D7E-A6F1-DF7966D2AC0C}"/>
                </a:ext>
              </a:extLst>
            </p:cNvPr>
            <p:cNvSpPr/>
            <p:nvPr/>
          </p:nvSpPr>
          <p:spPr>
            <a:xfrm>
              <a:off x="8990076" y="3124200"/>
              <a:ext cx="0" cy="2663952"/>
            </a:xfrm>
            <a:custGeom>
              <a:avLst/>
              <a:gdLst/>
              <a:ahLst/>
              <a:cxnLst/>
              <a:rect l="0" t="0" r="0" b="0"/>
              <a:pathLst>
                <a:path h="2663952">
                  <a:moveTo>
                    <a:pt x="0" y="2663952"/>
                  </a:moveTo>
                  <a:lnTo>
                    <a:pt x="0"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62" name="Shape 1609">
              <a:extLst>
                <a:ext uri="{FF2B5EF4-FFF2-40B4-BE49-F238E27FC236}">
                  <a16:creationId xmlns:a16="http://schemas.microsoft.com/office/drawing/2014/main" id="{7D584AC0-8A1B-4A33-9CF0-9138927A3AC0}"/>
                </a:ext>
              </a:extLst>
            </p:cNvPr>
            <p:cNvSpPr/>
            <p:nvPr/>
          </p:nvSpPr>
          <p:spPr>
            <a:xfrm>
              <a:off x="8947404" y="5788152"/>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63" name="Shape 1610">
              <a:extLst>
                <a:ext uri="{FF2B5EF4-FFF2-40B4-BE49-F238E27FC236}">
                  <a16:creationId xmlns:a16="http://schemas.microsoft.com/office/drawing/2014/main" id="{D35132F9-CEFF-46B3-8AEC-B8D608052F55}"/>
                </a:ext>
              </a:extLst>
            </p:cNvPr>
            <p:cNvSpPr/>
            <p:nvPr/>
          </p:nvSpPr>
          <p:spPr>
            <a:xfrm>
              <a:off x="8947404" y="5122164"/>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64" name="Shape 1611">
              <a:extLst>
                <a:ext uri="{FF2B5EF4-FFF2-40B4-BE49-F238E27FC236}">
                  <a16:creationId xmlns:a16="http://schemas.microsoft.com/office/drawing/2014/main" id="{5D2BBBC0-DE53-4710-ACBF-B2BB9C8AF0F2}"/>
                </a:ext>
              </a:extLst>
            </p:cNvPr>
            <p:cNvSpPr/>
            <p:nvPr/>
          </p:nvSpPr>
          <p:spPr>
            <a:xfrm>
              <a:off x="8947404" y="4456176"/>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65" name="Shape 1612">
              <a:extLst>
                <a:ext uri="{FF2B5EF4-FFF2-40B4-BE49-F238E27FC236}">
                  <a16:creationId xmlns:a16="http://schemas.microsoft.com/office/drawing/2014/main" id="{43770C67-01BB-4D1B-BE73-399ACBE1C909}"/>
                </a:ext>
              </a:extLst>
            </p:cNvPr>
            <p:cNvSpPr/>
            <p:nvPr/>
          </p:nvSpPr>
          <p:spPr>
            <a:xfrm>
              <a:off x="8947404" y="3790188"/>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66" name="Shape 1613">
              <a:extLst>
                <a:ext uri="{FF2B5EF4-FFF2-40B4-BE49-F238E27FC236}">
                  <a16:creationId xmlns:a16="http://schemas.microsoft.com/office/drawing/2014/main" id="{05151D12-9EDE-4275-82B9-1326839FF813}"/>
                </a:ext>
              </a:extLst>
            </p:cNvPr>
            <p:cNvSpPr/>
            <p:nvPr/>
          </p:nvSpPr>
          <p:spPr>
            <a:xfrm>
              <a:off x="8947404" y="3124200"/>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67" name="Rectangle 66">
              <a:extLst>
                <a:ext uri="{FF2B5EF4-FFF2-40B4-BE49-F238E27FC236}">
                  <a16:creationId xmlns:a16="http://schemas.microsoft.com/office/drawing/2014/main" id="{3E8B1676-457F-450E-862A-33F9D9DA4A82}"/>
                </a:ext>
              </a:extLst>
            </p:cNvPr>
            <p:cNvSpPr/>
            <p:nvPr/>
          </p:nvSpPr>
          <p:spPr>
            <a:xfrm>
              <a:off x="10427843" y="5482567"/>
              <a:ext cx="18680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60</a:t>
              </a:r>
              <a:endParaRPr lang="en-US" sz="2800" b="1">
                <a:solidFill>
                  <a:srgbClr val="999683"/>
                </a:solidFill>
                <a:effectLst/>
                <a:latin typeface="Arial" panose="020B0604020202020204" pitchFamily="34" charset="0"/>
                <a:ea typeface="Arial" panose="020B0604020202020204" pitchFamily="34" charset="0"/>
              </a:endParaRPr>
            </a:p>
          </p:txBody>
        </p:sp>
        <p:sp>
          <p:nvSpPr>
            <p:cNvPr id="68" name="Rectangle 67">
              <a:extLst>
                <a:ext uri="{FF2B5EF4-FFF2-40B4-BE49-F238E27FC236}">
                  <a16:creationId xmlns:a16="http://schemas.microsoft.com/office/drawing/2014/main" id="{326494A9-300C-436E-B58B-4A8412DEB1DD}"/>
                </a:ext>
              </a:extLst>
            </p:cNvPr>
            <p:cNvSpPr/>
            <p:nvPr/>
          </p:nvSpPr>
          <p:spPr>
            <a:xfrm>
              <a:off x="10568050" y="5482567"/>
              <a:ext cx="149587"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69" name="Rectangle 68">
              <a:extLst>
                <a:ext uri="{FF2B5EF4-FFF2-40B4-BE49-F238E27FC236}">
                  <a16:creationId xmlns:a16="http://schemas.microsoft.com/office/drawing/2014/main" id="{A94CD7B5-581C-4A8B-94B7-0D8916CD916D}"/>
                </a:ext>
              </a:extLst>
            </p:cNvPr>
            <p:cNvSpPr/>
            <p:nvPr/>
          </p:nvSpPr>
          <p:spPr>
            <a:xfrm>
              <a:off x="10680827" y="5482567"/>
              <a:ext cx="46741"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0" name="Rectangle 69">
              <a:extLst>
                <a:ext uri="{FF2B5EF4-FFF2-40B4-BE49-F238E27FC236}">
                  <a16:creationId xmlns:a16="http://schemas.microsoft.com/office/drawing/2014/main" id="{BB39DFB9-C4E1-4BB4-9CD2-0EAB9B30FBB2}"/>
                </a:ext>
              </a:extLst>
            </p:cNvPr>
            <p:cNvSpPr/>
            <p:nvPr/>
          </p:nvSpPr>
          <p:spPr>
            <a:xfrm>
              <a:off x="10495788" y="4816300"/>
              <a:ext cx="18680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63</a:t>
              </a:r>
              <a:endParaRPr lang="en-US" sz="2800" b="1">
                <a:solidFill>
                  <a:srgbClr val="999683"/>
                </a:solidFill>
                <a:effectLst/>
                <a:latin typeface="Arial" panose="020B0604020202020204" pitchFamily="34" charset="0"/>
                <a:ea typeface="Arial" panose="020B0604020202020204" pitchFamily="34" charset="0"/>
              </a:endParaRPr>
            </a:p>
          </p:txBody>
        </p:sp>
        <p:sp>
          <p:nvSpPr>
            <p:cNvPr id="71" name="Rectangle 70">
              <a:extLst>
                <a:ext uri="{FF2B5EF4-FFF2-40B4-BE49-F238E27FC236}">
                  <a16:creationId xmlns:a16="http://schemas.microsoft.com/office/drawing/2014/main" id="{24C5E2D4-8479-4B2F-8D9E-B909E8A9591B}"/>
                </a:ext>
              </a:extLst>
            </p:cNvPr>
            <p:cNvSpPr/>
            <p:nvPr/>
          </p:nvSpPr>
          <p:spPr>
            <a:xfrm>
              <a:off x="10635995" y="4816300"/>
              <a:ext cx="149587"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72" name="Rectangle 71">
              <a:extLst>
                <a:ext uri="{FF2B5EF4-FFF2-40B4-BE49-F238E27FC236}">
                  <a16:creationId xmlns:a16="http://schemas.microsoft.com/office/drawing/2014/main" id="{ACE3BCD8-98E4-406C-B170-D48649E2A39E}"/>
                </a:ext>
              </a:extLst>
            </p:cNvPr>
            <p:cNvSpPr/>
            <p:nvPr/>
          </p:nvSpPr>
          <p:spPr>
            <a:xfrm>
              <a:off x="10748772" y="4816300"/>
              <a:ext cx="46741"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3" name="Rectangle 72">
              <a:extLst>
                <a:ext uri="{FF2B5EF4-FFF2-40B4-BE49-F238E27FC236}">
                  <a16:creationId xmlns:a16="http://schemas.microsoft.com/office/drawing/2014/main" id="{2AD78100-28B9-4C0B-8C6F-AD54F88EC92B}"/>
                </a:ext>
              </a:extLst>
            </p:cNvPr>
            <p:cNvSpPr/>
            <p:nvPr/>
          </p:nvSpPr>
          <p:spPr>
            <a:xfrm>
              <a:off x="11202288" y="4150312"/>
              <a:ext cx="149587"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74" name="Rectangle 73">
              <a:extLst>
                <a:ext uri="{FF2B5EF4-FFF2-40B4-BE49-F238E27FC236}">
                  <a16:creationId xmlns:a16="http://schemas.microsoft.com/office/drawing/2014/main" id="{93117671-678D-4EC0-8C4D-BA1C8CBD6B9B}"/>
                </a:ext>
              </a:extLst>
            </p:cNvPr>
            <p:cNvSpPr/>
            <p:nvPr/>
          </p:nvSpPr>
          <p:spPr>
            <a:xfrm>
              <a:off x="11062081" y="4150312"/>
              <a:ext cx="18680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88</a:t>
              </a:r>
              <a:endParaRPr lang="en-US" sz="2800" b="1">
                <a:solidFill>
                  <a:srgbClr val="999683"/>
                </a:solidFill>
                <a:effectLst/>
                <a:latin typeface="Arial" panose="020B0604020202020204" pitchFamily="34" charset="0"/>
                <a:ea typeface="Arial" panose="020B0604020202020204" pitchFamily="34" charset="0"/>
              </a:endParaRPr>
            </a:p>
          </p:txBody>
        </p:sp>
        <p:sp>
          <p:nvSpPr>
            <p:cNvPr id="75" name="Rectangle 74">
              <a:extLst>
                <a:ext uri="{FF2B5EF4-FFF2-40B4-BE49-F238E27FC236}">
                  <a16:creationId xmlns:a16="http://schemas.microsoft.com/office/drawing/2014/main" id="{379832FA-E51F-4CEE-A58B-2481766E7E24}"/>
                </a:ext>
              </a:extLst>
            </p:cNvPr>
            <p:cNvSpPr/>
            <p:nvPr/>
          </p:nvSpPr>
          <p:spPr>
            <a:xfrm>
              <a:off x="11315065" y="4150312"/>
              <a:ext cx="46741"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6" name="Rectangle 75">
              <a:extLst>
                <a:ext uri="{FF2B5EF4-FFF2-40B4-BE49-F238E27FC236}">
                  <a16:creationId xmlns:a16="http://schemas.microsoft.com/office/drawing/2014/main" id="{DAFB919E-A803-483E-A4D8-7F43D6E0311A}"/>
                </a:ext>
              </a:extLst>
            </p:cNvPr>
            <p:cNvSpPr/>
            <p:nvPr/>
          </p:nvSpPr>
          <p:spPr>
            <a:xfrm>
              <a:off x="11270233" y="3483943"/>
              <a:ext cx="149587"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77" name="Rectangle 76">
              <a:extLst>
                <a:ext uri="{FF2B5EF4-FFF2-40B4-BE49-F238E27FC236}">
                  <a16:creationId xmlns:a16="http://schemas.microsoft.com/office/drawing/2014/main" id="{2A6FD6AF-9F30-488F-9681-EE61B4294C99}"/>
                </a:ext>
              </a:extLst>
            </p:cNvPr>
            <p:cNvSpPr/>
            <p:nvPr/>
          </p:nvSpPr>
          <p:spPr>
            <a:xfrm>
              <a:off x="11130026" y="3483943"/>
              <a:ext cx="18680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91</a:t>
              </a:r>
              <a:endParaRPr lang="en-US" sz="2800" b="1">
                <a:solidFill>
                  <a:srgbClr val="999683"/>
                </a:solidFill>
                <a:effectLst/>
                <a:latin typeface="Arial" panose="020B0604020202020204" pitchFamily="34" charset="0"/>
                <a:ea typeface="Arial" panose="020B0604020202020204" pitchFamily="34" charset="0"/>
              </a:endParaRPr>
            </a:p>
          </p:txBody>
        </p:sp>
        <p:sp>
          <p:nvSpPr>
            <p:cNvPr id="78" name="Rectangle 77">
              <a:extLst>
                <a:ext uri="{FF2B5EF4-FFF2-40B4-BE49-F238E27FC236}">
                  <a16:creationId xmlns:a16="http://schemas.microsoft.com/office/drawing/2014/main" id="{2975CE2D-AB7D-474F-97DD-56B3183C74E0}"/>
                </a:ext>
              </a:extLst>
            </p:cNvPr>
            <p:cNvSpPr/>
            <p:nvPr/>
          </p:nvSpPr>
          <p:spPr>
            <a:xfrm>
              <a:off x="11383010" y="3483943"/>
              <a:ext cx="46741"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9" name="Rectangle 78">
              <a:extLst>
                <a:ext uri="{FF2B5EF4-FFF2-40B4-BE49-F238E27FC236}">
                  <a16:creationId xmlns:a16="http://schemas.microsoft.com/office/drawing/2014/main" id="{78010E6A-331A-437A-BB27-FA34681E463C}"/>
                </a:ext>
              </a:extLst>
            </p:cNvPr>
            <p:cNvSpPr/>
            <p:nvPr/>
          </p:nvSpPr>
          <p:spPr>
            <a:xfrm>
              <a:off x="10337038" y="5292147"/>
              <a:ext cx="187028" cy="18803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56</a:t>
              </a:r>
              <a:endParaRPr lang="en-US" sz="2800" b="1">
                <a:solidFill>
                  <a:srgbClr val="999683"/>
                </a:solidFill>
                <a:effectLst/>
                <a:latin typeface="Arial" panose="020B0604020202020204" pitchFamily="34" charset="0"/>
                <a:ea typeface="Arial" panose="020B0604020202020204" pitchFamily="34" charset="0"/>
              </a:endParaRPr>
            </a:p>
          </p:txBody>
        </p:sp>
        <p:sp>
          <p:nvSpPr>
            <p:cNvPr id="80" name="Rectangle 79">
              <a:extLst>
                <a:ext uri="{FF2B5EF4-FFF2-40B4-BE49-F238E27FC236}">
                  <a16:creationId xmlns:a16="http://schemas.microsoft.com/office/drawing/2014/main" id="{0AC414D1-C470-483D-8155-C955AA95DF0C}"/>
                </a:ext>
              </a:extLst>
            </p:cNvPr>
            <p:cNvSpPr/>
            <p:nvPr/>
          </p:nvSpPr>
          <p:spPr>
            <a:xfrm>
              <a:off x="10477246" y="5292147"/>
              <a:ext cx="149948" cy="18803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81" name="Rectangle 80">
              <a:extLst>
                <a:ext uri="{FF2B5EF4-FFF2-40B4-BE49-F238E27FC236}">
                  <a16:creationId xmlns:a16="http://schemas.microsoft.com/office/drawing/2014/main" id="{5C837CCF-F4FE-4F04-8758-AEC6725CFBC9}"/>
                </a:ext>
              </a:extLst>
            </p:cNvPr>
            <p:cNvSpPr/>
            <p:nvPr/>
          </p:nvSpPr>
          <p:spPr>
            <a:xfrm>
              <a:off x="10590022" y="5292147"/>
              <a:ext cx="46853" cy="18803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2" name="Rectangle 81">
              <a:extLst>
                <a:ext uri="{FF2B5EF4-FFF2-40B4-BE49-F238E27FC236}">
                  <a16:creationId xmlns:a16="http://schemas.microsoft.com/office/drawing/2014/main" id="{1D7EB625-1535-4BEB-9066-21ECE2938C7C}"/>
                </a:ext>
              </a:extLst>
            </p:cNvPr>
            <p:cNvSpPr/>
            <p:nvPr/>
          </p:nvSpPr>
          <p:spPr>
            <a:xfrm>
              <a:off x="10608818" y="4626054"/>
              <a:ext cx="18680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68</a:t>
              </a:r>
              <a:endParaRPr lang="en-US" sz="2800" b="1">
                <a:solidFill>
                  <a:srgbClr val="999683"/>
                </a:solidFill>
                <a:effectLst/>
                <a:latin typeface="Arial" panose="020B0604020202020204" pitchFamily="34" charset="0"/>
                <a:ea typeface="Arial" panose="020B0604020202020204" pitchFamily="34" charset="0"/>
              </a:endParaRPr>
            </a:p>
          </p:txBody>
        </p:sp>
        <p:sp>
          <p:nvSpPr>
            <p:cNvPr id="83" name="Rectangle 82">
              <a:extLst>
                <a:ext uri="{FF2B5EF4-FFF2-40B4-BE49-F238E27FC236}">
                  <a16:creationId xmlns:a16="http://schemas.microsoft.com/office/drawing/2014/main" id="{C7D53276-CFAF-43BE-BF2B-4B6288BF421F}"/>
                </a:ext>
              </a:extLst>
            </p:cNvPr>
            <p:cNvSpPr/>
            <p:nvPr/>
          </p:nvSpPr>
          <p:spPr>
            <a:xfrm>
              <a:off x="10749025" y="4626054"/>
              <a:ext cx="149587"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84" name="Rectangle 83">
              <a:extLst>
                <a:ext uri="{FF2B5EF4-FFF2-40B4-BE49-F238E27FC236}">
                  <a16:creationId xmlns:a16="http://schemas.microsoft.com/office/drawing/2014/main" id="{D4AC36F1-EB5F-4714-B49C-C9D6FC0E9D79}"/>
                </a:ext>
              </a:extLst>
            </p:cNvPr>
            <p:cNvSpPr/>
            <p:nvPr/>
          </p:nvSpPr>
          <p:spPr>
            <a:xfrm>
              <a:off x="10861802" y="4626054"/>
              <a:ext cx="46741"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5" name="Rectangle 84">
              <a:extLst>
                <a:ext uri="{FF2B5EF4-FFF2-40B4-BE49-F238E27FC236}">
                  <a16:creationId xmlns:a16="http://schemas.microsoft.com/office/drawing/2014/main" id="{F9A955B0-70D8-4647-A03C-5ED3D9A20C3F}"/>
                </a:ext>
              </a:extLst>
            </p:cNvPr>
            <p:cNvSpPr/>
            <p:nvPr/>
          </p:nvSpPr>
          <p:spPr>
            <a:xfrm>
              <a:off x="10930381" y="3959812"/>
              <a:ext cx="149587"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86" name="Rectangle 85">
              <a:extLst>
                <a:ext uri="{FF2B5EF4-FFF2-40B4-BE49-F238E27FC236}">
                  <a16:creationId xmlns:a16="http://schemas.microsoft.com/office/drawing/2014/main" id="{8F4E47B2-2CDC-4133-9C7A-444C918D860F}"/>
                </a:ext>
              </a:extLst>
            </p:cNvPr>
            <p:cNvSpPr/>
            <p:nvPr/>
          </p:nvSpPr>
          <p:spPr>
            <a:xfrm>
              <a:off x="10790174" y="3959812"/>
              <a:ext cx="18680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76</a:t>
              </a:r>
              <a:endParaRPr lang="en-US" sz="2800" b="1">
                <a:solidFill>
                  <a:srgbClr val="999683"/>
                </a:solidFill>
                <a:effectLst/>
                <a:latin typeface="Arial" panose="020B0604020202020204" pitchFamily="34" charset="0"/>
                <a:ea typeface="Arial" panose="020B0604020202020204" pitchFamily="34" charset="0"/>
              </a:endParaRPr>
            </a:p>
          </p:txBody>
        </p:sp>
        <p:sp>
          <p:nvSpPr>
            <p:cNvPr id="87" name="Rectangle 86">
              <a:extLst>
                <a:ext uri="{FF2B5EF4-FFF2-40B4-BE49-F238E27FC236}">
                  <a16:creationId xmlns:a16="http://schemas.microsoft.com/office/drawing/2014/main" id="{B5BFE1F2-E704-478E-B99F-70F0BD284C22}"/>
                </a:ext>
              </a:extLst>
            </p:cNvPr>
            <p:cNvSpPr/>
            <p:nvPr/>
          </p:nvSpPr>
          <p:spPr>
            <a:xfrm>
              <a:off x="11043158" y="3959812"/>
              <a:ext cx="46741"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8" name="Rectangle 87">
              <a:extLst>
                <a:ext uri="{FF2B5EF4-FFF2-40B4-BE49-F238E27FC236}">
                  <a16:creationId xmlns:a16="http://schemas.microsoft.com/office/drawing/2014/main" id="{F1AF7404-F84F-4ABC-BB11-38DE6065A0CA}"/>
                </a:ext>
              </a:extLst>
            </p:cNvPr>
            <p:cNvSpPr/>
            <p:nvPr/>
          </p:nvSpPr>
          <p:spPr>
            <a:xfrm>
              <a:off x="11134343" y="3293824"/>
              <a:ext cx="149587"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89" name="Rectangle 88">
              <a:extLst>
                <a:ext uri="{FF2B5EF4-FFF2-40B4-BE49-F238E27FC236}">
                  <a16:creationId xmlns:a16="http://schemas.microsoft.com/office/drawing/2014/main" id="{AE8C5DB7-4FC5-4AAA-AD4A-7BEBAB07C117}"/>
                </a:ext>
              </a:extLst>
            </p:cNvPr>
            <p:cNvSpPr/>
            <p:nvPr/>
          </p:nvSpPr>
          <p:spPr>
            <a:xfrm>
              <a:off x="10994136" y="3293824"/>
              <a:ext cx="18680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85</a:t>
              </a:r>
              <a:endParaRPr lang="en-US" sz="2800" b="1">
                <a:solidFill>
                  <a:srgbClr val="999683"/>
                </a:solidFill>
                <a:effectLst/>
                <a:latin typeface="Arial" panose="020B0604020202020204" pitchFamily="34" charset="0"/>
                <a:ea typeface="Arial" panose="020B0604020202020204" pitchFamily="34" charset="0"/>
              </a:endParaRPr>
            </a:p>
          </p:txBody>
        </p:sp>
        <p:sp>
          <p:nvSpPr>
            <p:cNvPr id="90" name="Rectangle 89">
              <a:extLst>
                <a:ext uri="{FF2B5EF4-FFF2-40B4-BE49-F238E27FC236}">
                  <a16:creationId xmlns:a16="http://schemas.microsoft.com/office/drawing/2014/main" id="{83186551-6B61-4602-A402-50D7068E273D}"/>
                </a:ext>
              </a:extLst>
            </p:cNvPr>
            <p:cNvSpPr/>
            <p:nvPr/>
          </p:nvSpPr>
          <p:spPr>
            <a:xfrm>
              <a:off x="11247120" y="3293824"/>
              <a:ext cx="46741"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1" name="Rectangle 90">
              <a:extLst>
                <a:ext uri="{FF2B5EF4-FFF2-40B4-BE49-F238E27FC236}">
                  <a16:creationId xmlns:a16="http://schemas.microsoft.com/office/drawing/2014/main" id="{A745C43A-FB1F-4532-81E0-F98648056E5F}"/>
                </a:ext>
              </a:extLst>
            </p:cNvPr>
            <p:cNvSpPr/>
            <p:nvPr/>
          </p:nvSpPr>
          <p:spPr>
            <a:xfrm>
              <a:off x="6470904" y="5293091"/>
              <a:ext cx="3192696"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Manufacturing jobs occur in a safe and</a:t>
              </a:r>
              <a:endParaRPr lang="en-US" sz="2800" b="1">
                <a:solidFill>
                  <a:srgbClr val="999683"/>
                </a:solidFill>
                <a:effectLst/>
                <a:latin typeface="Arial" panose="020B0604020202020204" pitchFamily="34" charset="0"/>
                <a:ea typeface="Arial" panose="020B0604020202020204" pitchFamily="34" charset="0"/>
              </a:endParaRPr>
            </a:p>
          </p:txBody>
        </p:sp>
        <p:sp>
          <p:nvSpPr>
            <p:cNvPr id="92" name="Rectangle 91">
              <a:extLst>
                <a:ext uri="{FF2B5EF4-FFF2-40B4-BE49-F238E27FC236}">
                  <a16:creationId xmlns:a16="http://schemas.microsoft.com/office/drawing/2014/main" id="{EEFE2899-2450-44E2-9C2E-257FC5E1D73E}"/>
                </a:ext>
              </a:extLst>
            </p:cNvPr>
            <p:cNvSpPr/>
            <p:nvPr/>
          </p:nvSpPr>
          <p:spPr>
            <a:xfrm>
              <a:off x="7100316" y="5453111"/>
              <a:ext cx="1519381"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clean enviornment</a:t>
              </a:r>
              <a:endParaRPr lang="en-US" sz="2800" b="1">
                <a:solidFill>
                  <a:srgbClr val="999683"/>
                </a:solidFill>
                <a:effectLst/>
                <a:latin typeface="Arial" panose="020B0604020202020204" pitchFamily="34" charset="0"/>
                <a:ea typeface="Arial" panose="020B0604020202020204" pitchFamily="34" charset="0"/>
              </a:endParaRPr>
            </a:p>
          </p:txBody>
        </p:sp>
        <p:sp>
          <p:nvSpPr>
            <p:cNvPr id="93" name="Rectangle 92">
              <a:extLst>
                <a:ext uri="{FF2B5EF4-FFF2-40B4-BE49-F238E27FC236}">
                  <a16:creationId xmlns:a16="http://schemas.microsoft.com/office/drawing/2014/main" id="{5BF49B37-8E2E-468D-B953-646C36BFFC5F}"/>
                </a:ext>
              </a:extLst>
            </p:cNvPr>
            <p:cNvSpPr/>
            <p:nvPr/>
          </p:nvSpPr>
          <p:spPr>
            <a:xfrm>
              <a:off x="6486779" y="4627103"/>
              <a:ext cx="3170445"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The manufacturing industry in the U.S.</a:t>
              </a:r>
              <a:endParaRPr lang="en-US" sz="2800" b="1">
                <a:solidFill>
                  <a:srgbClr val="999683"/>
                </a:solidFill>
                <a:effectLst/>
                <a:latin typeface="Arial" panose="020B0604020202020204" pitchFamily="34" charset="0"/>
                <a:ea typeface="Arial" panose="020B0604020202020204" pitchFamily="34" charset="0"/>
              </a:endParaRPr>
            </a:p>
          </p:txBody>
        </p:sp>
        <p:sp>
          <p:nvSpPr>
            <p:cNvPr id="94" name="Rectangle 93">
              <a:extLst>
                <a:ext uri="{FF2B5EF4-FFF2-40B4-BE49-F238E27FC236}">
                  <a16:creationId xmlns:a16="http://schemas.microsoft.com/office/drawing/2014/main" id="{0E187749-0705-4578-B38E-BA11DA26C390}"/>
                </a:ext>
              </a:extLst>
            </p:cNvPr>
            <p:cNvSpPr/>
            <p:nvPr/>
          </p:nvSpPr>
          <p:spPr>
            <a:xfrm>
              <a:off x="6626987" y="4787123"/>
              <a:ext cx="2799915"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is competitive on the global stage.</a:t>
              </a:r>
              <a:endParaRPr lang="en-US" sz="2800" b="1">
                <a:solidFill>
                  <a:srgbClr val="999683"/>
                </a:solidFill>
                <a:effectLst/>
                <a:latin typeface="Arial" panose="020B0604020202020204" pitchFamily="34" charset="0"/>
                <a:ea typeface="Arial" panose="020B0604020202020204" pitchFamily="34" charset="0"/>
              </a:endParaRPr>
            </a:p>
          </p:txBody>
        </p:sp>
        <p:sp>
          <p:nvSpPr>
            <p:cNvPr id="95" name="Rectangle 94">
              <a:extLst>
                <a:ext uri="{FF2B5EF4-FFF2-40B4-BE49-F238E27FC236}">
                  <a16:creationId xmlns:a16="http://schemas.microsoft.com/office/drawing/2014/main" id="{0B343EA9-804E-4773-826B-620F16DB5404}"/>
                </a:ext>
              </a:extLst>
            </p:cNvPr>
            <p:cNvSpPr/>
            <p:nvPr/>
          </p:nvSpPr>
          <p:spPr>
            <a:xfrm>
              <a:off x="6669278" y="3960734"/>
              <a:ext cx="2928616"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Manufacturing jobs fuel our nation's</a:t>
              </a:r>
              <a:endParaRPr lang="en-US" sz="2800" b="1">
                <a:solidFill>
                  <a:srgbClr val="999683"/>
                </a:solidFill>
                <a:effectLst/>
                <a:latin typeface="Arial" panose="020B0604020202020204" pitchFamily="34" charset="0"/>
                <a:ea typeface="Arial" panose="020B0604020202020204" pitchFamily="34" charset="0"/>
              </a:endParaRPr>
            </a:p>
          </p:txBody>
        </p:sp>
        <p:sp>
          <p:nvSpPr>
            <p:cNvPr id="96" name="Rectangle 95">
              <a:extLst>
                <a:ext uri="{FF2B5EF4-FFF2-40B4-BE49-F238E27FC236}">
                  <a16:creationId xmlns:a16="http://schemas.microsoft.com/office/drawing/2014/main" id="{8D354DD7-AAA0-40E4-A60D-E1F17DCFE9DA}"/>
                </a:ext>
              </a:extLst>
            </p:cNvPr>
            <p:cNvSpPr/>
            <p:nvPr/>
          </p:nvSpPr>
          <p:spPr>
            <a:xfrm>
              <a:off x="7467854" y="4120754"/>
              <a:ext cx="805921"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economy.</a:t>
              </a:r>
              <a:endParaRPr lang="en-US" sz="2800" b="1">
                <a:solidFill>
                  <a:srgbClr val="999683"/>
                </a:solidFill>
                <a:effectLst/>
                <a:latin typeface="Arial" panose="020B0604020202020204" pitchFamily="34" charset="0"/>
                <a:ea typeface="Arial" panose="020B0604020202020204" pitchFamily="34" charset="0"/>
              </a:endParaRPr>
            </a:p>
          </p:txBody>
        </p:sp>
        <p:sp>
          <p:nvSpPr>
            <p:cNvPr id="97" name="Rectangle 96">
              <a:extLst>
                <a:ext uri="{FF2B5EF4-FFF2-40B4-BE49-F238E27FC236}">
                  <a16:creationId xmlns:a16="http://schemas.microsoft.com/office/drawing/2014/main" id="{5111F207-23C6-4617-B437-AAD9CFF4D6AA}"/>
                </a:ext>
              </a:extLst>
            </p:cNvPr>
            <p:cNvSpPr/>
            <p:nvPr/>
          </p:nvSpPr>
          <p:spPr>
            <a:xfrm>
              <a:off x="6611112" y="3294470"/>
              <a:ext cx="3004904" cy="20837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The U.S. manufacturing industry is a</a:t>
              </a:r>
              <a:endParaRPr lang="en-US" sz="2800" b="1">
                <a:solidFill>
                  <a:srgbClr val="999683"/>
                </a:solidFill>
                <a:effectLst/>
                <a:latin typeface="Arial" panose="020B0604020202020204" pitchFamily="34" charset="0"/>
                <a:ea typeface="Arial" panose="020B0604020202020204" pitchFamily="34" charset="0"/>
              </a:endParaRPr>
            </a:p>
          </p:txBody>
        </p:sp>
        <p:sp>
          <p:nvSpPr>
            <p:cNvPr id="98" name="Rectangle 97">
              <a:extLst>
                <a:ext uri="{FF2B5EF4-FFF2-40B4-BE49-F238E27FC236}">
                  <a16:creationId xmlns:a16="http://schemas.microsoft.com/office/drawing/2014/main" id="{97C846D0-48D4-4D9F-810B-28C56C1B7002}"/>
                </a:ext>
              </a:extLst>
            </p:cNvPr>
            <p:cNvSpPr/>
            <p:nvPr/>
          </p:nvSpPr>
          <p:spPr>
            <a:xfrm>
              <a:off x="6774181" y="3454490"/>
              <a:ext cx="2569970" cy="20837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vital source of living-wage jobs.</a:t>
              </a:r>
              <a:endParaRPr lang="en-US" sz="2800" b="1">
                <a:solidFill>
                  <a:srgbClr val="999683"/>
                </a:solidFill>
                <a:effectLst/>
                <a:latin typeface="Arial" panose="020B0604020202020204" pitchFamily="34" charset="0"/>
                <a:ea typeface="Arial" panose="020B0604020202020204" pitchFamily="34" charset="0"/>
              </a:endParaRPr>
            </a:p>
          </p:txBody>
        </p:sp>
        <p:sp>
          <p:nvSpPr>
            <p:cNvPr id="99" name="Shape 35158">
              <a:extLst>
                <a:ext uri="{FF2B5EF4-FFF2-40B4-BE49-F238E27FC236}">
                  <a16:creationId xmlns:a16="http://schemas.microsoft.com/office/drawing/2014/main" id="{C8F3732F-2B18-4509-B774-9E34829F5199}"/>
                </a:ext>
              </a:extLst>
            </p:cNvPr>
            <p:cNvSpPr/>
            <p:nvPr/>
          </p:nvSpPr>
          <p:spPr>
            <a:xfrm>
              <a:off x="11033760" y="5446776"/>
              <a:ext cx="64008" cy="64008"/>
            </a:xfrm>
            <a:custGeom>
              <a:avLst/>
              <a:gdLst/>
              <a:ahLst/>
              <a:cxnLst/>
              <a:rect l="0" t="0" r="0" b="0"/>
              <a:pathLst>
                <a:path w="64008" h="64008">
                  <a:moveTo>
                    <a:pt x="0" y="0"/>
                  </a:moveTo>
                  <a:lnTo>
                    <a:pt x="64008" y="0"/>
                  </a:lnTo>
                  <a:lnTo>
                    <a:pt x="64008" y="64008"/>
                  </a:lnTo>
                  <a:lnTo>
                    <a:pt x="0" y="64008"/>
                  </a:lnTo>
                  <a:lnTo>
                    <a:pt x="0" y="0"/>
                  </a:lnTo>
                </a:path>
              </a:pathLst>
            </a:custGeom>
            <a:ln w="0" cap="flat">
              <a:round/>
            </a:ln>
          </p:spPr>
          <p:style>
            <a:lnRef idx="0">
              <a:srgbClr val="000000">
                <a:alpha val="0"/>
              </a:srgbClr>
            </a:lnRef>
            <a:fillRef idx="1">
              <a:srgbClr val="999683"/>
            </a:fillRef>
            <a:effectRef idx="0">
              <a:scrgbClr r="0" g="0" b="0"/>
            </a:effectRef>
            <a:fontRef idx="none"/>
          </p:style>
          <p:txBody>
            <a:bodyPr/>
            <a:lstStyle/>
            <a:p>
              <a:endParaRPr lang="en-US"/>
            </a:p>
          </p:txBody>
        </p:sp>
        <p:sp>
          <p:nvSpPr>
            <p:cNvPr id="100" name="Rectangle 99">
              <a:extLst>
                <a:ext uri="{FF2B5EF4-FFF2-40B4-BE49-F238E27FC236}">
                  <a16:creationId xmlns:a16="http://schemas.microsoft.com/office/drawing/2014/main" id="{C193C98F-B067-4015-86E6-5A2B516D2481}"/>
                </a:ext>
              </a:extLst>
            </p:cNvPr>
            <p:cNvSpPr/>
            <p:nvPr/>
          </p:nvSpPr>
          <p:spPr>
            <a:xfrm>
              <a:off x="11126089" y="5405453"/>
              <a:ext cx="43152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18-34</a:t>
              </a:r>
              <a:endParaRPr lang="en-US" sz="2800" b="1">
                <a:solidFill>
                  <a:srgbClr val="999683"/>
                </a:solidFill>
                <a:effectLst/>
                <a:latin typeface="Arial" panose="020B0604020202020204" pitchFamily="34" charset="0"/>
                <a:ea typeface="Arial" panose="020B0604020202020204" pitchFamily="34" charset="0"/>
              </a:endParaRPr>
            </a:p>
          </p:txBody>
        </p:sp>
        <p:sp>
          <p:nvSpPr>
            <p:cNvPr id="101" name="Shape 35159">
              <a:extLst>
                <a:ext uri="{FF2B5EF4-FFF2-40B4-BE49-F238E27FC236}">
                  <a16:creationId xmlns:a16="http://schemas.microsoft.com/office/drawing/2014/main" id="{D60C4521-5167-42D6-B70B-3E1BFC416F42}"/>
                </a:ext>
              </a:extLst>
            </p:cNvPr>
            <p:cNvSpPr/>
            <p:nvPr/>
          </p:nvSpPr>
          <p:spPr>
            <a:xfrm>
              <a:off x="11033760" y="5690616"/>
              <a:ext cx="64008" cy="64008"/>
            </a:xfrm>
            <a:custGeom>
              <a:avLst/>
              <a:gdLst/>
              <a:ahLst/>
              <a:cxnLst/>
              <a:rect l="0" t="0" r="0" b="0"/>
              <a:pathLst>
                <a:path w="64008" h="64008">
                  <a:moveTo>
                    <a:pt x="0" y="0"/>
                  </a:moveTo>
                  <a:lnTo>
                    <a:pt x="64008" y="0"/>
                  </a:lnTo>
                  <a:lnTo>
                    <a:pt x="64008" y="64008"/>
                  </a:lnTo>
                  <a:lnTo>
                    <a:pt x="0" y="64008"/>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102" name="Rectangle 101">
              <a:extLst>
                <a:ext uri="{FF2B5EF4-FFF2-40B4-BE49-F238E27FC236}">
                  <a16:creationId xmlns:a16="http://schemas.microsoft.com/office/drawing/2014/main" id="{CB0D0E48-7FFD-4EDF-9F26-06AE41FEABF1}"/>
                </a:ext>
              </a:extLst>
            </p:cNvPr>
            <p:cNvSpPr/>
            <p:nvPr/>
          </p:nvSpPr>
          <p:spPr>
            <a:xfrm>
              <a:off x="11126089" y="5649598"/>
              <a:ext cx="431522" cy="1875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00" b="0">
                  <a:solidFill>
                    <a:srgbClr val="000000"/>
                  </a:solidFill>
                  <a:effectLst/>
                  <a:latin typeface="Arial" panose="020B0604020202020204" pitchFamily="34" charset="0"/>
                  <a:ea typeface="Arial" panose="020B0604020202020204" pitchFamily="34" charset="0"/>
                </a:rPr>
                <a:t>35-54</a:t>
              </a:r>
              <a:endParaRPr lang="en-US" sz="2800" b="1">
                <a:solidFill>
                  <a:srgbClr val="999683"/>
                </a:solidFill>
                <a:effectLst/>
                <a:latin typeface="Arial" panose="020B0604020202020204" pitchFamily="34" charset="0"/>
                <a:ea typeface="Arial" panose="020B0604020202020204" pitchFamily="34" charset="0"/>
              </a:endParaRPr>
            </a:p>
          </p:txBody>
        </p:sp>
        <p:sp>
          <p:nvSpPr>
            <p:cNvPr id="103" name="Rectangle 102">
              <a:extLst>
                <a:ext uri="{FF2B5EF4-FFF2-40B4-BE49-F238E27FC236}">
                  <a16:creationId xmlns:a16="http://schemas.microsoft.com/office/drawing/2014/main" id="{CD8F313F-69A0-4A38-A87B-C04E8A371DC1}"/>
                </a:ext>
              </a:extLst>
            </p:cNvPr>
            <p:cNvSpPr/>
            <p:nvPr/>
          </p:nvSpPr>
          <p:spPr>
            <a:xfrm>
              <a:off x="221845" y="278446"/>
              <a:ext cx="4936587" cy="526584"/>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3600" b="1" dirty="0">
                  <a:solidFill>
                    <a:srgbClr val="C00000"/>
                  </a:solidFill>
                  <a:effectLst/>
                  <a:latin typeface="+mj-lt"/>
                  <a:ea typeface="Arial" panose="020B0604020202020204" pitchFamily="34" charset="0"/>
                </a:rPr>
                <a:t>VITALITY OF MANUFACTURING</a:t>
              </a:r>
            </a:p>
          </p:txBody>
        </p:sp>
        <p:sp>
          <p:nvSpPr>
            <p:cNvPr id="104" name="Rectangle 103">
              <a:extLst>
                <a:ext uri="{FF2B5EF4-FFF2-40B4-BE49-F238E27FC236}">
                  <a16:creationId xmlns:a16="http://schemas.microsoft.com/office/drawing/2014/main" id="{F00EA335-8BB5-447D-91D7-C6AD08FBC316}"/>
                </a:ext>
              </a:extLst>
            </p:cNvPr>
            <p:cNvSpPr/>
            <p:nvPr/>
          </p:nvSpPr>
          <p:spPr>
            <a:xfrm>
              <a:off x="4304411" y="689308"/>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05" name="Rectangle 104">
              <a:extLst>
                <a:ext uri="{FF2B5EF4-FFF2-40B4-BE49-F238E27FC236}">
                  <a16:creationId xmlns:a16="http://schemas.microsoft.com/office/drawing/2014/main" id="{00EFB58E-1EFA-4161-921E-72C313F7AA50}"/>
                </a:ext>
              </a:extLst>
            </p:cNvPr>
            <p:cNvSpPr/>
            <p:nvPr/>
          </p:nvSpPr>
          <p:spPr>
            <a:xfrm>
              <a:off x="674790" y="1439377"/>
              <a:ext cx="3163043"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dirty="0">
                  <a:effectLst/>
                  <a:latin typeface="+mj-lt"/>
                  <a:ea typeface="Arial" panose="020B0604020202020204" pitchFamily="34" charset="0"/>
                </a:rPr>
                <a:t>HIGHER AMONG </a:t>
              </a:r>
            </a:p>
          </p:txBody>
        </p:sp>
        <p:sp>
          <p:nvSpPr>
            <p:cNvPr id="106" name="Rectangle 105">
              <a:extLst>
                <a:ext uri="{FF2B5EF4-FFF2-40B4-BE49-F238E27FC236}">
                  <a16:creationId xmlns:a16="http://schemas.microsoft.com/office/drawing/2014/main" id="{0509B9D7-0A56-417D-B80D-CF7C4B55BDEB}"/>
                </a:ext>
              </a:extLst>
            </p:cNvPr>
            <p:cNvSpPr/>
            <p:nvPr/>
          </p:nvSpPr>
          <p:spPr>
            <a:xfrm>
              <a:off x="3803964" y="1444927"/>
              <a:ext cx="1159897"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dirty="0">
                  <a:effectLst/>
                  <a:latin typeface="+mj-lt"/>
                  <a:ea typeface="Arial" panose="020B0604020202020204" pitchFamily="34" charset="0"/>
                </a:rPr>
                <a:t>GENX</a:t>
              </a:r>
            </a:p>
          </p:txBody>
        </p:sp>
        <p:sp>
          <p:nvSpPr>
            <p:cNvPr id="107" name="Rectangle 106">
              <a:extLst>
                <a:ext uri="{FF2B5EF4-FFF2-40B4-BE49-F238E27FC236}">
                  <a16:creationId xmlns:a16="http://schemas.microsoft.com/office/drawing/2014/main" id="{D59FBEFA-52E9-4AA6-AE2E-663E851535F0}"/>
                </a:ext>
              </a:extLst>
            </p:cNvPr>
            <p:cNvSpPr/>
            <p:nvPr/>
          </p:nvSpPr>
          <p:spPr>
            <a:xfrm>
              <a:off x="3706622" y="1094692"/>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1CCE8"/>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4506141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BC16096-928B-49CF-A203-AD23E5E4B1EC}"/>
              </a:ext>
            </a:extLst>
          </p:cNvPr>
          <p:cNvGrpSpPr/>
          <p:nvPr/>
        </p:nvGrpSpPr>
        <p:grpSpPr>
          <a:xfrm>
            <a:off x="420610" y="0"/>
            <a:ext cx="13408070" cy="6199239"/>
            <a:chOff x="0" y="0"/>
            <a:chExt cx="13408070" cy="6199239"/>
          </a:xfrm>
        </p:grpSpPr>
        <p:pic>
          <p:nvPicPr>
            <p:cNvPr id="3" name="Picture 2">
              <a:extLst>
                <a:ext uri="{FF2B5EF4-FFF2-40B4-BE49-F238E27FC236}">
                  <a16:creationId xmlns:a16="http://schemas.microsoft.com/office/drawing/2014/main" id="{E3A8D6CB-3101-4B84-8610-946D89947111}"/>
                </a:ext>
              </a:extLst>
            </p:cNvPr>
            <p:cNvPicPr/>
            <p:nvPr/>
          </p:nvPicPr>
          <p:blipFill>
            <a:blip r:embed="rId2"/>
            <a:stretch>
              <a:fillRect/>
            </a:stretch>
          </p:blipFill>
          <p:spPr>
            <a:xfrm flipH="1">
              <a:off x="0" y="0"/>
              <a:ext cx="0" cy="0"/>
            </a:xfrm>
            <a:prstGeom prst="rect">
              <a:avLst/>
            </a:prstGeom>
          </p:spPr>
        </p:pic>
        <p:sp>
          <p:nvSpPr>
            <p:cNvPr id="4" name="Rectangle 3">
              <a:extLst>
                <a:ext uri="{FF2B5EF4-FFF2-40B4-BE49-F238E27FC236}">
                  <a16:creationId xmlns:a16="http://schemas.microsoft.com/office/drawing/2014/main" id="{A300025D-3DE0-4119-B91E-CF309342448C}"/>
                </a:ext>
              </a:extLst>
            </p:cNvPr>
            <p:cNvSpPr/>
            <p:nvPr/>
          </p:nvSpPr>
          <p:spPr>
            <a:xfrm>
              <a:off x="2104644" y="2847448"/>
              <a:ext cx="3184683" cy="22290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Total Sample N=269 ”Agree”</a:t>
              </a:r>
              <a:endParaRPr lang="en-US" sz="2800" b="1">
                <a:solidFill>
                  <a:srgbClr val="999683"/>
                </a:solidFill>
                <a:effectLst/>
                <a:latin typeface="Arial" panose="020B0604020202020204" pitchFamily="34" charset="0"/>
                <a:ea typeface="Arial" panose="020B0604020202020204" pitchFamily="34" charset="0"/>
              </a:endParaRPr>
            </a:p>
          </p:txBody>
        </p:sp>
        <p:sp>
          <p:nvSpPr>
            <p:cNvPr id="5" name="Rectangle 4">
              <a:extLst>
                <a:ext uri="{FF2B5EF4-FFF2-40B4-BE49-F238E27FC236}">
                  <a16:creationId xmlns:a16="http://schemas.microsoft.com/office/drawing/2014/main" id="{35BDDC0D-2731-4A8D-A0CD-C807061BD032}"/>
                </a:ext>
              </a:extLst>
            </p:cNvPr>
            <p:cNvSpPr/>
            <p:nvPr/>
          </p:nvSpPr>
          <p:spPr>
            <a:xfrm>
              <a:off x="4500626" y="2815892"/>
              <a:ext cx="65888" cy="2644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 name="Rectangle 5">
              <a:extLst>
                <a:ext uri="{FF2B5EF4-FFF2-40B4-BE49-F238E27FC236}">
                  <a16:creationId xmlns:a16="http://schemas.microsoft.com/office/drawing/2014/main" id="{A1805FF0-B5E2-4451-A974-677785ECFD5D}"/>
                </a:ext>
              </a:extLst>
            </p:cNvPr>
            <p:cNvSpPr/>
            <p:nvPr/>
          </p:nvSpPr>
          <p:spPr>
            <a:xfrm>
              <a:off x="5474607" y="1146055"/>
              <a:ext cx="7933463"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Q24. Please indicate whether you agree or disagree with the following statements. Total Sample, </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id="{4FA64DA4-B0A3-410A-A762-9249F12F2DB7}"/>
                </a:ext>
              </a:extLst>
            </p:cNvPr>
            <p:cNvSpPr/>
            <p:nvPr/>
          </p:nvSpPr>
          <p:spPr>
            <a:xfrm>
              <a:off x="5873259" y="1418088"/>
              <a:ext cx="609592"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N=269.</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8" name="Rectangle 7">
              <a:extLst>
                <a:ext uri="{FF2B5EF4-FFF2-40B4-BE49-F238E27FC236}">
                  <a16:creationId xmlns:a16="http://schemas.microsoft.com/office/drawing/2014/main" id="{476649F1-E453-4DAA-B817-4505D29E9FE1}"/>
                </a:ext>
              </a:extLst>
            </p:cNvPr>
            <p:cNvSpPr/>
            <p:nvPr/>
          </p:nvSpPr>
          <p:spPr>
            <a:xfrm>
              <a:off x="5660771" y="895970"/>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 name="Shape 35190">
              <a:extLst>
                <a:ext uri="{FF2B5EF4-FFF2-40B4-BE49-F238E27FC236}">
                  <a16:creationId xmlns:a16="http://schemas.microsoft.com/office/drawing/2014/main" id="{423D7755-25DE-4C51-AEAD-AA9CA7790DB3}"/>
                </a:ext>
              </a:extLst>
            </p:cNvPr>
            <p:cNvSpPr/>
            <p:nvPr/>
          </p:nvSpPr>
          <p:spPr>
            <a:xfrm>
              <a:off x="2474976" y="5545836"/>
              <a:ext cx="2299716" cy="277368"/>
            </a:xfrm>
            <a:custGeom>
              <a:avLst/>
              <a:gdLst/>
              <a:ahLst/>
              <a:cxnLst/>
              <a:rect l="0" t="0" r="0" b="0"/>
              <a:pathLst>
                <a:path w="2299716" h="277368">
                  <a:moveTo>
                    <a:pt x="0" y="0"/>
                  </a:moveTo>
                  <a:lnTo>
                    <a:pt x="2299716" y="0"/>
                  </a:lnTo>
                  <a:lnTo>
                    <a:pt x="2299716" y="277368"/>
                  </a:lnTo>
                  <a:lnTo>
                    <a:pt x="0" y="277368"/>
                  </a:lnTo>
                  <a:lnTo>
                    <a:pt x="0" y="0"/>
                  </a:lnTo>
                </a:path>
              </a:pathLst>
            </a:custGeom>
            <a:ln w="0" cap="flat">
              <a:bevel/>
            </a:ln>
          </p:spPr>
          <p:style>
            <a:lnRef idx="0">
              <a:srgbClr val="000000">
                <a:alpha val="0"/>
              </a:srgbClr>
            </a:lnRef>
            <a:fillRef idx="1">
              <a:srgbClr val="7F7F7F"/>
            </a:fillRef>
            <a:effectRef idx="0">
              <a:scrgbClr r="0" g="0" b="0"/>
            </a:effectRef>
            <a:fontRef idx="none"/>
          </p:style>
          <p:txBody>
            <a:bodyPr/>
            <a:lstStyle/>
            <a:p>
              <a:endParaRPr lang="en-US"/>
            </a:p>
          </p:txBody>
        </p:sp>
        <p:sp>
          <p:nvSpPr>
            <p:cNvPr id="10" name="Shape 35191">
              <a:extLst>
                <a:ext uri="{FF2B5EF4-FFF2-40B4-BE49-F238E27FC236}">
                  <a16:creationId xmlns:a16="http://schemas.microsoft.com/office/drawing/2014/main" id="{66D05AE5-3335-494A-9F65-69ED643B20C8}"/>
                </a:ext>
              </a:extLst>
            </p:cNvPr>
            <p:cNvSpPr/>
            <p:nvPr/>
          </p:nvSpPr>
          <p:spPr>
            <a:xfrm>
              <a:off x="2474976" y="4855464"/>
              <a:ext cx="2299716" cy="275844"/>
            </a:xfrm>
            <a:custGeom>
              <a:avLst/>
              <a:gdLst/>
              <a:ahLst/>
              <a:cxnLst/>
              <a:rect l="0" t="0" r="0" b="0"/>
              <a:pathLst>
                <a:path w="2299716" h="275844">
                  <a:moveTo>
                    <a:pt x="0" y="0"/>
                  </a:moveTo>
                  <a:lnTo>
                    <a:pt x="2299716" y="0"/>
                  </a:lnTo>
                  <a:lnTo>
                    <a:pt x="2299716" y="275844"/>
                  </a:lnTo>
                  <a:lnTo>
                    <a:pt x="0" y="275844"/>
                  </a:lnTo>
                  <a:lnTo>
                    <a:pt x="0" y="0"/>
                  </a:lnTo>
                </a:path>
              </a:pathLst>
            </a:custGeom>
            <a:ln w="0" cap="flat">
              <a:bevel/>
            </a:ln>
          </p:spPr>
          <p:style>
            <a:lnRef idx="0">
              <a:srgbClr val="000000">
                <a:alpha val="0"/>
              </a:srgbClr>
            </a:lnRef>
            <a:fillRef idx="1">
              <a:srgbClr val="7F7F7F"/>
            </a:fillRef>
            <a:effectRef idx="0">
              <a:scrgbClr r="0" g="0" b="0"/>
            </a:effectRef>
            <a:fontRef idx="none"/>
          </p:style>
          <p:txBody>
            <a:bodyPr/>
            <a:lstStyle/>
            <a:p>
              <a:endParaRPr lang="en-US"/>
            </a:p>
          </p:txBody>
        </p:sp>
        <p:sp>
          <p:nvSpPr>
            <p:cNvPr id="11" name="Shape 35192">
              <a:extLst>
                <a:ext uri="{FF2B5EF4-FFF2-40B4-BE49-F238E27FC236}">
                  <a16:creationId xmlns:a16="http://schemas.microsoft.com/office/drawing/2014/main" id="{C0DC71B9-F596-4DCF-868D-79F15199ECB0}"/>
                </a:ext>
              </a:extLst>
            </p:cNvPr>
            <p:cNvSpPr/>
            <p:nvPr/>
          </p:nvSpPr>
          <p:spPr>
            <a:xfrm>
              <a:off x="2474976" y="4163568"/>
              <a:ext cx="2471928" cy="277368"/>
            </a:xfrm>
            <a:custGeom>
              <a:avLst/>
              <a:gdLst/>
              <a:ahLst/>
              <a:cxnLst/>
              <a:rect l="0" t="0" r="0" b="0"/>
              <a:pathLst>
                <a:path w="2471928" h="277368">
                  <a:moveTo>
                    <a:pt x="0" y="0"/>
                  </a:moveTo>
                  <a:lnTo>
                    <a:pt x="2471928" y="0"/>
                  </a:lnTo>
                  <a:lnTo>
                    <a:pt x="2471928" y="277368"/>
                  </a:lnTo>
                  <a:lnTo>
                    <a:pt x="0" y="277368"/>
                  </a:lnTo>
                  <a:lnTo>
                    <a:pt x="0" y="0"/>
                  </a:lnTo>
                </a:path>
              </a:pathLst>
            </a:custGeom>
            <a:ln w="0" cap="flat">
              <a:bevel/>
            </a:ln>
          </p:spPr>
          <p:style>
            <a:lnRef idx="0">
              <a:srgbClr val="000000">
                <a:alpha val="0"/>
              </a:srgbClr>
            </a:lnRef>
            <a:fillRef idx="1">
              <a:srgbClr val="7F7F7F"/>
            </a:fillRef>
            <a:effectRef idx="0">
              <a:scrgbClr r="0" g="0" b="0"/>
            </a:effectRef>
            <a:fontRef idx="none"/>
          </p:style>
          <p:txBody>
            <a:bodyPr/>
            <a:lstStyle/>
            <a:p>
              <a:endParaRPr lang="en-US"/>
            </a:p>
          </p:txBody>
        </p:sp>
        <p:sp>
          <p:nvSpPr>
            <p:cNvPr id="12" name="Shape 35193">
              <a:extLst>
                <a:ext uri="{FF2B5EF4-FFF2-40B4-BE49-F238E27FC236}">
                  <a16:creationId xmlns:a16="http://schemas.microsoft.com/office/drawing/2014/main" id="{97824C80-C283-4E02-B815-CFF6F4860849}"/>
                </a:ext>
              </a:extLst>
            </p:cNvPr>
            <p:cNvSpPr/>
            <p:nvPr/>
          </p:nvSpPr>
          <p:spPr>
            <a:xfrm>
              <a:off x="2474976" y="3473196"/>
              <a:ext cx="3334512" cy="275844"/>
            </a:xfrm>
            <a:custGeom>
              <a:avLst/>
              <a:gdLst/>
              <a:ahLst/>
              <a:cxnLst/>
              <a:rect l="0" t="0" r="0" b="0"/>
              <a:pathLst>
                <a:path w="3334512" h="275844">
                  <a:moveTo>
                    <a:pt x="0" y="0"/>
                  </a:moveTo>
                  <a:lnTo>
                    <a:pt x="3334512" y="0"/>
                  </a:lnTo>
                  <a:lnTo>
                    <a:pt x="3334512" y="275844"/>
                  </a:lnTo>
                  <a:lnTo>
                    <a:pt x="0" y="275844"/>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3" name="Shape 1780">
              <a:extLst>
                <a:ext uri="{FF2B5EF4-FFF2-40B4-BE49-F238E27FC236}">
                  <a16:creationId xmlns:a16="http://schemas.microsoft.com/office/drawing/2014/main" id="{DBC8FC18-F0B3-4FFF-B1AF-ADC2E5B01900}"/>
                </a:ext>
              </a:extLst>
            </p:cNvPr>
            <p:cNvSpPr/>
            <p:nvPr/>
          </p:nvSpPr>
          <p:spPr>
            <a:xfrm>
              <a:off x="2474976" y="3265932"/>
              <a:ext cx="0" cy="2764536"/>
            </a:xfrm>
            <a:custGeom>
              <a:avLst/>
              <a:gdLst/>
              <a:ahLst/>
              <a:cxnLst/>
              <a:rect l="0" t="0" r="0" b="0"/>
              <a:pathLst>
                <a:path h="2764536">
                  <a:moveTo>
                    <a:pt x="0" y="2764536"/>
                  </a:moveTo>
                  <a:lnTo>
                    <a:pt x="0"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4" name="Shape 1781">
              <a:extLst>
                <a:ext uri="{FF2B5EF4-FFF2-40B4-BE49-F238E27FC236}">
                  <a16:creationId xmlns:a16="http://schemas.microsoft.com/office/drawing/2014/main" id="{0898D3B1-DBF6-4FCF-AD4F-F33DC0B4E98F}"/>
                </a:ext>
              </a:extLst>
            </p:cNvPr>
            <p:cNvSpPr/>
            <p:nvPr/>
          </p:nvSpPr>
          <p:spPr>
            <a:xfrm>
              <a:off x="2432304" y="6030468"/>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5" name="Shape 1782">
              <a:extLst>
                <a:ext uri="{FF2B5EF4-FFF2-40B4-BE49-F238E27FC236}">
                  <a16:creationId xmlns:a16="http://schemas.microsoft.com/office/drawing/2014/main" id="{15198990-C712-43A5-A892-ED6FB6B203C4}"/>
                </a:ext>
              </a:extLst>
            </p:cNvPr>
            <p:cNvSpPr/>
            <p:nvPr/>
          </p:nvSpPr>
          <p:spPr>
            <a:xfrm>
              <a:off x="2432304" y="5338572"/>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6" name="Shape 1783">
              <a:extLst>
                <a:ext uri="{FF2B5EF4-FFF2-40B4-BE49-F238E27FC236}">
                  <a16:creationId xmlns:a16="http://schemas.microsoft.com/office/drawing/2014/main" id="{B7FFFEA9-1F7A-4635-AE77-904C9CDE3B94}"/>
                </a:ext>
              </a:extLst>
            </p:cNvPr>
            <p:cNvSpPr/>
            <p:nvPr/>
          </p:nvSpPr>
          <p:spPr>
            <a:xfrm>
              <a:off x="2432304" y="4648200"/>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7" name="Shape 1784">
              <a:extLst>
                <a:ext uri="{FF2B5EF4-FFF2-40B4-BE49-F238E27FC236}">
                  <a16:creationId xmlns:a16="http://schemas.microsoft.com/office/drawing/2014/main" id="{03B51E23-6CC5-4047-99C4-34FFE2A84F5D}"/>
                </a:ext>
              </a:extLst>
            </p:cNvPr>
            <p:cNvSpPr/>
            <p:nvPr/>
          </p:nvSpPr>
          <p:spPr>
            <a:xfrm>
              <a:off x="2432304" y="3956304"/>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8" name="Shape 1785">
              <a:extLst>
                <a:ext uri="{FF2B5EF4-FFF2-40B4-BE49-F238E27FC236}">
                  <a16:creationId xmlns:a16="http://schemas.microsoft.com/office/drawing/2014/main" id="{1BA9FF92-F6E3-496D-8BE4-57C5210B17CB}"/>
                </a:ext>
              </a:extLst>
            </p:cNvPr>
            <p:cNvSpPr/>
            <p:nvPr/>
          </p:nvSpPr>
          <p:spPr>
            <a:xfrm>
              <a:off x="2432304" y="3265932"/>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9" name="Rectangle 18">
              <a:extLst>
                <a:ext uri="{FF2B5EF4-FFF2-40B4-BE49-F238E27FC236}">
                  <a16:creationId xmlns:a16="http://schemas.microsoft.com/office/drawing/2014/main" id="{7B377933-6337-4F8C-B0A4-95E7266C4D04}"/>
                </a:ext>
              </a:extLst>
            </p:cNvPr>
            <p:cNvSpPr/>
            <p:nvPr/>
          </p:nvSpPr>
          <p:spPr>
            <a:xfrm>
              <a:off x="4999609" y="5613136"/>
              <a:ext cx="158599" cy="1988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20" name="Rectangle 19">
              <a:extLst>
                <a:ext uri="{FF2B5EF4-FFF2-40B4-BE49-F238E27FC236}">
                  <a16:creationId xmlns:a16="http://schemas.microsoft.com/office/drawing/2014/main" id="{EA0E0454-BB1C-4875-AD94-2AF3524448A2}"/>
                </a:ext>
              </a:extLst>
            </p:cNvPr>
            <p:cNvSpPr/>
            <p:nvPr/>
          </p:nvSpPr>
          <p:spPr>
            <a:xfrm>
              <a:off x="4850257" y="5613136"/>
              <a:ext cx="198519" cy="1988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40</a:t>
              </a:r>
              <a:endParaRPr lang="en-US" sz="2800" b="1">
                <a:solidFill>
                  <a:srgbClr val="999683"/>
                </a:solidFill>
                <a:effectLst/>
                <a:latin typeface="Arial" panose="020B0604020202020204" pitchFamily="34" charset="0"/>
                <a:ea typeface="Arial" panose="020B0604020202020204" pitchFamily="34" charset="0"/>
              </a:endParaRPr>
            </a:p>
          </p:txBody>
        </p:sp>
        <p:sp>
          <p:nvSpPr>
            <p:cNvPr id="21" name="Rectangle 20">
              <a:extLst>
                <a:ext uri="{FF2B5EF4-FFF2-40B4-BE49-F238E27FC236}">
                  <a16:creationId xmlns:a16="http://schemas.microsoft.com/office/drawing/2014/main" id="{E6A62512-2C34-4CAF-BE51-50C93CA3B7A1}"/>
                </a:ext>
              </a:extLst>
            </p:cNvPr>
            <p:cNvSpPr/>
            <p:nvPr/>
          </p:nvSpPr>
          <p:spPr>
            <a:xfrm>
              <a:off x="5118481" y="5613136"/>
              <a:ext cx="49556" cy="1988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2" name="Rectangle 21">
              <a:extLst>
                <a:ext uri="{FF2B5EF4-FFF2-40B4-BE49-F238E27FC236}">
                  <a16:creationId xmlns:a16="http://schemas.microsoft.com/office/drawing/2014/main" id="{00CC05EF-7AE8-4959-9536-BE84BED7B3FF}"/>
                </a:ext>
              </a:extLst>
            </p:cNvPr>
            <p:cNvSpPr/>
            <p:nvPr/>
          </p:nvSpPr>
          <p:spPr>
            <a:xfrm>
              <a:off x="4999609" y="4921545"/>
              <a:ext cx="158599" cy="1988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23" name="Rectangle 22">
              <a:extLst>
                <a:ext uri="{FF2B5EF4-FFF2-40B4-BE49-F238E27FC236}">
                  <a16:creationId xmlns:a16="http://schemas.microsoft.com/office/drawing/2014/main" id="{BE05CF70-E9BD-4071-9729-F27BB0034EEF}"/>
                </a:ext>
              </a:extLst>
            </p:cNvPr>
            <p:cNvSpPr/>
            <p:nvPr/>
          </p:nvSpPr>
          <p:spPr>
            <a:xfrm>
              <a:off x="4850257" y="4921545"/>
              <a:ext cx="198519" cy="1988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40</a:t>
              </a:r>
              <a:endParaRPr lang="en-US" sz="2800" b="1">
                <a:solidFill>
                  <a:srgbClr val="999683"/>
                </a:solidFill>
                <a:effectLst/>
                <a:latin typeface="Arial" panose="020B0604020202020204" pitchFamily="34" charset="0"/>
                <a:ea typeface="Arial" panose="020B0604020202020204" pitchFamily="34" charset="0"/>
              </a:endParaRPr>
            </a:p>
          </p:txBody>
        </p:sp>
        <p:sp>
          <p:nvSpPr>
            <p:cNvPr id="24" name="Rectangle 23">
              <a:extLst>
                <a:ext uri="{FF2B5EF4-FFF2-40B4-BE49-F238E27FC236}">
                  <a16:creationId xmlns:a16="http://schemas.microsoft.com/office/drawing/2014/main" id="{6EC3BF5F-98A1-4B17-8BEC-DC2516D2E0BC}"/>
                </a:ext>
              </a:extLst>
            </p:cNvPr>
            <p:cNvSpPr/>
            <p:nvPr/>
          </p:nvSpPr>
          <p:spPr>
            <a:xfrm>
              <a:off x="5118481" y="4921545"/>
              <a:ext cx="49556" cy="1988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5" name="Rectangle 24">
              <a:extLst>
                <a:ext uri="{FF2B5EF4-FFF2-40B4-BE49-F238E27FC236}">
                  <a16:creationId xmlns:a16="http://schemas.microsoft.com/office/drawing/2014/main" id="{6D106DE2-C846-4428-BA36-518512662CAF}"/>
                </a:ext>
              </a:extLst>
            </p:cNvPr>
            <p:cNvSpPr/>
            <p:nvPr/>
          </p:nvSpPr>
          <p:spPr>
            <a:xfrm>
              <a:off x="5172202" y="4230284"/>
              <a:ext cx="158599" cy="1988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26" name="Rectangle 25">
              <a:extLst>
                <a:ext uri="{FF2B5EF4-FFF2-40B4-BE49-F238E27FC236}">
                  <a16:creationId xmlns:a16="http://schemas.microsoft.com/office/drawing/2014/main" id="{FF6256B3-E95A-4A4E-AA45-B0AA62A4CF61}"/>
                </a:ext>
              </a:extLst>
            </p:cNvPr>
            <p:cNvSpPr/>
            <p:nvPr/>
          </p:nvSpPr>
          <p:spPr>
            <a:xfrm>
              <a:off x="5022850" y="4230284"/>
              <a:ext cx="198519" cy="1988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43</a:t>
              </a:r>
              <a:endParaRPr lang="en-US" sz="2800" b="1">
                <a:solidFill>
                  <a:srgbClr val="999683"/>
                </a:solidFill>
                <a:effectLst/>
                <a:latin typeface="Arial" panose="020B0604020202020204" pitchFamily="34" charset="0"/>
                <a:ea typeface="Arial" panose="020B0604020202020204" pitchFamily="34" charset="0"/>
              </a:endParaRPr>
            </a:p>
          </p:txBody>
        </p:sp>
        <p:sp>
          <p:nvSpPr>
            <p:cNvPr id="27" name="Rectangle 26">
              <a:extLst>
                <a:ext uri="{FF2B5EF4-FFF2-40B4-BE49-F238E27FC236}">
                  <a16:creationId xmlns:a16="http://schemas.microsoft.com/office/drawing/2014/main" id="{2B89188F-AD64-4892-927B-11CAC4ED90FA}"/>
                </a:ext>
              </a:extLst>
            </p:cNvPr>
            <p:cNvSpPr/>
            <p:nvPr/>
          </p:nvSpPr>
          <p:spPr>
            <a:xfrm>
              <a:off x="5291074" y="4230284"/>
              <a:ext cx="49556" cy="19888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8" name="Rectangle 27">
              <a:extLst>
                <a:ext uri="{FF2B5EF4-FFF2-40B4-BE49-F238E27FC236}">
                  <a16:creationId xmlns:a16="http://schemas.microsoft.com/office/drawing/2014/main" id="{5C13CD88-3CC7-4B8C-A2E9-0A60930B085F}"/>
                </a:ext>
              </a:extLst>
            </p:cNvPr>
            <p:cNvSpPr/>
            <p:nvPr/>
          </p:nvSpPr>
          <p:spPr>
            <a:xfrm>
              <a:off x="5885053" y="3538642"/>
              <a:ext cx="198519" cy="1988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58</a:t>
              </a:r>
              <a:endParaRPr lang="en-US" sz="2800" b="1">
                <a:solidFill>
                  <a:srgbClr val="999683"/>
                </a:solidFill>
                <a:effectLst/>
                <a:latin typeface="Arial" panose="020B0604020202020204" pitchFamily="34" charset="0"/>
                <a:ea typeface="Arial" panose="020B0604020202020204" pitchFamily="34" charset="0"/>
              </a:endParaRPr>
            </a:p>
          </p:txBody>
        </p:sp>
        <p:sp>
          <p:nvSpPr>
            <p:cNvPr id="29" name="Rectangle 28">
              <a:extLst>
                <a:ext uri="{FF2B5EF4-FFF2-40B4-BE49-F238E27FC236}">
                  <a16:creationId xmlns:a16="http://schemas.microsoft.com/office/drawing/2014/main" id="{16A5E59D-59B6-42E1-AA6F-40E1D7B675F7}"/>
                </a:ext>
              </a:extLst>
            </p:cNvPr>
            <p:cNvSpPr/>
            <p:nvPr/>
          </p:nvSpPr>
          <p:spPr>
            <a:xfrm>
              <a:off x="6034406" y="3538642"/>
              <a:ext cx="158599" cy="1988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0" name="Rectangle 29">
              <a:extLst>
                <a:ext uri="{FF2B5EF4-FFF2-40B4-BE49-F238E27FC236}">
                  <a16:creationId xmlns:a16="http://schemas.microsoft.com/office/drawing/2014/main" id="{D884368A-8B27-4F0F-B744-C357EA8A5286}"/>
                </a:ext>
              </a:extLst>
            </p:cNvPr>
            <p:cNvSpPr/>
            <p:nvPr/>
          </p:nvSpPr>
          <p:spPr>
            <a:xfrm>
              <a:off x="6153277" y="3538642"/>
              <a:ext cx="49556" cy="1988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05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1" name="Rectangle 30">
              <a:extLst>
                <a:ext uri="{FF2B5EF4-FFF2-40B4-BE49-F238E27FC236}">
                  <a16:creationId xmlns:a16="http://schemas.microsoft.com/office/drawing/2014/main" id="{4B7B98F6-22E9-4099-8B64-3D84184CEF7D}"/>
                </a:ext>
              </a:extLst>
            </p:cNvPr>
            <p:cNvSpPr/>
            <p:nvPr/>
          </p:nvSpPr>
          <p:spPr>
            <a:xfrm>
              <a:off x="836676" y="5523189"/>
              <a:ext cx="181758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My parents and family</a:t>
              </a:r>
              <a:endParaRPr lang="en-US" sz="2800" b="1">
                <a:solidFill>
                  <a:srgbClr val="999683"/>
                </a:solidFill>
                <a:effectLst/>
                <a:latin typeface="Arial" panose="020B0604020202020204" pitchFamily="34" charset="0"/>
                <a:ea typeface="Arial" panose="020B0604020202020204" pitchFamily="34" charset="0"/>
              </a:endParaRPr>
            </a:p>
          </p:txBody>
        </p:sp>
        <p:sp>
          <p:nvSpPr>
            <p:cNvPr id="32" name="Rectangle 31">
              <a:extLst>
                <a:ext uri="{FF2B5EF4-FFF2-40B4-BE49-F238E27FC236}">
                  <a16:creationId xmlns:a16="http://schemas.microsoft.com/office/drawing/2014/main" id="{CF4C82DD-7FA9-43DC-AFBA-69292ED0301C}"/>
                </a:ext>
              </a:extLst>
            </p:cNvPr>
            <p:cNvSpPr/>
            <p:nvPr/>
          </p:nvSpPr>
          <p:spPr>
            <a:xfrm>
              <a:off x="723900" y="5683210"/>
              <a:ext cx="2118217"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members encouraged me</a:t>
              </a:r>
              <a:endParaRPr lang="en-US" sz="2800" b="1">
                <a:solidFill>
                  <a:srgbClr val="999683"/>
                </a:solidFill>
                <a:effectLst/>
                <a:latin typeface="Arial" panose="020B0604020202020204" pitchFamily="34" charset="0"/>
                <a:ea typeface="Arial" panose="020B0604020202020204" pitchFamily="34" charset="0"/>
              </a:endParaRPr>
            </a:p>
          </p:txBody>
        </p:sp>
        <p:sp>
          <p:nvSpPr>
            <p:cNvPr id="33" name="Rectangle 32">
              <a:extLst>
                <a:ext uri="{FF2B5EF4-FFF2-40B4-BE49-F238E27FC236}">
                  <a16:creationId xmlns:a16="http://schemas.microsoft.com/office/drawing/2014/main" id="{F8D67586-5016-4F37-8D97-3295871A78E7}"/>
                </a:ext>
              </a:extLst>
            </p:cNvPr>
            <p:cNvSpPr/>
            <p:nvPr/>
          </p:nvSpPr>
          <p:spPr>
            <a:xfrm>
              <a:off x="708355" y="4831954"/>
              <a:ext cx="219016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High school administrators</a:t>
              </a:r>
              <a:endParaRPr lang="en-US" sz="2800" b="1">
                <a:solidFill>
                  <a:srgbClr val="999683"/>
                </a:solidFill>
                <a:effectLst/>
                <a:latin typeface="Arial" panose="020B0604020202020204" pitchFamily="34" charset="0"/>
                <a:ea typeface="Arial" panose="020B0604020202020204" pitchFamily="34" charset="0"/>
              </a:endParaRPr>
            </a:p>
          </p:txBody>
        </p:sp>
        <p:sp>
          <p:nvSpPr>
            <p:cNvPr id="34" name="Rectangle 33">
              <a:extLst>
                <a:ext uri="{FF2B5EF4-FFF2-40B4-BE49-F238E27FC236}">
                  <a16:creationId xmlns:a16="http://schemas.microsoft.com/office/drawing/2014/main" id="{DBDFD5E6-2D30-4F85-BF36-EE5320DF26FF}"/>
                </a:ext>
              </a:extLst>
            </p:cNvPr>
            <p:cNvSpPr/>
            <p:nvPr/>
          </p:nvSpPr>
          <p:spPr>
            <a:xfrm>
              <a:off x="874471" y="4991974"/>
              <a:ext cx="1747501"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have encouraged me</a:t>
              </a:r>
              <a:endParaRPr lang="en-US" sz="2800" b="1">
                <a:solidFill>
                  <a:srgbClr val="999683"/>
                </a:solidFill>
                <a:effectLst/>
                <a:latin typeface="Arial" panose="020B0604020202020204" pitchFamily="34" charset="0"/>
                <a:ea typeface="Arial" panose="020B0604020202020204" pitchFamily="34" charset="0"/>
              </a:endParaRPr>
            </a:p>
          </p:txBody>
        </p:sp>
        <p:sp>
          <p:nvSpPr>
            <p:cNvPr id="35" name="Rectangle 34">
              <a:extLst>
                <a:ext uri="{FF2B5EF4-FFF2-40B4-BE49-F238E27FC236}">
                  <a16:creationId xmlns:a16="http://schemas.microsoft.com/office/drawing/2014/main" id="{578728C9-8E56-49E1-BE3D-CED07B8314FB}"/>
                </a:ext>
              </a:extLst>
            </p:cNvPr>
            <p:cNvSpPr/>
            <p:nvPr/>
          </p:nvSpPr>
          <p:spPr>
            <a:xfrm>
              <a:off x="855269" y="4140312"/>
              <a:ext cx="1910641"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My local school system</a:t>
              </a:r>
              <a:endParaRPr lang="en-US" sz="2800" b="1">
                <a:solidFill>
                  <a:srgbClr val="999683"/>
                </a:solidFill>
                <a:effectLst/>
                <a:latin typeface="Arial" panose="020B0604020202020204" pitchFamily="34" charset="0"/>
                <a:ea typeface="Arial" panose="020B0604020202020204" pitchFamily="34" charset="0"/>
              </a:endParaRPr>
            </a:p>
          </p:txBody>
        </p:sp>
        <p:sp>
          <p:nvSpPr>
            <p:cNvPr id="36" name="Rectangle 35">
              <a:extLst>
                <a:ext uri="{FF2B5EF4-FFF2-40B4-BE49-F238E27FC236}">
                  <a16:creationId xmlns:a16="http://schemas.microsoft.com/office/drawing/2014/main" id="{2D4C1D30-1FE3-4349-BCEE-606F945EFC87}"/>
                </a:ext>
              </a:extLst>
            </p:cNvPr>
            <p:cNvSpPr/>
            <p:nvPr/>
          </p:nvSpPr>
          <p:spPr>
            <a:xfrm>
              <a:off x="832409" y="4300332"/>
              <a:ext cx="197422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encouraged its students</a:t>
              </a:r>
              <a:endParaRPr lang="en-US" sz="2800" b="1">
                <a:solidFill>
                  <a:srgbClr val="999683"/>
                </a:solidFill>
                <a:effectLst/>
                <a:latin typeface="Arial" panose="020B0604020202020204" pitchFamily="34" charset="0"/>
                <a:ea typeface="Arial" panose="020B0604020202020204" pitchFamily="34" charset="0"/>
              </a:endParaRPr>
            </a:p>
          </p:txBody>
        </p:sp>
        <p:sp>
          <p:nvSpPr>
            <p:cNvPr id="37" name="Rectangle 36">
              <a:extLst>
                <a:ext uri="{FF2B5EF4-FFF2-40B4-BE49-F238E27FC236}">
                  <a16:creationId xmlns:a16="http://schemas.microsoft.com/office/drawing/2014/main" id="{2E7B6B74-7CB5-44FE-8E3F-19D3DC581F7E}"/>
                </a:ext>
              </a:extLst>
            </p:cNvPr>
            <p:cNvSpPr/>
            <p:nvPr/>
          </p:nvSpPr>
          <p:spPr>
            <a:xfrm>
              <a:off x="661721" y="3368533"/>
              <a:ext cx="2251920"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I would encourage my child</a:t>
              </a:r>
              <a:endParaRPr lang="en-US" sz="2800" b="1">
                <a:solidFill>
                  <a:srgbClr val="999683"/>
                </a:solidFill>
                <a:effectLst/>
                <a:latin typeface="Arial" panose="020B0604020202020204" pitchFamily="34" charset="0"/>
                <a:ea typeface="Arial" panose="020B0604020202020204" pitchFamily="34" charset="0"/>
              </a:endParaRPr>
            </a:p>
          </p:txBody>
        </p:sp>
        <p:sp>
          <p:nvSpPr>
            <p:cNvPr id="38" name="Rectangle 37">
              <a:extLst>
                <a:ext uri="{FF2B5EF4-FFF2-40B4-BE49-F238E27FC236}">
                  <a16:creationId xmlns:a16="http://schemas.microsoft.com/office/drawing/2014/main" id="{298A2678-00C9-4FBA-BAEC-406FDB04437C}"/>
                </a:ext>
              </a:extLst>
            </p:cNvPr>
            <p:cNvSpPr/>
            <p:nvPr/>
          </p:nvSpPr>
          <p:spPr>
            <a:xfrm>
              <a:off x="867461" y="3528553"/>
              <a:ext cx="170479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to pursue a career in</a:t>
              </a:r>
              <a:endParaRPr lang="en-US" sz="2800" b="1">
                <a:solidFill>
                  <a:srgbClr val="999683"/>
                </a:solidFill>
                <a:effectLst/>
                <a:latin typeface="Arial" panose="020B0604020202020204" pitchFamily="34" charset="0"/>
                <a:ea typeface="Arial" panose="020B0604020202020204" pitchFamily="34" charset="0"/>
              </a:endParaRPr>
            </a:p>
          </p:txBody>
        </p:sp>
        <p:sp>
          <p:nvSpPr>
            <p:cNvPr id="39" name="Rectangle 38">
              <a:extLst>
                <a:ext uri="{FF2B5EF4-FFF2-40B4-BE49-F238E27FC236}">
                  <a16:creationId xmlns:a16="http://schemas.microsoft.com/office/drawing/2014/main" id="{DF618EDB-0A6E-4FAA-B818-D535B56C56C2}"/>
                </a:ext>
              </a:extLst>
            </p:cNvPr>
            <p:cNvSpPr/>
            <p:nvPr/>
          </p:nvSpPr>
          <p:spPr>
            <a:xfrm>
              <a:off x="1065581" y="3690097"/>
              <a:ext cx="1178001"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manufacturing</a:t>
              </a:r>
              <a:endParaRPr lang="en-US" sz="2800" b="1">
                <a:solidFill>
                  <a:srgbClr val="999683"/>
                </a:solidFill>
                <a:effectLst/>
                <a:latin typeface="Arial" panose="020B0604020202020204" pitchFamily="34" charset="0"/>
                <a:ea typeface="Arial" panose="020B0604020202020204" pitchFamily="34" charset="0"/>
              </a:endParaRPr>
            </a:p>
          </p:txBody>
        </p:sp>
        <p:sp>
          <p:nvSpPr>
            <p:cNvPr id="40" name="Shape 1803">
              <a:extLst>
                <a:ext uri="{FF2B5EF4-FFF2-40B4-BE49-F238E27FC236}">
                  <a16:creationId xmlns:a16="http://schemas.microsoft.com/office/drawing/2014/main" id="{AEC71BCD-97E5-49A8-B9E0-BFE89FA970A3}"/>
                </a:ext>
              </a:extLst>
            </p:cNvPr>
            <p:cNvSpPr/>
            <p:nvPr/>
          </p:nvSpPr>
          <p:spPr>
            <a:xfrm>
              <a:off x="6872097" y="3357753"/>
              <a:ext cx="3505200" cy="0"/>
            </a:xfrm>
            <a:custGeom>
              <a:avLst/>
              <a:gdLst/>
              <a:ahLst/>
              <a:cxnLst/>
              <a:rect l="0" t="0" r="0" b="0"/>
              <a:pathLst>
                <a:path w="3505200">
                  <a:moveTo>
                    <a:pt x="0" y="0"/>
                  </a:moveTo>
                  <a:lnTo>
                    <a:pt x="3505200" y="0"/>
                  </a:lnTo>
                </a:path>
              </a:pathLst>
            </a:custGeom>
            <a:ln w="12700"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42" name="Rectangle 41">
              <a:extLst>
                <a:ext uri="{FF2B5EF4-FFF2-40B4-BE49-F238E27FC236}">
                  <a16:creationId xmlns:a16="http://schemas.microsoft.com/office/drawing/2014/main" id="{8B31DC83-A48B-49FE-A5FD-808DF8C2DE41}"/>
                </a:ext>
              </a:extLst>
            </p:cNvPr>
            <p:cNvSpPr/>
            <p:nvPr/>
          </p:nvSpPr>
          <p:spPr>
            <a:xfrm>
              <a:off x="7028688" y="2946814"/>
              <a:ext cx="1167725"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Subgroup </a:t>
              </a:r>
              <a:endParaRPr lang="en-US" sz="2800" b="1">
                <a:solidFill>
                  <a:srgbClr val="999683"/>
                </a:solidFill>
                <a:effectLst/>
                <a:latin typeface="Arial" panose="020B0604020202020204" pitchFamily="34" charset="0"/>
                <a:ea typeface="Arial" panose="020B0604020202020204" pitchFamily="34" charset="0"/>
              </a:endParaRPr>
            </a:p>
          </p:txBody>
        </p:sp>
        <p:sp>
          <p:nvSpPr>
            <p:cNvPr id="43" name="Rectangle 42">
              <a:extLst>
                <a:ext uri="{FF2B5EF4-FFF2-40B4-BE49-F238E27FC236}">
                  <a16:creationId xmlns:a16="http://schemas.microsoft.com/office/drawing/2014/main" id="{81D88B1F-8BF3-40C0-BC75-81F55B590EC3}"/>
                </a:ext>
              </a:extLst>
            </p:cNvPr>
            <p:cNvSpPr/>
            <p:nvPr/>
          </p:nvSpPr>
          <p:spPr>
            <a:xfrm>
              <a:off x="7902194" y="2946814"/>
              <a:ext cx="65454"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4" name="Rectangle 43">
              <a:extLst>
                <a:ext uri="{FF2B5EF4-FFF2-40B4-BE49-F238E27FC236}">
                  <a16:creationId xmlns:a16="http://schemas.microsoft.com/office/drawing/2014/main" id="{1219AF9F-5E91-4B23-8982-6477BD444FD9}"/>
                </a:ext>
              </a:extLst>
            </p:cNvPr>
            <p:cNvSpPr/>
            <p:nvPr/>
          </p:nvSpPr>
          <p:spPr>
            <a:xfrm>
              <a:off x="8040878" y="2738026"/>
              <a:ext cx="140449"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I </a:t>
              </a:r>
              <a:endParaRPr lang="en-US" sz="2800" b="1">
                <a:solidFill>
                  <a:srgbClr val="999683"/>
                </a:solidFill>
                <a:effectLst/>
                <a:latin typeface="Arial" panose="020B0604020202020204" pitchFamily="34" charset="0"/>
                <a:ea typeface="Arial" panose="020B0604020202020204" pitchFamily="34" charset="0"/>
              </a:endParaRPr>
            </a:p>
          </p:txBody>
        </p:sp>
        <p:sp>
          <p:nvSpPr>
            <p:cNvPr id="45" name="Rectangle 44">
              <a:extLst>
                <a:ext uri="{FF2B5EF4-FFF2-40B4-BE49-F238E27FC236}">
                  <a16:creationId xmlns:a16="http://schemas.microsoft.com/office/drawing/2014/main" id="{E27C0D59-381A-4A0B-B505-B173B1C2A8DB}"/>
                </a:ext>
              </a:extLst>
            </p:cNvPr>
            <p:cNvSpPr/>
            <p:nvPr/>
          </p:nvSpPr>
          <p:spPr>
            <a:xfrm>
              <a:off x="8146034" y="2738026"/>
              <a:ext cx="692240"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would</a:t>
              </a:r>
              <a:endParaRPr lang="en-US" sz="2800" b="1">
                <a:solidFill>
                  <a:srgbClr val="999683"/>
                </a:solidFill>
                <a:effectLst/>
                <a:latin typeface="Arial" panose="020B0604020202020204" pitchFamily="34" charset="0"/>
                <a:ea typeface="Arial" panose="020B0604020202020204" pitchFamily="34" charset="0"/>
              </a:endParaRPr>
            </a:p>
          </p:txBody>
        </p:sp>
        <p:sp>
          <p:nvSpPr>
            <p:cNvPr id="46" name="Rectangle 45">
              <a:extLst>
                <a:ext uri="{FF2B5EF4-FFF2-40B4-BE49-F238E27FC236}">
                  <a16:creationId xmlns:a16="http://schemas.microsoft.com/office/drawing/2014/main" id="{8AB83B78-6A58-4AA8-A446-7846FAB21D9F}"/>
                </a:ext>
              </a:extLst>
            </p:cNvPr>
            <p:cNvSpPr/>
            <p:nvPr/>
          </p:nvSpPr>
          <p:spPr>
            <a:xfrm>
              <a:off x="8665718" y="2738026"/>
              <a:ext cx="65454"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7" name="Rectangle 46">
              <a:extLst>
                <a:ext uri="{FF2B5EF4-FFF2-40B4-BE49-F238E27FC236}">
                  <a16:creationId xmlns:a16="http://schemas.microsoft.com/office/drawing/2014/main" id="{F1F8C4DE-4D9F-4EBB-A61D-46A434B3642F}"/>
                </a:ext>
              </a:extLst>
            </p:cNvPr>
            <p:cNvSpPr/>
            <p:nvPr/>
          </p:nvSpPr>
          <p:spPr>
            <a:xfrm>
              <a:off x="8712962" y="2738026"/>
              <a:ext cx="1171757"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encourage</a:t>
              </a:r>
              <a:endParaRPr lang="en-US" sz="2800" b="1">
                <a:solidFill>
                  <a:srgbClr val="999683"/>
                </a:solidFill>
                <a:effectLst/>
                <a:latin typeface="Arial" panose="020B0604020202020204" pitchFamily="34" charset="0"/>
                <a:ea typeface="Arial" panose="020B0604020202020204" pitchFamily="34" charset="0"/>
              </a:endParaRPr>
            </a:p>
          </p:txBody>
        </p:sp>
        <p:sp>
          <p:nvSpPr>
            <p:cNvPr id="48" name="Rectangle 47">
              <a:extLst>
                <a:ext uri="{FF2B5EF4-FFF2-40B4-BE49-F238E27FC236}">
                  <a16:creationId xmlns:a16="http://schemas.microsoft.com/office/drawing/2014/main" id="{1868125A-C3D4-4510-84F9-3D8A07CF7D5F}"/>
                </a:ext>
              </a:extLst>
            </p:cNvPr>
            <p:cNvSpPr/>
            <p:nvPr/>
          </p:nvSpPr>
          <p:spPr>
            <a:xfrm>
              <a:off x="9593834" y="2738026"/>
              <a:ext cx="65454"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9" name="Rectangle 48">
              <a:extLst>
                <a:ext uri="{FF2B5EF4-FFF2-40B4-BE49-F238E27FC236}">
                  <a16:creationId xmlns:a16="http://schemas.microsoft.com/office/drawing/2014/main" id="{99063838-D899-49CD-BBC6-47B2EBC1830B}"/>
                </a:ext>
              </a:extLst>
            </p:cNvPr>
            <p:cNvSpPr/>
            <p:nvPr/>
          </p:nvSpPr>
          <p:spPr>
            <a:xfrm>
              <a:off x="9641078" y="2738026"/>
              <a:ext cx="344468"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my</a:t>
              </a:r>
              <a:endParaRPr lang="en-US" sz="2800" b="1">
                <a:solidFill>
                  <a:srgbClr val="999683"/>
                </a:solidFill>
                <a:effectLst/>
                <a:latin typeface="Arial" panose="020B0604020202020204" pitchFamily="34" charset="0"/>
                <a:ea typeface="Arial" panose="020B0604020202020204" pitchFamily="34" charset="0"/>
              </a:endParaRPr>
            </a:p>
          </p:txBody>
        </p:sp>
        <p:sp>
          <p:nvSpPr>
            <p:cNvPr id="50" name="Rectangle 49">
              <a:extLst>
                <a:ext uri="{FF2B5EF4-FFF2-40B4-BE49-F238E27FC236}">
                  <a16:creationId xmlns:a16="http://schemas.microsoft.com/office/drawing/2014/main" id="{B3595BD9-6F86-4B5D-B96B-9E290DDC2236}"/>
                </a:ext>
              </a:extLst>
            </p:cNvPr>
            <p:cNvSpPr/>
            <p:nvPr/>
          </p:nvSpPr>
          <p:spPr>
            <a:xfrm>
              <a:off x="9900158" y="2738026"/>
              <a:ext cx="65454"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1" name="Rectangle 50">
              <a:extLst>
                <a:ext uri="{FF2B5EF4-FFF2-40B4-BE49-F238E27FC236}">
                  <a16:creationId xmlns:a16="http://schemas.microsoft.com/office/drawing/2014/main" id="{8904B685-2CB1-4EC0-8811-0BDCAFE2BD19}"/>
                </a:ext>
              </a:extLst>
            </p:cNvPr>
            <p:cNvSpPr/>
            <p:nvPr/>
          </p:nvSpPr>
          <p:spPr>
            <a:xfrm>
              <a:off x="9949307" y="2738026"/>
              <a:ext cx="535958"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child</a:t>
              </a:r>
              <a:endParaRPr lang="en-US" sz="2800" b="1">
                <a:solidFill>
                  <a:srgbClr val="999683"/>
                </a:solidFill>
                <a:effectLst/>
                <a:latin typeface="Arial" panose="020B0604020202020204" pitchFamily="34" charset="0"/>
                <a:ea typeface="Arial" panose="020B0604020202020204" pitchFamily="34" charset="0"/>
              </a:endParaRPr>
            </a:p>
          </p:txBody>
        </p:sp>
        <p:sp>
          <p:nvSpPr>
            <p:cNvPr id="52" name="Rectangle 51">
              <a:extLst>
                <a:ext uri="{FF2B5EF4-FFF2-40B4-BE49-F238E27FC236}">
                  <a16:creationId xmlns:a16="http://schemas.microsoft.com/office/drawing/2014/main" id="{1E2C4163-ECFB-42AD-AE76-704D9887CCE9}"/>
                </a:ext>
              </a:extLst>
            </p:cNvPr>
            <p:cNvSpPr/>
            <p:nvPr/>
          </p:nvSpPr>
          <p:spPr>
            <a:xfrm>
              <a:off x="10351643" y="2738026"/>
              <a:ext cx="65454"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3" name="Rectangle 52">
              <a:extLst>
                <a:ext uri="{FF2B5EF4-FFF2-40B4-BE49-F238E27FC236}">
                  <a16:creationId xmlns:a16="http://schemas.microsoft.com/office/drawing/2014/main" id="{AAC67366-D457-491E-93DD-E7503CD2CACC}"/>
                </a:ext>
              </a:extLst>
            </p:cNvPr>
            <p:cNvSpPr/>
            <p:nvPr/>
          </p:nvSpPr>
          <p:spPr>
            <a:xfrm>
              <a:off x="8338058" y="2951386"/>
              <a:ext cx="304576"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to </a:t>
              </a:r>
              <a:endParaRPr lang="en-US" sz="2800" b="1">
                <a:solidFill>
                  <a:srgbClr val="999683"/>
                </a:solidFill>
                <a:effectLst/>
                <a:latin typeface="Arial" panose="020B0604020202020204" pitchFamily="34" charset="0"/>
                <a:ea typeface="Arial" panose="020B0604020202020204" pitchFamily="34" charset="0"/>
              </a:endParaRPr>
            </a:p>
          </p:txBody>
        </p:sp>
        <p:sp>
          <p:nvSpPr>
            <p:cNvPr id="54" name="Rectangle 53">
              <a:extLst>
                <a:ext uri="{FF2B5EF4-FFF2-40B4-BE49-F238E27FC236}">
                  <a16:creationId xmlns:a16="http://schemas.microsoft.com/office/drawing/2014/main" id="{BFD2BED3-BDB6-400D-BE5D-65FA16446A3D}"/>
                </a:ext>
              </a:extLst>
            </p:cNvPr>
            <p:cNvSpPr/>
            <p:nvPr/>
          </p:nvSpPr>
          <p:spPr>
            <a:xfrm>
              <a:off x="8565134" y="2951386"/>
              <a:ext cx="761962"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pursue</a:t>
              </a:r>
              <a:endParaRPr lang="en-US" sz="2800" b="1">
                <a:solidFill>
                  <a:srgbClr val="999683"/>
                </a:solidFill>
                <a:effectLst/>
                <a:latin typeface="Arial" panose="020B0604020202020204" pitchFamily="34" charset="0"/>
                <a:ea typeface="Arial" panose="020B0604020202020204" pitchFamily="34" charset="0"/>
              </a:endParaRPr>
            </a:p>
          </p:txBody>
        </p:sp>
        <p:sp>
          <p:nvSpPr>
            <p:cNvPr id="55" name="Rectangle 54">
              <a:extLst>
                <a:ext uri="{FF2B5EF4-FFF2-40B4-BE49-F238E27FC236}">
                  <a16:creationId xmlns:a16="http://schemas.microsoft.com/office/drawing/2014/main" id="{2CFC9766-BC08-400F-981B-C0A9E7D0DDEA}"/>
                </a:ext>
              </a:extLst>
            </p:cNvPr>
            <p:cNvSpPr/>
            <p:nvPr/>
          </p:nvSpPr>
          <p:spPr>
            <a:xfrm>
              <a:off x="9138158" y="2951386"/>
              <a:ext cx="65454"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6" name="Rectangle 55">
              <a:extLst>
                <a:ext uri="{FF2B5EF4-FFF2-40B4-BE49-F238E27FC236}">
                  <a16:creationId xmlns:a16="http://schemas.microsoft.com/office/drawing/2014/main" id="{D5DA014B-EC57-4DAB-ADDA-68E36CB3620F}"/>
                </a:ext>
              </a:extLst>
            </p:cNvPr>
            <p:cNvSpPr/>
            <p:nvPr/>
          </p:nvSpPr>
          <p:spPr>
            <a:xfrm>
              <a:off x="9185402" y="2951386"/>
              <a:ext cx="1222270"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a career in </a:t>
              </a:r>
              <a:endParaRPr lang="en-US" sz="2800" b="1">
                <a:solidFill>
                  <a:srgbClr val="999683"/>
                </a:solidFill>
                <a:effectLst/>
                <a:latin typeface="Arial" panose="020B0604020202020204" pitchFamily="34" charset="0"/>
                <a:ea typeface="Arial" panose="020B0604020202020204" pitchFamily="34" charset="0"/>
              </a:endParaRPr>
            </a:p>
          </p:txBody>
        </p:sp>
        <p:sp>
          <p:nvSpPr>
            <p:cNvPr id="57" name="Rectangle 56">
              <a:extLst>
                <a:ext uri="{FF2B5EF4-FFF2-40B4-BE49-F238E27FC236}">
                  <a16:creationId xmlns:a16="http://schemas.microsoft.com/office/drawing/2014/main" id="{B49A1A7F-EDA0-4933-B8E0-5006D7271666}"/>
                </a:ext>
              </a:extLst>
            </p:cNvPr>
            <p:cNvSpPr/>
            <p:nvPr/>
          </p:nvSpPr>
          <p:spPr>
            <a:xfrm>
              <a:off x="8549894" y="3165127"/>
              <a:ext cx="1782891"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manufacturing. </a:t>
              </a:r>
              <a:endParaRPr lang="en-US" sz="2800" b="1">
                <a:solidFill>
                  <a:srgbClr val="999683"/>
                </a:solidFill>
                <a:effectLst/>
                <a:latin typeface="Arial" panose="020B0604020202020204" pitchFamily="34" charset="0"/>
                <a:ea typeface="Arial" panose="020B0604020202020204" pitchFamily="34" charset="0"/>
              </a:endParaRPr>
            </a:p>
          </p:txBody>
        </p:sp>
        <p:sp>
          <p:nvSpPr>
            <p:cNvPr id="58" name="Rectangle 57">
              <a:extLst>
                <a:ext uri="{FF2B5EF4-FFF2-40B4-BE49-F238E27FC236}">
                  <a16:creationId xmlns:a16="http://schemas.microsoft.com/office/drawing/2014/main" id="{2701A81D-7BED-448D-B395-1EC27CCF3516}"/>
                </a:ext>
              </a:extLst>
            </p:cNvPr>
            <p:cNvSpPr/>
            <p:nvPr/>
          </p:nvSpPr>
          <p:spPr>
            <a:xfrm>
              <a:off x="9887966" y="3165127"/>
              <a:ext cx="65454" cy="268646"/>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9" name="Rectangle 58">
              <a:extLst>
                <a:ext uri="{FF2B5EF4-FFF2-40B4-BE49-F238E27FC236}">
                  <a16:creationId xmlns:a16="http://schemas.microsoft.com/office/drawing/2014/main" id="{53F2389C-E5F0-4F82-A25D-5E2DC919975E}"/>
                </a:ext>
              </a:extLst>
            </p:cNvPr>
            <p:cNvSpPr/>
            <p:nvPr/>
          </p:nvSpPr>
          <p:spPr>
            <a:xfrm>
              <a:off x="6885432" y="3383143"/>
              <a:ext cx="794577"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Millennial</a:t>
              </a:r>
              <a:endParaRPr lang="en-US" sz="2800" b="1">
                <a:solidFill>
                  <a:srgbClr val="999683"/>
                </a:solidFill>
                <a:effectLst/>
                <a:latin typeface="Arial" panose="020B0604020202020204" pitchFamily="34" charset="0"/>
                <a:ea typeface="Arial" panose="020B0604020202020204" pitchFamily="34" charset="0"/>
              </a:endParaRPr>
            </a:p>
          </p:txBody>
        </p:sp>
        <p:sp>
          <p:nvSpPr>
            <p:cNvPr id="60" name="Rectangle 59">
              <a:extLst>
                <a:ext uri="{FF2B5EF4-FFF2-40B4-BE49-F238E27FC236}">
                  <a16:creationId xmlns:a16="http://schemas.microsoft.com/office/drawing/2014/main" id="{D20485ED-AD34-4D48-8A63-B4A9338DCDF0}"/>
                </a:ext>
              </a:extLst>
            </p:cNvPr>
            <p:cNvSpPr/>
            <p:nvPr/>
          </p:nvSpPr>
          <p:spPr>
            <a:xfrm>
              <a:off x="7483094" y="3383143"/>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1" name="Rectangle 60">
              <a:extLst>
                <a:ext uri="{FF2B5EF4-FFF2-40B4-BE49-F238E27FC236}">
                  <a16:creationId xmlns:a16="http://schemas.microsoft.com/office/drawing/2014/main" id="{7BFFCBEF-E395-402D-B43F-6593306D8BCF}"/>
                </a:ext>
              </a:extLst>
            </p:cNvPr>
            <p:cNvSpPr/>
            <p:nvPr/>
          </p:nvSpPr>
          <p:spPr>
            <a:xfrm>
              <a:off x="6885432" y="3550808"/>
              <a:ext cx="647359" cy="211520"/>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Women</a:t>
              </a:r>
              <a:endParaRPr lang="en-US" sz="2800" b="1">
                <a:solidFill>
                  <a:srgbClr val="999683"/>
                </a:solidFill>
                <a:effectLst/>
                <a:latin typeface="Arial" panose="020B0604020202020204" pitchFamily="34" charset="0"/>
                <a:ea typeface="Arial" panose="020B0604020202020204" pitchFamily="34" charset="0"/>
              </a:endParaRPr>
            </a:p>
          </p:txBody>
        </p:sp>
        <p:sp>
          <p:nvSpPr>
            <p:cNvPr id="62" name="Rectangle 61">
              <a:extLst>
                <a:ext uri="{FF2B5EF4-FFF2-40B4-BE49-F238E27FC236}">
                  <a16:creationId xmlns:a16="http://schemas.microsoft.com/office/drawing/2014/main" id="{7BEFBAE5-64FE-44DD-B563-473DDCA98FA9}"/>
                </a:ext>
              </a:extLst>
            </p:cNvPr>
            <p:cNvSpPr/>
            <p:nvPr/>
          </p:nvSpPr>
          <p:spPr>
            <a:xfrm>
              <a:off x="7371843" y="3550808"/>
              <a:ext cx="51206" cy="211520"/>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3" name="Rectangle 62">
              <a:extLst>
                <a:ext uri="{FF2B5EF4-FFF2-40B4-BE49-F238E27FC236}">
                  <a16:creationId xmlns:a16="http://schemas.microsoft.com/office/drawing/2014/main" id="{5B9FA916-C898-4071-AE92-7617FC3D0AB3}"/>
                </a:ext>
              </a:extLst>
            </p:cNvPr>
            <p:cNvSpPr/>
            <p:nvPr/>
          </p:nvSpPr>
          <p:spPr>
            <a:xfrm>
              <a:off x="6885432" y="3718677"/>
              <a:ext cx="46917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N=79</a:t>
              </a:r>
              <a:endParaRPr lang="en-US" sz="2800" b="1">
                <a:solidFill>
                  <a:srgbClr val="999683"/>
                </a:solidFill>
                <a:effectLst/>
                <a:latin typeface="Arial" panose="020B0604020202020204" pitchFamily="34" charset="0"/>
                <a:ea typeface="Arial" panose="020B0604020202020204" pitchFamily="34" charset="0"/>
              </a:endParaRPr>
            </a:p>
          </p:txBody>
        </p:sp>
        <p:sp>
          <p:nvSpPr>
            <p:cNvPr id="64" name="Rectangle 63">
              <a:extLst>
                <a:ext uri="{FF2B5EF4-FFF2-40B4-BE49-F238E27FC236}">
                  <a16:creationId xmlns:a16="http://schemas.microsoft.com/office/drawing/2014/main" id="{A0BC74C9-68AD-4112-BD07-05F43A51696C}"/>
                </a:ext>
              </a:extLst>
            </p:cNvPr>
            <p:cNvSpPr/>
            <p:nvPr/>
          </p:nvSpPr>
          <p:spPr>
            <a:xfrm>
              <a:off x="7239254" y="3718677"/>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5" name="Rectangle 64">
              <a:extLst>
                <a:ext uri="{FF2B5EF4-FFF2-40B4-BE49-F238E27FC236}">
                  <a16:creationId xmlns:a16="http://schemas.microsoft.com/office/drawing/2014/main" id="{5AE9D74D-E441-48D9-82C6-15475762379D}"/>
                </a:ext>
              </a:extLst>
            </p:cNvPr>
            <p:cNvSpPr/>
            <p:nvPr/>
          </p:nvSpPr>
          <p:spPr>
            <a:xfrm>
              <a:off x="9215882" y="3555380"/>
              <a:ext cx="152870" cy="211519"/>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66" name="Rectangle 65">
              <a:extLst>
                <a:ext uri="{FF2B5EF4-FFF2-40B4-BE49-F238E27FC236}">
                  <a16:creationId xmlns:a16="http://schemas.microsoft.com/office/drawing/2014/main" id="{9EAE81F2-1B59-4304-BBF7-A4210271EC01}"/>
                </a:ext>
              </a:extLst>
            </p:cNvPr>
            <p:cNvSpPr/>
            <p:nvPr/>
          </p:nvSpPr>
          <p:spPr>
            <a:xfrm>
              <a:off x="9063482" y="3555380"/>
              <a:ext cx="202076" cy="211519"/>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51</a:t>
              </a:r>
              <a:endParaRPr lang="en-US" sz="2800" b="1">
                <a:solidFill>
                  <a:srgbClr val="999683"/>
                </a:solidFill>
                <a:effectLst/>
                <a:latin typeface="Arial" panose="020B0604020202020204" pitchFamily="34" charset="0"/>
                <a:ea typeface="Arial" panose="020B0604020202020204" pitchFamily="34" charset="0"/>
              </a:endParaRPr>
            </a:p>
          </p:txBody>
        </p:sp>
        <p:sp>
          <p:nvSpPr>
            <p:cNvPr id="67" name="Rectangle 66">
              <a:extLst>
                <a:ext uri="{FF2B5EF4-FFF2-40B4-BE49-F238E27FC236}">
                  <a16:creationId xmlns:a16="http://schemas.microsoft.com/office/drawing/2014/main" id="{FBB5BE4B-6EC0-4801-A9D3-2A3152AD98A1}"/>
                </a:ext>
              </a:extLst>
            </p:cNvPr>
            <p:cNvSpPr/>
            <p:nvPr/>
          </p:nvSpPr>
          <p:spPr>
            <a:xfrm>
              <a:off x="9330182" y="3555380"/>
              <a:ext cx="51206" cy="211519"/>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8" name="Rectangle 67">
              <a:extLst>
                <a:ext uri="{FF2B5EF4-FFF2-40B4-BE49-F238E27FC236}">
                  <a16:creationId xmlns:a16="http://schemas.microsoft.com/office/drawing/2014/main" id="{6B7CEFEE-0F6D-4D67-B454-C0C636C2D2F3}"/>
                </a:ext>
              </a:extLst>
            </p:cNvPr>
            <p:cNvSpPr/>
            <p:nvPr/>
          </p:nvSpPr>
          <p:spPr>
            <a:xfrm>
              <a:off x="6885432" y="3952484"/>
              <a:ext cx="489129"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Gen X</a:t>
              </a:r>
              <a:endParaRPr lang="en-US" sz="2800" b="1">
                <a:solidFill>
                  <a:srgbClr val="999683"/>
                </a:solidFill>
                <a:effectLst/>
                <a:latin typeface="Arial" panose="020B0604020202020204" pitchFamily="34" charset="0"/>
                <a:ea typeface="Arial" panose="020B0604020202020204" pitchFamily="34" charset="0"/>
              </a:endParaRPr>
            </a:p>
          </p:txBody>
        </p:sp>
        <p:sp>
          <p:nvSpPr>
            <p:cNvPr id="69" name="Rectangle 68">
              <a:extLst>
                <a:ext uri="{FF2B5EF4-FFF2-40B4-BE49-F238E27FC236}">
                  <a16:creationId xmlns:a16="http://schemas.microsoft.com/office/drawing/2014/main" id="{1D720C59-1421-4C64-95E4-571DA16865AD}"/>
                </a:ext>
              </a:extLst>
            </p:cNvPr>
            <p:cNvSpPr/>
            <p:nvPr/>
          </p:nvSpPr>
          <p:spPr>
            <a:xfrm>
              <a:off x="7252970" y="3952484"/>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0" name="Rectangle 69">
              <a:extLst>
                <a:ext uri="{FF2B5EF4-FFF2-40B4-BE49-F238E27FC236}">
                  <a16:creationId xmlns:a16="http://schemas.microsoft.com/office/drawing/2014/main" id="{56ADE3E6-A611-409B-858A-BBBD11AACE4E}"/>
                </a:ext>
              </a:extLst>
            </p:cNvPr>
            <p:cNvSpPr/>
            <p:nvPr/>
          </p:nvSpPr>
          <p:spPr>
            <a:xfrm>
              <a:off x="7292594" y="3952484"/>
              <a:ext cx="647074"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Women</a:t>
              </a:r>
              <a:endParaRPr lang="en-US" sz="2800" b="1">
                <a:solidFill>
                  <a:srgbClr val="999683"/>
                </a:solidFill>
                <a:effectLst/>
                <a:latin typeface="Arial" panose="020B0604020202020204" pitchFamily="34" charset="0"/>
                <a:ea typeface="Arial" panose="020B0604020202020204" pitchFamily="34" charset="0"/>
              </a:endParaRPr>
            </a:p>
          </p:txBody>
        </p:sp>
        <p:sp>
          <p:nvSpPr>
            <p:cNvPr id="71" name="Rectangle 70">
              <a:extLst>
                <a:ext uri="{FF2B5EF4-FFF2-40B4-BE49-F238E27FC236}">
                  <a16:creationId xmlns:a16="http://schemas.microsoft.com/office/drawing/2014/main" id="{FBE9B6D3-A090-4573-B8B5-0E4A81E72CD2}"/>
                </a:ext>
              </a:extLst>
            </p:cNvPr>
            <p:cNvSpPr/>
            <p:nvPr/>
          </p:nvSpPr>
          <p:spPr>
            <a:xfrm>
              <a:off x="7778750" y="3952484"/>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2" name="Rectangle 71">
              <a:extLst>
                <a:ext uri="{FF2B5EF4-FFF2-40B4-BE49-F238E27FC236}">
                  <a16:creationId xmlns:a16="http://schemas.microsoft.com/office/drawing/2014/main" id="{04E2AC1B-7872-4219-B9AE-CD263C9C97FC}"/>
                </a:ext>
              </a:extLst>
            </p:cNvPr>
            <p:cNvSpPr/>
            <p:nvPr/>
          </p:nvSpPr>
          <p:spPr>
            <a:xfrm>
              <a:off x="6885432" y="4120124"/>
              <a:ext cx="46917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N=53</a:t>
              </a:r>
              <a:endParaRPr lang="en-US" sz="2800" b="1">
                <a:solidFill>
                  <a:srgbClr val="999683"/>
                </a:solidFill>
                <a:effectLst/>
                <a:latin typeface="Arial" panose="020B0604020202020204" pitchFamily="34" charset="0"/>
                <a:ea typeface="Arial" panose="020B0604020202020204" pitchFamily="34" charset="0"/>
              </a:endParaRPr>
            </a:p>
          </p:txBody>
        </p:sp>
        <p:sp>
          <p:nvSpPr>
            <p:cNvPr id="73" name="Rectangle 72">
              <a:extLst>
                <a:ext uri="{FF2B5EF4-FFF2-40B4-BE49-F238E27FC236}">
                  <a16:creationId xmlns:a16="http://schemas.microsoft.com/office/drawing/2014/main" id="{31BA067E-6487-45F5-A128-76672F7394E1}"/>
                </a:ext>
              </a:extLst>
            </p:cNvPr>
            <p:cNvSpPr/>
            <p:nvPr/>
          </p:nvSpPr>
          <p:spPr>
            <a:xfrm>
              <a:off x="7239254" y="4120124"/>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4" name="Rectangle 73">
              <a:extLst>
                <a:ext uri="{FF2B5EF4-FFF2-40B4-BE49-F238E27FC236}">
                  <a16:creationId xmlns:a16="http://schemas.microsoft.com/office/drawing/2014/main" id="{364E11EE-EAFC-4870-80C0-7BB1FDCE0DD2}"/>
                </a:ext>
              </a:extLst>
            </p:cNvPr>
            <p:cNvSpPr/>
            <p:nvPr/>
          </p:nvSpPr>
          <p:spPr>
            <a:xfrm>
              <a:off x="9215881" y="4040876"/>
              <a:ext cx="152538"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75" name="Rectangle 74">
              <a:extLst>
                <a:ext uri="{FF2B5EF4-FFF2-40B4-BE49-F238E27FC236}">
                  <a16:creationId xmlns:a16="http://schemas.microsoft.com/office/drawing/2014/main" id="{C341C326-170E-4DF7-8DBD-2BE86273A365}"/>
                </a:ext>
              </a:extLst>
            </p:cNvPr>
            <p:cNvSpPr/>
            <p:nvPr/>
          </p:nvSpPr>
          <p:spPr>
            <a:xfrm>
              <a:off x="9063482" y="4040876"/>
              <a:ext cx="201856"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59</a:t>
              </a:r>
              <a:endParaRPr lang="en-US" sz="2800" b="1">
                <a:solidFill>
                  <a:srgbClr val="999683"/>
                </a:solidFill>
                <a:effectLst/>
                <a:latin typeface="Arial" panose="020B0604020202020204" pitchFamily="34" charset="0"/>
                <a:ea typeface="Arial" panose="020B0604020202020204" pitchFamily="34" charset="0"/>
              </a:endParaRPr>
            </a:p>
          </p:txBody>
        </p:sp>
        <p:sp>
          <p:nvSpPr>
            <p:cNvPr id="76" name="Rectangle 75">
              <a:extLst>
                <a:ext uri="{FF2B5EF4-FFF2-40B4-BE49-F238E27FC236}">
                  <a16:creationId xmlns:a16="http://schemas.microsoft.com/office/drawing/2014/main" id="{1C650945-0C91-49BC-BDCC-8F16A8DF33D6}"/>
                </a:ext>
              </a:extLst>
            </p:cNvPr>
            <p:cNvSpPr/>
            <p:nvPr/>
          </p:nvSpPr>
          <p:spPr>
            <a:xfrm>
              <a:off x="9330182" y="4040876"/>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7" name="Rectangle 76">
              <a:extLst>
                <a:ext uri="{FF2B5EF4-FFF2-40B4-BE49-F238E27FC236}">
                  <a16:creationId xmlns:a16="http://schemas.microsoft.com/office/drawing/2014/main" id="{E8635959-EC17-4195-BD05-76E8743E51E4}"/>
                </a:ext>
              </a:extLst>
            </p:cNvPr>
            <p:cNvSpPr/>
            <p:nvPr/>
          </p:nvSpPr>
          <p:spPr>
            <a:xfrm>
              <a:off x="6885432" y="4407525"/>
              <a:ext cx="1214149"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Millennial Men</a:t>
              </a:r>
              <a:endParaRPr lang="en-US" sz="2800" b="1">
                <a:solidFill>
                  <a:srgbClr val="999683"/>
                </a:solidFill>
                <a:effectLst/>
                <a:latin typeface="Arial" panose="020B0604020202020204" pitchFamily="34" charset="0"/>
                <a:ea typeface="Arial" panose="020B0604020202020204" pitchFamily="34" charset="0"/>
              </a:endParaRPr>
            </a:p>
          </p:txBody>
        </p:sp>
        <p:sp>
          <p:nvSpPr>
            <p:cNvPr id="78" name="Rectangle 77">
              <a:extLst>
                <a:ext uri="{FF2B5EF4-FFF2-40B4-BE49-F238E27FC236}">
                  <a16:creationId xmlns:a16="http://schemas.microsoft.com/office/drawing/2014/main" id="{0AD1A46C-5EBF-4F67-B509-0ECD40FCDF81}"/>
                </a:ext>
              </a:extLst>
            </p:cNvPr>
            <p:cNvSpPr/>
            <p:nvPr/>
          </p:nvSpPr>
          <p:spPr>
            <a:xfrm>
              <a:off x="7798562" y="4407525"/>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9" name="Rectangle 78">
              <a:extLst>
                <a:ext uri="{FF2B5EF4-FFF2-40B4-BE49-F238E27FC236}">
                  <a16:creationId xmlns:a16="http://schemas.microsoft.com/office/drawing/2014/main" id="{AEC7BA8B-1510-4F2C-BA98-AFB1D303A6C8}"/>
                </a:ext>
              </a:extLst>
            </p:cNvPr>
            <p:cNvSpPr/>
            <p:nvPr/>
          </p:nvSpPr>
          <p:spPr>
            <a:xfrm>
              <a:off x="6885432" y="4575317"/>
              <a:ext cx="469074" cy="211519"/>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N=81</a:t>
              </a:r>
              <a:endParaRPr lang="en-US" sz="2800" b="1">
                <a:solidFill>
                  <a:srgbClr val="999683"/>
                </a:solidFill>
                <a:effectLst/>
                <a:latin typeface="Arial" panose="020B0604020202020204" pitchFamily="34" charset="0"/>
                <a:ea typeface="Arial" panose="020B0604020202020204" pitchFamily="34" charset="0"/>
              </a:endParaRPr>
            </a:p>
          </p:txBody>
        </p:sp>
        <p:sp>
          <p:nvSpPr>
            <p:cNvPr id="80" name="Rectangle 79">
              <a:extLst>
                <a:ext uri="{FF2B5EF4-FFF2-40B4-BE49-F238E27FC236}">
                  <a16:creationId xmlns:a16="http://schemas.microsoft.com/office/drawing/2014/main" id="{7F1D5A26-25EE-4D14-BED9-5DDE43DEA0AF}"/>
                </a:ext>
              </a:extLst>
            </p:cNvPr>
            <p:cNvSpPr/>
            <p:nvPr/>
          </p:nvSpPr>
          <p:spPr>
            <a:xfrm>
              <a:off x="7239254" y="4575317"/>
              <a:ext cx="51206" cy="211519"/>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1" name="Rectangle 80">
              <a:extLst>
                <a:ext uri="{FF2B5EF4-FFF2-40B4-BE49-F238E27FC236}">
                  <a16:creationId xmlns:a16="http://schemas.microsoft.com/office/drawing/2014/main" id="{71F20C65-5F48-4FA8-A895-A56DB006E1A1}"/>
                </a:ext>
              </a:extLst>
            </p:cNvPr>
            <p:cNvSpPr/>
            <p:nvPr/>
          </p:nvSpPr>
          <p:spPr>
            <a:xfrm>
              <a:off x="9054338" y="4495780"/>
              <a:ext cx="214651" cy="21124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1">
                  <a:solidFill>
                    <a:srgbClr val="31CCE8"/>
                  </a:solidFill>
                  <a:effectLst/>
                  <a:latin typeface="Microsoft New Tai Lue" panose="020B0502040204020203" pitchFamily="34" charset="0"/>
                  <a:ea typeface="Microsoft New Tai Lue" panose="020B0502040204020203" pitchFamily="34" charset="0"/>
                </a:rPr>
                <a:t>68</a:t>
              </a:r>
              <a:endParaRPr lang="en-US" sz="2800" b="1">
                <a:solidFill>
                  <a:srgbClr val="999683"/>
                </a:solidFill>
                <a:effectLst/>
                <a:latin typeface="Arial" panose="020B0604020202020204" pitchFamily="34" charset="0"/>
                <a:ea typeface="Arial" panose="020B0604020202020204" pitchFamily="34" charset="0"/>
              </a:endParaRPr>
            </a:p>
          </p:txBody>
        </p:sp>
        <p:sp>
          <p:nvSpPr>
            <p:cNvPr id="82" name="Rectangle 81">
              <a:extLst>
                <a:ext uri="{FF2B5EF4-FFF2-40B4-BE49-F238E27FC236}">
                  <a16:creationId xmlns:a16="http://schemas.microsoft.com/office/drawing/2014/main" id="{D285A140-300C-4D9E-8E77-900121A6FB2E}"/>
                </a:ext>
              </a:extLst>
            </p:cNvPr>
            <p:cNvSpPr/>
            <p:nvPr/>
          </p:nvSpPr>
          <p:spPr>
            <a:xfrm>
              <a:off x="9215882" y="4495780"/>
              <a:ext cx="161676" cy="21124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1">
                  <a:solidFill>
                    <a:srgbClr val="31CCE8"/>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83" name="Rectangle 82">
              <a:extLst>
                <a:ext uri="{FF2B5EF4-FFF2-40B4-BE49-F238E27FC236}">
                  <a16:creationId xmlns:a16="http://schemas.microsoft.com/office/drawing/2014/main" id="{870E74BE-23F5-431D-933A-47BE6E3DFCAA}"/>
                </a:ext>
              </a:extLst>
            </p:cNvPr>
            <p:cNvSpPr/>
            <p:nvPr/>
          </p:nvSpPr>
          <p:spPr>
            <a:xfrm>
              <a:off x="9337802" y="4495780"/>
              <a:ext cx="51468" cy="21124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4" name="Rectangle 83">
              <a:extLst>
                <a:ext uri="{FF2B5EF4-FFF2-40B4-BE49-F238E27FC236}">
                  <a16:creationId xmlns:a16="http://schemas.microsoft.com/office/drawing/2014/main" id="{CB79CEE6-6087-4490-81BE-E4C9710FA970}"/>
                </a:ext>
              </a:extLst>
            </p:cNvPr>
            <p:cNvSpPr/>
            <p:nvPr/>
          </p:nvSpPr>
          <p:spPr>
            <a:xfrm>
              <a:off x="6885432" y="4862947"/>
              <a:ext cx="912244"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Gen X Men</a:t>
              </a:r>
              <a:endParaRPr lang="en-US" sz="2800" b="1">
                <a:solidFill>
                  <a:srgbClr val="999683"/>
                </a:solidFill>
                <a:effectLst/>
                <a:latin typeface="Arial" panose="020B0604020202020204" pitchFamily="34" charset="0"/>
                <a:ea typeface="Arial" panose="020B0604020202020204" pitchFamily="34" charset="0"/>
              </a:endParaRPr>
            </a:p>
          </p:txBody>
        </p:sp>
        <p:sp>
          <p:nvSpPr>
            <p:cNvPr id="85" name="Rectangle 84">
              <a:extLst>
                <a:ext uri="{FF2B5EF4-FFF2-40B4-BE49-F238E27FC236}">
                  <a16:creationId xmlns:a16="http://schemas.microsoft.com/office/drawing/2014/main" id="{ED61D818-1F46-40FE-8642-5E73A78103DA}"/>
                </a:ext>
              </a:extLst>
            </p:cNvPr>
            <p:cNvSpPr/>
            <p:nvPr/>
          </p:nvSpPr>
          <p:spPr>
            <a:xfrm>
              <a:off x="7571486" y="4862947"/>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6" name="Rectangle 85">
              <a:extLst>
                <a:ext uri="{FF2B5EF4-FFF2-40B4-BE49-F238E27FC236}">
                  <a16:creationId xmlns:a16="http://schemas.microsoft.com/office/drawing/2014/main" id="{EEE52E00-478A-4C38-ABAC-1D134A11624F}"/>
                </a:ext>
              </a:extLst>
            </p:cNvPr>
            <p:cNvSpPr/>
            <p:nvPr/>
          </p:nvSpPr>
          <p:spPr>
            <a:xfrm>
              <a:off x="6885432" y="5030587"/>
              <a:ext cx="46917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N=56</a:t>
              </a:r>
              <a:endParaRPr lang="en-US" sz="2800" b="1">
                <a:solidFill>
                  <a:srgbClr val="999683"/>
                </a:solidFill>
                <a:effectLst/>
                <a:latin typeface="Arial" panose="020B0604020202020204" pitchFamily="34" charset="0"/>
                <a:ea typeface="Arial" panose="020B0604020202020204" pitchFamily="34" charset="0"/>
              </a:endParaRPr>
            </a:p>
          </p:txBody>
        </p:sp>
        <p:sp>
          <p:nvSpPr>
            <p:cNvPr id="87" name="Rectangle 86">
              <a:extLst>
                <a:ext uri="{FF2B5EF4-FFF2-40B4-BE49-F238E27FC236}">
                  <a16:creationId xmlns:a16="http://schemas.microsoft.com/office/drawing/2014/main" id="{8B384E54-B727-4128-ADA6-01C272AEF413}"/>
                </a:ext>
              </a:extLst>
            </p:cNvPr>
            <p:cNvSpPr/>
            <p:nvPr/>
          </p:nvSpPr>
          <p:spPr>
            <a:xfrm>
              <a:off x="7239254" y="5030587"/>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88" name="Rectangle 87">
              <a:extLst>
                <a:ext uri="{FF2B5EF4-FFF2-40B4-BE49-F238E27FC236}">
                  <a16:creationId xmlns:a16="http://schemas.microsoft.com/office/drawing/2014/main" id="{A31F665B-A7C7-48D1-8270-2B77AAF47B28}"/>
                </a:ext>
              </a:extLst>
            </p:cNvPr>
            <p:cNvSpPr/>
            <p:nvPr/>
          </p:nvSpPr>
          <p:spPr>
            <a:xfrm>
              <a:off x="9063482" y="4951339"/>
              <a:ext cx="201856"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54</a:t>
              </a:r>
              <a:endParaRPr lang="en-US" sz="2800" b="1">
                <a:solidFill>
                  <a:srgbClr val="999683"/>
                </a:solidFill>
                <a:effectLst/>
                <a:latin typeface="Arial" panose="020B0604020202020204" pitchFamily="34" charset="0"/>
                <a:ea typeface="Arial" panose="020B0604020202020204" pitchFamily="34" charset="0"/>
              </a:endParaRPr>
            </a:p>
          </p:txBody>
        </p:sp>
        <p:sp>
          <p:nvSpPr>
            <p:cNvPr id="89" name="Rectangle 88">
              <a:extLst>
                <a:ext uri="{FF2B5EF4-FFF2-40B4-BE49-F238E27FC236}">
                  <a16:creationId xmlns:a16="http://schemas.microsoft.com/office/drawing/2014/main" id="{428C6C72-476D-4982-9B8D-769199D4E147}"/>
                </a:ext>
              </a:extLst>
            </p:cNvPr>
            <p:cNvSpPr/>
            <p:nvPr/>
          </p:nvSpPr>
          <p:spPr>
            <a:xfrm>
              <a:off x="9215881" y="4951339"/>
              <a:ext cx="152538"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90" name="Rectangle 89">
              <a:extLst>
                <a:ext uri="{FF2B5EF4-FFF2-40B4-BE49-F238E27FC236}">
                  <a16:creationId xmlns:a16="http://schemas.microsoft.com/office/drawing/2014/main" id="{12B18E42-E9FC-4718-B26F-400E403F8C2A}"/>
                </a:ext>
              </a:extLst>
            </p:cNvPr>
            <p:cNvSpPr/>
            <p:nvPr/>
          </p:nvSpPr>
          <p:spPr>
            <a:xfrm>
              <a:off x="9330182" y="4951339"/>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1" name="Rectangle 90">
              <a:extLst>
                <a:ext uri="{FF2B5EF4-FFF2-40B4-BE49-F238E27FC236}">
                  <a16:creationId xmlns:a16="http://schemas.microsoft.com/office/drawing/2014/main" id="{18DBCD64-4675-4D6F-A104-F79EB79CF331}"/>
                </a:ext>
              </a:extLst>
            </p:cNvPr>
            <p:cNvSpPr/>
            <p:nvPr/>
          </p:nvSpPr>
          <p:spPr>
            <a:xfrm>
              <a:off x="6885432" y="5317988"/>
              <a:ext cx="484652"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White</a:t>
              </a:r>
              <a:endParaRPr lang="en-US" sz="2800" b="1">
                <a:solidFill>
                  <a:srgbClr val="999683"/>
                </a:solidFill>
                <a:effectLst/>
                <a:latin typeface="Arial" panose="020B0604020202020204" pitchFamily="34" charset="0"/>
                <a:ea typeface="Arial" panose="020B0604020202020204" pitchFamily="34" charset="0"/>
              </a:endParaRPr>
            </a:p>
          </p:txBody>
        </p:sp>
        <p:sp>
          <p:nvSpPr>
            <p:cNvPr id="92" name="Rectangle 91">
              <a:extLst>
                <a:ext uri="{FF2B5EF4-FFF2-40B4-BE49-F238E27FC236}">
                  <a16:creationId xmlns:a16="http://schemas.microsoft.com/office/drawing/2014/main" id="{192F7436-586E-49CF-9E67-6CB45D5A4922}"/>
                </a:ext>
              </a:extLst>
            </p:cNvPr>
            <p:cNvSpPr/>
            <p:nvPr/>
          </p:nvSpPr>
          <p:spPr>
            <a:xfrm>
              <a:off x="7249922" y="5317988"/>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3" name="Rectangle 92">
              <a:extLst>
                <a:ext uri="{FF2B5EF4-FFF2-40B4-BE49-F238E27FC236}">
                  <a16:creationId xmlns:a16="http://schemas.microsoft.com/office/drawing/2014/main" id="{4D4C50E7-79FC-40FC-8AB8-DE80220DB84D}"/>
                </a:ext>
              </a:extLst>
            </p:cNvPr>
            <p:cNvSpPr/>
            <p:nvPr/>
          </p:nvSpPr>
          <p:spPr>
            <a:xfrm>
              <a:off x="6885432" y="5485654"/>
              <a:ext cx="570246"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N=228</a:t>
              </a:r>
              <a:endParaRPr lang="en-US" sz="2800" b="1">
                <a:solidFill>
                  <a:srgbClr val="999683"/>
                </a:solidFill>
                <a:effectLst/>
                <a:latin typeface="Arial" panose="020B0604020202020204" pitchFamily="34" charset="0"/>
                <a:ea typeface="Arial" panose="020B0604020202020204" pitchFamily="34" charset="0"/>
              </a:endParaRPr>
            </a:p>
          </p:txBody>
        </p:sp>
        <p:sp>
          <p:nvSpPr>
            <p:cNvPr id="94" name="Rectangle 93">
              <a:extLst>
                <a:ext uri="{FF2B5EF4-FFF2-40B4-BE49-F238E27FC236}">
                  <a16:creationId xmlns:a16="http://schemas.microsoft.com/office/drawing/2014/main" id="{5633D74B-059E-4C2B-8093-44B1B31A7E81}"/>
                </a:ext>
              </a:extLst>
            </p:cNvPr>
            <p:cNvSpPr/>
            <p:nvPr/>
          </p:nvSpPr>
          <p:spPr>
            <a:xfrm>
              <a:off x="7313931" y="5485654"/>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5" name="Rectangle 94">
              <a:extLst>
                <a:ext uri="{FF2B5EF4-FFF2-40B4-BE49-F238E27FC236}">
                  <a16:creationId xmlns:a16="http://schemas.microsoft.com/office/drawing/2014/main" id="{ECE5E254-7EFD-4F1F-8700-8415A1E03349}"/>
                </a:ext>
              </a:extLst>
            </p:cNvPr>
            <p:cNvSpPr/>
            <p:nvPr/>
          </p:nvSpPr>
          <p:spPr>
            <a:xfrm>
              <a:off x="9215881" y="5406380"/>
              <a:ext cx="152538"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96" name="Rectangle 95">
              <a:extLst>
                <a:ext uri="{FF2B5EF4-FFF2-40B4-BE49-F238E27FC236}">
                  <a16:creationId xmlns:a16="http://schemas.microsoft.com/office/drawing/2014/main" id="{FFB76C77-7114-4059-90CC-22482ABB1769}"/>
                </a:ext>
              </a:extLst>
            </p:cNvPr>
            <p:cNvSpPr/>
            <p:nvPr/>
          </p:nvSpPr>
          <p:spPr>
            <a:xfrm>
              <a:off x="9063482" y="5406380"/>
              <a:ext cx="201856"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57</a:t>
              </a:r>
              <a:endParaRPr lang="en-US" sz="2800" b="1">
                <a:solidFill>
                  <a:srgbClr val="999683"/>
                </a:solidFill>
                <a:effectLst/>
                <a:latin typeface="Arial" panose="020B0604020202020204" pitchFamily="34" charset="0"/>
                <a:ea typeface="Arial" panose="020B0604020202020204" pitchFamily="34" charset="0"/>
              </a:endParaRPr>
            </a:p>
          </p:txBody>
        </p:sp>
        <p:sp>
          <p:nvSpPr>
            <p:cNvPr id="97" name="Rectangle 96">
              <a:extLst>
                <a:ext uri="{FF2B5EF4-FFF2-40B4-BE49-F238E27FC236}">
                  <a16:creationId xmlns:a16="http://schemas.microsoft.com/office/drawing/2014/main" id="{702B068E-0A2C-4B6F-BAB1-260AF22B3795}"/>
                </a:ext>
              </a:extLst>
            </p:cNvPr>
            <p:cNvSpPr/>
            <p:nvPr/>
          </p:nvSpPr>
          <p:spPr>
            <a:xfrm>
              <a:off x="9330182" y="5406380"/>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8" name="Rectangle 97">
              <a:extLst>
                <a:ext uri="{FF2B5EF4-FFF2-40B4-BE49-F238E27FC236}">
                  <a16:creationId xmlns:a16="http://schemas.microsoft.com/office/drawing/2014/main" id="{055DD938-72BF-4D2F-9E7D-575FAFDBCF1A}"/>
                </a:ext>
              </a:extLst>
            </p:cNvPr>
            <p:cNvSpPr/>
            <p:nvPr/>
          </p:nvSpPr>
          <p:spPr>
            <a:xfrm>
              <a:off x="6885432" y="5773080"/>
              <a:ext cx="354306"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Non</a:t>
              </a:r>
              <a:endParaRPr lang="en-US" sz="2800" b="1">
                <a:solidFill>
                  <a:srgbClr val="999683"/>
                </a:solidFill>
                <a:effectLst/>
                <a:latin typeface="Arial" panose="020B0604020202020204" pitchFamily="34" charset="0"/>
                <a:ea typeface="Arial" panose="020B0604020202020204" pitchFamily="34" charset="0"/>
              </a:endParaRPr>
            </a:p>
          </p:txBody>
        </p:sp>
        <p:sp>
          <p:nvSpPr>
            <p:cNvPr id="99" name="Rectangle 98">
              <a:extLst>
                <a:ext uri="{FF2B5EF4-FFF2-40B4-BE49-F238E27FC236}">
                  <a16:creationId xmlns:a16="http://schemas.microsoft.com/office/drawing/2014/main" id="{FFE3A1EC-608F-4CD2-92B6-8B4730B76152}"/>
                </a:ext>
              </a:extLst>
            </p:cNvPr>
            <p:cNvSpPr/>
            <p:nvPr/>
          </p:nvSpPr>
          <p:spPr>
            <a:xfrm>
              <a:off x="7152132" y="5773080"/>
              <a:ext cx="74591"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00" name="Rectangle 99">
              <a:extLst>
                <a:ext uri="{FF2B5EF4-FFF2-40B4-BE49-F238E27FC236}">
                  <a16:creationId xmlns:a16="http://schemas.microsoft.com/office/drawing/2014/main" id="{CC7C2995-8604-4CDA-AF22-F3FCA3C1289A}"/>
                </a:ext>
              </a:extLst>
            </p:cNvPr>
            <p:cNvSpPr/>
            <p:nvPr/>
          </p:nvSpPr>
          <p:spPr>
            <a:xfrm>
              <a:off x="7208520" y="5773080"/>
              <a:ext cx="444374"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white</a:t>
              </a:r>
              <a:endParaRPr lang="en-US" sz="2800" b="1">
                <a:solidFill>
                  <a:srgbClr val="999683"/>
                </a:solidFill>
                <a:effectLst/>
                <a:latin typeface="Arial" panose="020B0604020202020204" pitchFamily="34" charset="0"/>
                <a:ea typeface="Arial" panose="020B0604020202020204" pitchFamily="34" charset="0"/>
              </a:endParaRPr>
            </a:p>
          </p:txBody>
        </p:sp>
        <p:sp>
          <p:nvSpPr>
            <p:cNvPr id="101" name="Rectangle 100">
              <a:extLst>
                <a:ext uri="{FF2B5EF4-FFF2-40B4-BE49-F238E27FC236}">
                  <a16:creationId xmlns:a16="http://schemas.microsoft.com/office/drawing/2014/main" id="{8EEC8C23-A3C9-4C13-8A25-9FEC08FD0402}"/>
                </a:ext>
              </a:extLst>
            </p:cNvPr>
            <p:cNvSpPr/>
            <p:nvPr/>
          </p:nvSpPr>
          <p:spPr>
            <a:xfrm>
              <a:off x="7542531" y="5773080"/>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02" name="Rectangle 101">
              <a:extLst>
                <a:ext uri="{FF2B5EF4-FFF2-40B4-BE49-F238E27FC236}">
                  <a16:creationId xmlns:a16="http://schemas.microsoft.com/office/drawing/2014/main" id="{A1D5DEAB-7399-450D-AC28-2D7E98BD2752}"/>
                </a:ext>
              </a:extLst>
            </p:cNvPr>
            <p:cNvSpPr/>
            <p:nvPr/>
          </p:nvSpPr>
          <p:spPr>
            <a:xfrm>
              <a:off x="6885432" y="5940720"/>
              <a:ext cx="46917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N=41</a:t>
              </a:r>
              <a:endParaRPr lang="en-US" sz="2800" b="1">
                <a:solidFill>
                  <a:srgbClr val="999683"/>
                </a:solidFill>
                <a:effectLst/>
                <a:latin typeface="Arial" panose="020B0604020202020204" pitchFamily="34" charset="0"/>
                <a:ea typeface="Arial" panose="020B0604020202020204" pitchFamily="34" charset="0"/>
              </a:endParaRPr>
            </a:p>
          </p:txBody>
        </p:sp>
        <p:sp>
          <p:nvSpPr>
            <p:cNvPr id="103" name="Rectangle 102">
              <a:extLst>
                <a:ext uri="{FF2B5EF4-FFF2-40B4-BE49-F238E27FC236}">
                  <a16:creationId xmlns:a16="http://schemas.microsoft.com/office/drawing/2014/main" id="{BF519602-D6E0-4919-8642-C86A54062002}"/>
                </a:ext>
              </a:extLst>
            </p:cNvPr>
            <p:cNvSpPr/>
            <p:nvPr/>
          </p:nvSpPr>
          <p:spPr>
            <a:xfrm>
              <a:off x="7239254" y="5940720"/>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04" name="Rectangle 103">
              <a:extLst>
                <a:ext uri="{FF2B5EF4-FFF2-40B4-BE49-F238E27FC236}">
                  <a16:creationId xmlns:a16="http://schemas.microsoft.com/office/drawing/2014/main" id="{EFF92827-4A40-41D7-BB78-670FCA7A9398}"/>
                </a:ext>
              </a:extLst>
            </p:cNvPr>
            <p:cNvSpPr/>
            <p:nvPr/>
          </p:nvSpPr>
          <p:spPr>
            <a:xfrm>
              <a:off x="9054338" y="5861335"/>
              <a:ext cx="214651" cy="21124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1">
                  <a:solidFill>
                    <a:srgbClr val="31CCE8"/>
                  </a:solidFill>
                  <a:effectLst/>
                  <a:latin typeface="Microsoft New Tai Lue" panose="020B0502040204020203" pitchFamily="34" charset="0"/>
                  <a:ea typeface="Microsoft New Tai Lue" panose="020B0502040204020203" pitchFamily="34" charset="0"/>
                </a:rPr>
                <a:t>63</a:t>
              </a:r>
              <a:endParaRPr lang="en-US" sz="2800" b="1">
                <a:solidFill>
                  <a:srgbClr val="999683"/>
                </a:solidFill>
                <a:effectLst/>
                <a:latin typeface="Arial" panose="020B0604020202020204" pitchFamily="34" charset="0"/>
                <a:ea typeface="Arial" panose="020B0604020202020204" pitchFamily="34" charset="0"/>
              </a:endParaRPr>
            </a:p>
          </p:txBody>
        </p:sp>
        <p:sp>
          <p:nvSpPr>
            <p:cNvPr id="105" name="Rectangle 104">
              <a:extLst>
                <a:ext uri="{FF2B5EF4-FFF2-40B4-BE49-F238E27FC236}">
                  <a16:creationId xmlns:a16="http://schemas.microsoft.com/office/drawing/2014/main" id="{99A37FF7-90B3-4A73-B981-C2505FDC6455}"/>
                </a:ext>
              </a:extLst>
            </p:cNvPr>
            <p:cNvSpPr/>
            <p:nvPr/>
          </p:nvSpPr>
          <p:spPr>
            <a:xfrm>
              <a:off x="9215882" y="5861335"/>
              <a:ext cx="161676" cy="21124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1">
                  <a:solidFill>
                    <a:srgbClr val="31CCE8"/>
                  </a:solidFill>
                  <a:effectLst/>
                  <a:latin typeface="Microsoft New Tai Lue" panose="020B0502040204020203" pitchFamily="34" charset="0"/>
                  <a:ea typeface="Microsoft New Tai Lue" panose="020B0502040204020203"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106" name="Rectangle 105">
              <a:extLst>
                <a:ext uri="{FF2B5EF4-FFF2-40B4-BE49-F238E27FC236}">
                  <a16:creationId xmlns:a16="http://schemas.microsoft.com/office/drawing/2014/main" id="{6EA33705-4EE0-47E4-BB1D-FB437253601A}"/>
                </a:ext>
              </a:extLst>
            </p:cNvPr>
            <p:cNvSpPr/>
            <p:nvPr/>
          </p:nvSpPr>
          <p:spPr>
            <a:xfrm>
              <a:off x="9337802" y="5861335"/>
              <a:ext cx="51468" cy="21124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1">
                  <a:solidFill>
                    <a:srgbClr val="31CCE8"/>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07" name="Shape 1864">
              <a:extLst>
                <a:ext uri="{FF2B5EF4-FFF2-40B4-BE49-F238E27FC236}">
                  <a16:creationId xmlns:a16="http://schemas.microsoft.com/office/drawing/2014/main" id="{A078EADB-940B-46F5-B151-348068C83F50}"/>
                </a:ext>
              </a:extLst>
            </p:cNvPr>
            <p:cNvSpPr/>
            <p:nvPr/>
          </p:nvSpPr>
          <p:spPr>
            <a:xfrm>
              <a:off x="5968492" y="3049143"/>
              <a:ext cx="903605" cy="491236"/>
            </a:xfrm>
            <a:custGeom>
              <a:avLst/>
              <a:gdLst/>
              <a:ahLst/>
              <a:cxnLst/>
              <a:rect l="0" t="0" r="0" b="0"/>
              <a:pathLst>
                <a:path w="903605" h="491236">
                  <a:moveTo>
                    <a:pt x="903605" y="0"/>
                  </a:moveTo>
                  <a:lnTo>
                    <a:pt x="854329" y="69469"/>
                  </a:lnTo>
                  <a:lnTo>
                    <a:pt x="842379" y="47131"/>
                  </a:lnTo>
                  <a:lnTo>
                    <a:pt x="11938" y="491236"/>
                  </a:lnTo>
                  <a:lnTo>
                    <a:pt x="0" y="468884"/>
                  </a:lnTo>
                  <a:lnTo>
                    <a:pt x="830374" y="24690"/>
                  </a:lnTo>
                  <a:lnTo>
                    <a:pt x="818388" y="2286"/>
                  </a:lnTo>
                  <a:lnTo>
                    <a:pt x="903605" y="0"/>
                  </a:lnTo>
                  <a:close/>
                </a:path>
              </a:pathLst>
            </a:custGeom>
            <a:ln w="0" cap="flat">
              <a:round/>
            </a:ln>
          </p:spPr>
          <p:style>
            <a:lnRef idx="0">
              <a:srgbClr val="000000">
                <a:alpha val="0"/>
              </a:srgbClr>
            </a:lnRef>
            <a:fillRef idx="1">
              <a:srgbClr val="ADEBF6"/>
            </a:fillRef>
            <a:effectRef idx="0">
              <a:scrgbClr r="0" g="0" b="0"/>
            </a:effectRef>
            <a:fontRef idx="none"/>
          </p:style>
          <p:txBody>
            <a:bodyPr/>
            <a:lstStyle/>
            <a:p>
              <a:endParaRPr lang="en-US"/>
            </a:p>
          </p:txBody>
        </p:sp>
        <p:sp>
          <p:nvSpPr>
            <p:cNvPr id="108" name="Rectangle 107">
              <a:extLst>
                <a:ext uri="{FF2B5EF4-FFF2-40B4-BE49-F238E27FC236}">
                  <a16:creationId xmlns:a16="http://schemas.microsoft.com/office/drawing/2014/main" id="{291D5327-4AA8-429B-BD9E-7A09310685DA}"/>
                </a:ext>
              </a:extLst>
            </p:cNvPr>
            <p:cNvSpPr/>
            <p:nvPr/>
          </p:nvSpPr>
          <p:spPr>
            <a:xfrm>
              <a:off x="3825494" y="6045532"/>
              <a:ext cx="1262431" cy="15370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800" b="0">
                  <a:solidFill>
                    <a:srgbClr val="7F7F7F"/>
                  </a:solidFill>
                  <a:effectLst/>
                  <a:latin typeface="Microsoft New Tai Lue" panose="020B0502040204020203" pitchFamily="34" charset="0"/>
                  <a:ea typeface="Microsoft New Tai Lue" panose="020B0502040204020203" pitchFamily="34" charset="0"/>
                </a:rPr>
                <a:t>Total Sample, N=269</a:t>
              </a:r>
              <a:endParaRPr lang="en-US" sz="2800" b="1">
                <a:solidFill>
                  <a:srgbClr val="999683"/>
                </a:solidFill>
                <a:effectLst/>
                <a:latin typeface="Arial" panose="020B0604020202020204" pitchFamily="34" charset="0"/>
                <a:ea typeface="Arial" panose="020B0604020202020204" pitchFamily="34" charset="0"/>
              </a:endParaRPr>
            </a:p>
          </p:txBody>
        </p:sp>
        <p:sp>
          <p:nvSpPr>
            <p:cNvPr id="109" name="Rectangle 108">
              <a:extLst>
                <a:ext uri="{FF2B5EF4-FFF2-40B4-BE49-F238E27FC236}">
                  <a16:creationId xmlns:a16="http://schemas.microsoft.com/office/drawing/2014/main" id="{AC09D5E5-AB4C-4059-9EAF-CCAD7E060D72}"/>
                </a:ext>
              </a:extLst>
            </p:cNvPr>
            <p:cNvSpPr/>
            <p:nvPr/>
          </p:nvSpPr>
          <p:spPr>
            <a:xfrm>
              <a:off x="4775327" y="6045532"/>
              <a:ext cx="37210" cy="153707"/>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800" b="0">
                  <a:solidFill>
                    <a:srgbClr val="000000"/>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10" name="Rectangle 109">
              <a:extLst>
                <a:ext uri="{FF2B5EF4-FFF2-40B4-BE49-F238E27FC236}">
                  <a16:creationId xmlns:a16="http://schemas.microsoft.com/office/drawing/2014/main" id="{57AD64FC-0C28-4509-945F-D0AB934212DA}"/>
                </a:ext>
              </a:extLst>
            </p:cNvPr>
            <p:cNvSpPr/>
            <p:nvPr/>
          </p:nvSpPr>
          <p:spPr>
            <a:xfrm>
              <a:off x="529463" y="232775"/>
              <a:ext cx="4691906"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3600" b="1" dirty="0">
                  <a:solidFill>
                    <a:srgbClr val="C00000"/>
                  </a:solidFill>
                  <a:effectLst/>
                  <a:latin typeface="+mj-lt"/>
                  <a:ea typeface="Arial" panose="020B0604020202020204" pitchFamily="34" charset="0"/>
                </a:rPr>
                <a:t>ENCOURAGEMENT</a:t>
              </a:r>
            </a:p>
          </p:txBody>
        </p:sp>
        <p:sp>
          <p:nvSpPr>
            <p:cNvPr id="111" name="Rectangle 110">
              <a:extLst>
                <a:ext uri="{FF2B5EF4-FFF2-40B4-BE49-F238E27FC236}">
                  <a16:creationId xmlns:a16="http://schemas.microsoft.com/office/drawing/2014/main" id="{6CF293D7-80EF-46B4-B431-F7D03B901C80}"/>
                </a:ext>
              </a:extLst>
            </p:cNvPr>
            <p:cNvSpPr/>
            <p:nvPr/>
          </p:nvSpPr>
          <p:spPr>
            <a:xfrm>
              <a:off x="3055874" y="689308"/>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112" name="Rectangle 111">
              <a:extLst>
                <a:ext uri="{FF2B5EF4-FFF2-40B4-BE49-F238E27FC236}">
                  <a16:creationId xmlns:a16="http://schemas.microsoft.com/office/drawing/2014/main" id="{02D135A6-9BB2-45DB-835E-47B75B09B8D6}"/>
                </a:ext>
              </a:extLst>
            </p:cNvPr>
            <p:cNvSpPr/>
            <p:nvPr/>
          </p:nvSpPr>
          <p:spPr>
            <a:xfrm>
              <a:off x="497967" y="860525"/>
              <a:ext cx="472340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dirty="0">
                  <a:effectLst/>
                  <a:latin typeface="+mj-lt"/>
                  <a:ea typeface="Arial" panose="020B0604020202020204" pitchFamily="34" charset="0"/>
                </a:rPr>
                <a:t>INTENDED MORE THAN </a:t>
              </a:r>
            </a:p>
          </p:txBody>
        </p:sp>
        <p:sp>
          <p:nvSpPr>
            <p:cNvPr id="113" name="Rectangle 112">
              <a:extLst>
                <a:ext uri="{FF2B5EF4-FFF2-40B4-BE49-F238E27FC236}">
                  <a16:creationId xmlns:a16="http://schemas.microsoft.com/office/drawing/2014/main" id="{6304C2BB-FEF9-442B-BD95-6A422DF4726B}"/>
                </a:ext>
              </a:extLst>
            </p:cNvPr>
            <p:cNvSpPr/>
            <p:nvPr/>
          </p:nvSpPr>
          <p:spPr>
            <a:xfrm>
              <a:off x="1578811" y="1523619"/>
              <a:ext cx="2593210"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dirty="0">
                  <a:effectLst/>
                  <a:latin typeface="+mj-lt"/>
                  <a:ea typeface="Arial" panose="020B0604020202020204" pitchFamily="34" charset="0"/>
                </a:rPr>
                <a:t>RECEIVED</a:t>
              </a:r>
            </a:p>
          </p:txBody>
        </p:sp>
        <p:sp>
          <p:nvSpPr>
            <p:cNvPr id="114" name="Rectangle 113">
              <a:extLst>
                <a:ext uri="{FF2B5EF4-FFF2-40B4-BE49-F238E27FC236}">
                  <a16:creationId xmlns:a16="http://schemas.microsoft.com/office/drawing/2014/main" id="{C6E189AA-647F-4180-8E9B-A4D2E4C6480F}"/>
                </a:ext>
              </a:extLst>
            </p:cNvPr>
            <p:cNvSpPr/>
            <p:nvPr/>
          </p:nvSpPr>
          <p:spPr>
            <a:xfrm>
              <a:off x="1908302" y="1500076"/>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1CCE8"/>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29241044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755CF31-DCCC-4EEB-A2B6-8F96F8CE91B0}"/>
              </a:ext>
            </a:extLst>
          </p:cNvPr>
          <p:cNvGrpSpPr/>
          <p:nvPr/>
        </p:nvGrpSpPr>
        <p:grpSpPr>
          <a:xfrm>
            <a:off x="549440" y="365760"/>
            <a:ext cx="11538753" cy="6492240"/>
            <a:chOff x="549440" y="365760"/>
            <a:chExt cx="11538753" cy="6492240"/>
          </a:xfrm>
        </p:grpSpPr>
        <p:pic>
          <p:nvPicPr>
            <p:cNvPr id="2" name="Picture 1">
              <a:extLst>
                <a:ext uri="{FF2B5EF4-FFF2-40B4-BE49-F238E27FC236}">
                  <a16:creationId xmlns:a16="http://schemas.microsoft.com/office/drawing/2014/main" id="{F8B6FF16-01D7-4BA5-9F94-9CDA0A3AA1FC}"/>
                </a:ext>
              </a:extLst>
            </p:cNvPr>
            <p:cNvPicPr>
              <a:picLocks noChangeAspect="1"/>
            </p:cNvPicPr>
            <p:nvPr/>
          </p:nvPicPr>
          <p:blipFill>
            <a:blip r:embed="rId2">
              <a:clrChange>
                <a:clrFrom>
                  <a:srgbClr val="F5F5F5"/>
                </a:clrFrom>
                <a:clrTo>
                  <a:srgbClr val="F5F5F5">
                    <a:alpha val="0"/>
                  </a:srgbClr>
                </a:clrTo>
              </a:clrChange>
            </a:blip>
            <a:stretch>
              <a:fillRect/>
            </a:stretch>
          </p:blipFill>
          <p:spPr>
            <a:xfrm>
              <a:off x="549440" y="365760"/>
              <a:ext cx="11538753" cy="6492240"/>
            </a:xfrm>
            <a:prstGeom prst="rect">
              <a:avLst/>
            </a:prstGeom>
          </p:spPr>
        </p:pic>
        <p:sp>
          <p:nvSpPr>
            <p:cNvPr id="3" name="Rectangle 2">
              <a:extLst>
                <a:ext uri="{FF2B5EF4-FFF2-40B4-BE49-F238E27FC236}">
                  <a16:creationId xmlns:a16="http://schemas.microsoft.com/office/drawing/2014/main" id="{252085C0-7317-447A-8449-8A429F733BBF}"/>
                </a:ext>
              </a:extLst>
            </p:cNvPr>
            <p:cNvSpPr/>
            <p:nvPr/>
          </p:nvSpPr>
          <p:spPr>
            <a:xfrm>
              <a:off x="890649" y="365760"/>
              <a:ext cx="4370120" cy="1843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6B0DE4E-3114-46D2-B2D5-B7886483FD06}"/>
                </a:ext>
              </a:extLst>
            </p:cNvPr>
            <p:cNvSpPr/>
            <p:nvPr/>
          </p:nvSpPr>
          <p:spPr>
            <a:xfrm>
              <a:off x="5260769" y="365760"/>
              <a:ext cx="6567054" cy="6555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E39106BE-ABA3-42FC-B02C-C2CCC450F84A}"/>
              </a:ext>
            </a:extLst>
          </p:cNvPr>
          <p:cNvSpPr txBox="1"/>
          <p:nvPr/>
        </p:nvSpPr>
        <p:spPr>
          <a:xfrm>
            <a:off x="798722" y="2098308"/>
            <a:ext cx="3570515" cy="2308324"/>
          </a:xfrm>
          <a:prstGeom prst="rect">
            <a:avLst/>
          </a:prstGeom>
          <a:noFill/>
        </p:spPr>
        <p:txBody>
          <a:bodyPr wrap="square" rtlCol="0">
            <a:spAutoFit/>
          </a:bodyPr>
          <a:lstStyle/>
          <a:p>
            <a:pPr algn="ctr"/>
            <a:r>
              <a:rPr lang="en-US" sz="3600" b="1" dirty="0">
                <a:solidFill>
                  <a:srgbClr val="C00000"/>
                </a:solidFill>
                <a:latin typeface="+mj-lt"/>
              </a:rPr>
              <a:t>STILL (SOMEWHAT) </a:t>
            </a:r>
          </a:p>
          <a:p>
            <a:pPr algn="ctr"/>
            <a:r>
              <a:rPr lang="en-US" sz="3600" b="1" dirty="0">
                <a:solidFill>
                  <a:srgbClr val="C00000"/>
                </a:solidFill>
                <a:latin typeface="+mj-lt"/>
              </a:rPr>
              <a:t>DANGEROUS AND DIRTY</a:t>
            </a:r>
          </a:p>
        </p:txBody>
      </p:sp>
    </p:spTree>
    <p:extLst>
      <p:ext uri="{BB962C8B-B14F-4D97-AF65-F5344CB8AC3E}">
        <p14:creationId xmlns:p14="http://schemas.microsoft.com/office/powerpoint/2010/main" val="34813905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FFD1BD-DF22-49D7-B3C3-AB60EBC4D507}"/>
              </a:ext>
            </a:extLst>
          </p:cNvPr>
          <p:cNvGrpSpPr/>
          <p:nvPr/>
        </p:nvGrpSpPr>
        <p:grpSpPr>
          <a:xfrm>
            <a:off x="795941" y="345964"/>
            <a:ext cx="13266170" cy="6609114"/>
            <a:chOff x="353637" y="248410"/>
            <a:chExt cx="13266170" cy="6609590"/>
          </a:xfrm>
        </p:grpSpPr>
        <p:pic>
          <p:nvPicPr>
            <p:cNvPr id="3" name="Picture 2">
              <a:extLst>
                <a:ext uri="{FF2B5EF4-FFF2-40B4-BE49-F238E27FC236}">
                  <a16:creationId xmlns:a16="http://schemas.microsoft.com/office/drawing/2014/main" id="{88D8FADC-1727-40C2-A733-2E0ED92C1C1F}"/>
                </a:ext>
              </a:extLst>
            </p:cNvPr>
            <p:cNvPicPr/>
            <p:nvPr/>
          </p:nvPicPr>
          <p:blipFill>
            <a:blip r:embed="rId2"/>
            <a:stretch>
              <a:fillRect/>
            </a:stretch>
          </p:blipFill>
          <p:spPr>
            <a:xfrm flipH="1">
              <a:off x="12191925" y="5829300"/>
              <a:ext cx="75" cy="1028700"/>
            </a:xfrm>
            <a:prstGeom prst="rect">
              <a:avLst/>
            </a:prstGeom>
          </p:spPr>
        </p:pic>
        <p:sp>
          <p:nvSpPr>
            <p:cNvPr id="4" name="Shape 35198">
              <a:extLst>
                <a:ext uri="{FF2B5EF4-FFF2-40B4-BE49-F238E27FC236}">
                  <a16:creationId xmlns:a16="http://schemas.microsoft.com/office/drawing/2014/main" id="{0D331A07-73CD-4742-BDC8-5D563C285405}"/>
                </a:ext>
              </a:extLst>
            </p:cNvPr>
            <p:cNvSpPr/>
            <p:nvPr/>
          </p:nvSpPr>
          <p:spPr>
            <a:xfrm>
              <a:off x="8078724" y="4963668"/>
              <a:ext cx="1626108" cy="222504"/>
            </a:xfrm>
            <a:custGeom>
              <a:avLst/>
              <a:gdLst/>
              <a:ahLst/>
              <a:cxnLst/>
              <a:rect l="0" t="0" r="0" b="0"/>
              <a:pathLst>
                <a:path w="1626108" h="222504">
                  <a:moveTo>
                    <a:pt x="0" y="0"/>
                  </a:moveTo>
                  <a:lnTo>
                    <a:pt x="1626108" y="0"/>
                  </a:lnTo>
                  <a:lnTo>
                    <a:pt x="1626108" y="222504"/>
                  </a:lnTo>
                  <a:lnTo>
                    <a:pt x="0" y="222504"/>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5" name="Shape 35199">
              <a:extLst>
                <a:ext uri="{FF2B5EF4-FFF2-40B4-BE49-F238E27FC236}">
                  <a16:creationId xmlns:a16="http://schemas.microsoft.com/office/drawing/2014/main" id="{565F4F94-3CB6-48C8-AB70-BAC8D6FAD3A0}"/>
                </a:ext>
              </a:extLst>
            </p:cNvPr>
            <p:cNvSpPr/>
            <p:nvPr/>
          </p:nvSpPr>
          <p:spPr>
            <a:xfrm>
              <a:off x="8078724" y="4186428"/>
              <a:ext cx="1411224" cy="222504"/>
            </a:xfrm>
            <a:custGeom>
              <a:avLst/>
              <a:gdLst/>
              <a:ahLst/>
              <a:cxnLst/>
              <a:rect l="0" t="0" r="0" b="0"/>
              <a:pathLst>
                <a:path w="1411224" h="222504">
                  <a:moveTo>
                    <a:pt x="0" y="0"/>
                  </a:moveTo>
                  <a:lnTo>
                    <a:pt x="1411224" y="0"/>
                  </a:lnTo>
                  <a:lnTo>
                    <a:pt x="1411224" y="222504"/>
                  </a:lnTo>
                  <a:lnTo>
                    <a:pt x="0" y="222504"/>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6" name="Shape 35200">
              <a:extLst>
                <a:ext uri="{FF2B5EF4-FFF2-40B4-BE49-F238E27FC236}">
                  <a16:creationId xmlns:a16="http://schemas.microsoft.com/office/drawing/2014/main" id="{2E38042E-A7DF-4F3D-9019-183BD201B86D}"/>
                </a:ext>
              </a:extLst>
            </p:cNvPr>
            <p:cNvSpPr/>
            <p:nvPr/>
          </p:nvSpPr>
          <p:spPr>
            <a:xfrm>
              <a:off x="8078724" y="3410712"/>
              <a:ext cx="1482852" cy="220980"/>
            </a:xfrm>
            <a:custGeom>
              <a:avLst/>
              <a:gdLst/>
              <a:ahLst/>
              <a:cxnLst/>
              <a:rect l="0" t="0" r="0" b="0"/>
              <a:pathLst>
                <a:path w="1482852" h="220980">
                  <a:moveTo>
                    <a:pt x="0" y="0"/>
                  </a:moveTo>
                  <a:lnTo>
                    <a:pt x="1482852" y="0"/>
                  </a:lnTo>
                  <a:lnTo>
                    <a:pt x="1482852" y="220980"/>
                  </a:lnTo>
                  <a:lnTo>
                    <a:pt x="0" y="220980"/>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7" name="Shape 35201">
              <a:extLst>
                <a:ext uri="{FF2B5EF4-FFF2-40B4-BE49-F238E27FC236}">
                  <a16:creationId xmlns:a16="http://schemas.microsoft.com/office/drawing/2014/main" id="{37E77001-BA8A-47CD-B885-188EC5EAD2E8}"/>
                </a:ext>
              </a:extLst>
            </p:cNvPr>
            <p:cNvSpPr/>
            <p:nvPr/>
          </p:nvSpPr>
          <p:spPr>
            <a:xfrm>
              <a:off x="8078724" y="2633472"/>
              <a:ext cx="1458468" cy="220980"/>
            </a:xfrm>
            <a:custGeom>
              <a:avLst/>
              <a:gdLst/>
              <a:ahLst/>
              <a:cxnLst/>
              <a:rect l="0" t="0" r="0" b="0"/>
              <a:pathLst>
                <a:path w="1458468" h="220980">
                  <a:moveTo>
                    <a:pt x="0" y="0"/>
                  </a:moveTo>
                  <a:lnTo>
                    <a:pt x="1458468" y="0"/>
                  </a:lnTo>
                  <a:lnTo>
                    <a:pt x="1458468" y="220980"/>
                  </a:lnTo>
                  <a:lnTo>
                    <a:pt x="0" y="220980"/>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8" name="Shape 35202">
              <a:extLst>
                <a:ext uri="{FF2B5EF4-FFF2-40B4-BE49-F238E27FC236}">
                  <a16:creationId xmlns:a16="http://schemas.microsoft.com/office/drawing/2014/main" id="{711B4654-8B57-42C6-AB5A-9D3593A315CF}"/>
                </a:ext>
              </a:extLst>
            </p:cNvPr>
            <p:cNvSpPr/>
            <p:nvPr/>
          </p:nvSpPr>
          <p:spPr>
            <a:xfrm>
              <a:off x="8078724" y="4742688"/>
              <a:ext cx="1292352" cy="220980"/>
            </a:xfrm>
            <a:custGeom>
              <a:avLst/>
              <a:gdLst/>
              <a:ahLst/>
              <a:cxnLst/>
              <a:rect l="0" t="0" r="0" b="0"/>
              <a:pathLst>
                <a:path w="1292352" h="220980">
                  <a:moveTo>
                    <a:pt x="0" y="0"/>
                  </a:moveTo>
                  <a:lnTo>
                    <a:pt x="1292352" y="0"/>
                  </a:lnTo>
                  <a:lnTo>
                    <a:pt x="1292352" y="220980"/>
                  </a:lnTo>
                  <a:lnTo>
                    <a:pt x="0" y="220980"/>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9" name="Shape 35203">
              <a:extLst>
                <a:ext uri="{FF2B5EF4-FFF2-40B4-BE49-F238E27FC236}">
                  <a16:creationId xmlns:a16="http://schemas.microsoft.com/office/drawing/2014/main" id="{9F0EF197-7D8A-43FE-BAAF-0CF2FC235F15}"/>
                </a:ext>
              </a:extLst>
            </p:cNvPr>
            <p:cNvSpPr/>
            <p:nvPr/>
          </p:nvSpPr>
          <p:spPr>
            <a:xfrm>
              <a:off x="8078724" y="3965448"/>
              <a:ext cx="717804" cy="220980"/>
            </a:xfrm>
            <a:custGeom>
              <a:avLst/>
              <a:gdLst/>
              <a:ahLst/>
              <a:cxnLst/>
              <a:rect l="0" t="0" r="0" b="0"/>
              <a:pathLst>
                <a:path w="717804" h="220980">
                  <a:moveTo>
                    <a:pt x="0" y="0"/>
                  </a:moveTo>
                  <a:lnTo>
                    <a:pt x="717804" y="0"/>
                  </a:lnTo>
                  <a:lnTo>
                    <a:pt x="717804" y="220980"/>
                  </a:lnTo>
                  <a:lnTo>
                    <a:pt x="0" y="220980"/>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0" name="Shape 35204">
              <a:extLst>
                <a:ext uri="{FF2B5EF4-FFF2-40B4-BE49-F238E27FC236}">
                  <a16:creationId xmlns:a16="http://schemas.microsoft.com/office/drawing/2014/main" id="{73992B18-1B2C-4AB9-A032-FC32F7D7B5A1}"/>
                </a:ext>
              </a:extLst>
            </p:cNvPr>
            <p:cNvSpPr/>
            <p:nvPr/>
          </p:nvSpPr>
          <p:spPr>
            <a:xfrm>
              <a:off x="8078724" y="3188208"/>
              <a:ext cx="861060" cy="222504"/>
            </a:xfrm>
            <a:custGeom>
              <a:avLst/>
              <a:gdLst/>
              <a:ahLst/>
              <a:cxnLst/>
              <a:rect l="0" t="0" r="0" b="0"/>
              <a:pathLst>
                <a:path w="861060" h="222504">
                  <a:moveTo>
                    <a:pt x="0" y="0"/>
                  </a:moveTo>
                  <a:lnTo>
                    <a:pt x="861060" y="0"/>
                  </a:lnTo>
                  <a:lnTo>
                    <a:pt x="861060" y="222504"/>
                  </a:lnTo>
                  <a:lnTo>
                    <a:pt x="0" y="222504"/>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1" name="Shape 35205">
              <a:extLst>
                <a:ext uri="{FF2B5EF4-FFF2-40B4-BE49-F238E27FC236}">
                  <a16:creationId xmlns:a16="http://schemas.microsoft.com/office/drawing/2014/main" id="{58ACAD7F-CCF8-48B6-A761-7959B75C2112}"/>
                </a:ext>
              </a:extLst>
            </p:cNvPr>
            <p:cNvSpPr/>
            <p:nvPr/>
          </p:nvSpPr>
          <p:spPr>
            <a:xfrm>
              <a:off x="8078724" y="2410968"/>
              <a:ext cx="861060" cy="222504"/>
            </a:xfrm>
            <a:custGeom>
              <a:avLst/>
              <a:gdLst/>
              <a:ahLst/>
              <a:cxnLst/>
              <a:rect l="0" t="0" r="0" b="0"/>
              <a:pathLst>
                <a:path w="861060" h="222504">
                  <a:moveTo>
                    <a:pt x="0" y="0"/>
                  </a:moveTo>
                  <a:lnTo>
                    <a:pt x="861060" y="0"/>
                  </a:lnTo>
                  <a:lnTo>
                    <a:pt x="861060" y="222504"/>
                  </a:lnTo>
                  <a:lnTo>
                    <a:pt x="0" y="222504"/>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2" name="Shape 2510">
              <a:extLst>
                <a:ext uri="{FF2B5EF4-FFF2-40B4-BE49-F238E27FC236}">
                  <a16:creationId xmlns:a16="http://schemas.microsoft.com/office/drawing/2014/main" id="{3930E119-52E3-40CF-9B64-421EDB4E0343}"/>
                </a:ext>
              </a:extLst>
            </p:cNvPr>
            <p:cNvSpPr/>
            <p:nvPr/>
          </p:nvSpPr>
          <p:spPr>
            <a:xfrm>
              <a:off x="8078724" y="2244852"/>
              <a:ext cx="0" cy="3107436"/>
            </a:xfrm>
            <a:custGeom>
              <a:avLst/>
              <a:gdLst/>
              <a:ahLst/>
              <a:cxnLst/>
              <a:rect l="0" t="0" r="0" b="0"/>
              <a:pathLst>
                <a:path h="3107436">
                  <a:moveTo>
                    <a:pt x="0" y="3107436"/>
                  </a:moveTo>
                  <a:lnTo>
                    <a:pt x="0"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3" name="Shape 2511">
              <a:extLst>
                <a:ext uri="{FF2B5EF4-FFF2-40B4-BE49-F238E27FC236}">
                  <a16:creationId xmlns:a16="http://schemas.microsoft.com/office/drawing/2014/main" id="{9E2668AA-CDC2-4F45-BC0B-3EEBAF5A993A}"/>
                </a:ext>
              </a:extLst>
            </p:cNvPr>
            <p:cNvSpPr/>
            <p:nvPr/>
          </p:nvSpPr>
          <p:spPr>
            <a:xfrm>
              <a:off x="8036052" y="5352288"/>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4" name="Shape 2512">
              <a:extLst>
                <a:ext uri="{FF2B5EF4-FFF2-40B4-BE49-F238E27FC236}">
                  <a16:creationId xmlns:a16="http://schemas.microsoft.com/office/drawing/2014/main" id="{468C3D0D-E873-4285-90AD-168BC0FE336F}"/>
                </a:ext>
              </a:extLst>
            </p:cNvPr>
            <p:cNvSpPr/>
            <p:nvPr/>
          </p:nvSpPr>
          <p:spPr>
            <a:xfrm>
              <a:off x="8036052" y="4575048"/>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5" name="Shape 2513">
              <a:extLst>
                <a:ext uri="{FF2B5EF4-FFF2-40B4-BE49-F238E27FC236}">
                  <a16:creationId xmlns:a16="http://schemas.microsoft.com/office/drawing/2014/main" id="{D962345F-A9C7-4399-8183-C6B541407BA7}"/>
                </a:ext>
              </a:extLst>
            </p:cNvPr>
            <p:cNvSpPr/>
            <p:nvPr/>
          </p:nvSpPr>
          <p:spPr>
            <a:xfrm>
              <a:off x="8036052" y="3797808"/>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6" name="Shape 2514">
              <a:extLst>
                <a:ext uri="{FF2B5EF4-FFF2-40B4-BE49-F238E27FC236}">
                  <a16:creationId xmlns:a16="http://schemas.microsoft.com/office/drawing/2014/main" id="{C2642A9B-E7AE-4E60-A31F-20D06FDDD554}"/>
                </a:ext>
              </a:extLst>
            </p:cNvPr>
            <p:cNvSpPr/>
            <p:nvPr/>
          </p:nvSpPr>
          <p:spPr>
            <a:xfrm>
              <a:off x="8036052" y="3022092"/>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7" name="Shape 2515">
              <a:extLst>
                <a:ext uri="{FF2B5EF4-FFF2-40B4-BE49-F238E27FC236}">
                  <a16:creationId xmlns:a16="http://schemas.microsoft.com/office/drawing/2014/main" id="{4E294420-76DF-4FEE-A527-B0BD4A3AC0FF}"/>
                </a:ext>
              </a:extLst>
            </p:cNvPr>
            <p:cNvSpPr/>
            <p:nvPr/>
          </p:nvSpPr>
          <p:spPr>
            <a:xfrm>
              <a:off x="8036052" y="2244852"/>
              <a:ext cx="42672" cy="0"/>
            </a:xfrm>
            <a:custGeom>
              <a:avLst/>
              <a:gdLst/>
              <a:ahLst/>
              <a:cxnLst/>
              <a:rect l="0" t="0" r="0" b="0"/>
              <a:pathLst>
                <a:path w="42672">
                  <a:moveTo>
                    <a:pt x="0" y="0"/>
                  </a:moveTo>
                  <a:lnTo>
                    <a:pt x="42672"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8" name="Rectangle 17">
              <a:extLst>
                <a:ext uri="{FF2B5EF4-FFF2-40B4-BE49-F238E27FC236}">
                  <a16:creationId xmlns:a16="http://schemas.microsoft.com/office/drawing/2014/main" id="{C3A5C68E-75D7-4599-9EA2-4DAA7FFE17CE}"/>
                </a:ext>
              </a:extLst>
            </p:cNvPr>
            <p:cNvSpPr/>
            <p:nvPr/>
          </p:nvSpPr>
          <p:spPr>
            <a:xfrm>
              <a:off x="9782810" y="5000737"/>
              <a:ext cx="207083"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68</a:t>
              </a:r>
              <a:endParaRPr lang="en-US" sz="2800" b="1">
                <a:solidFill>
                  <a:srgbClr val="999683"/>
                </a:solidFill>
                <a:effectLst/>
                <a:latin typeface="Arial" panose="020B0604020202020204" pitchFamily="34" charset="0"/>
                <a:ea typeface="Arial" panose="020B0604020202020204" pitchFamily="34" charset="0"/>
              </a:endParaRPr>
            </a:p>
          </p:txBody>
        </p:sp>
        <p:sp>
          <p:nvSpPr>
            <p:cNvPr id="19" name="Rectangle 18">
              <a:extLst>
                <a:ext uri="{FF2B5EF4-FFF2-40B4-BE49-F238E27FC236}">
                  <a16:creationId xmlns:a16="http://schemas.microsoft.com/office/drawing/2014/main" id="{E9163AF2-8D06-4EB8-897A-D7E32FE28AA1}"/>
                </a:ext>
              </a:extLst>
            </p:cNvPr>
            <p:cNvSpPr/>
            <p:nvPr/>
          </p:nvSpPr>
          <p:spPr>
            <a:xfrm>
              <a:off x="9938258" y="5000737"/>
              <a:ext cx="165808"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20" name="Rectangle 19">
              <a:extLst>
                <a:ext uri="{FF2B5EF4-FFF2-40B4-BE49-F238E27FC236}">
                  <a16:creationId xmlns:a16="http://schemas.microsoft.com/office/drawing/2014/main" id="{AD289B3F-D1A3-4C1F-A0EF-AF1E8F9FD649}"/>
                </a:ext>
              </a:extLst>
            </p:cNvPr>
            <p:cNvSpPr/>
            <p:nvPr/>
          </p:nvSpPr>
          <p:spPr>
            <a:xfrm>
              <a:off x="10063226" y="5000737"/>
              <a:ext cx="51809"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1" name="Rectangle 20">
              <a:extLst>
                <a:ext uri="{FF2B5EF4-FFF2-40B4-BE49-F238E27FC236}">
                  <a16:creationId xmlns:a16="http://schemas.microsoft.com/office/drawing/2014/main" id="{B89596A7-E3A5-418A-8B58-1715C5ECC67E}"/>
                </a:ext>
              </a:extLst>
            </p:cNvPr>
            <p:cNvSpPr/>
            <p:nvPr/>
          </p:nvSpPr>
          <p:spPr>
            <a:xfrm>
              <a:off x="9567418" y="4223497"/>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59</a:t>
              </a:r>
              <a:endParaRPr lang="en-US" sz="2800" b="1">
                <a:solidFill>
                  <a:srgbClr val="999683"/>
                </a:solidFill>
                <a:effectLst/>
                <a:latin typeface="Arial" panose="020B0604020202020204" pitchFamily="34" charset="0"/>
                <a:ea typeface="Arial" panose="020B0604020202020204" pitchFamily="34" charset="0"/>
              </a:endParaRPr>
            </a:p>
          </p:txBody>
        </p:sp>
        <p:sp>
          <p:nvSpPr>
            <p:cNvPr id="22" name="Rectangle 21">
              <a:extLst>
                <a:ext uri="{FF2B5EF4-FFF2-40B4-BE49-F238E27FC236}">
                  <a16:creationId xmlns:a16="http://schemas.microsoft.com/office/drawing/2014/main" id="{242A4E54-0400-421C-B5FF-2428C5D4A940}"/>
                </a:ext>
              </a:extLst>
            </p:cNvPr>
            <p:cNvSpPr/>
            <p:nvPr/>
          </p:nvSpPr>
          <p:spPr>
            <a:xfrm>
              <a:off x="9722867" y="4223497"/>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23" name="Rectangle 22">
              <a:extLst>
                <a:ext uri="{FF2B5EF4-FFF2-40B4-BE49-F238E27FC236}">
                  <a16:creationId xmlns:a16="http://schemas.microsoft.com/office/drawing/2014/main" id="{DC75ED88-51FF-43D1-958A-A2D3486C847C}"/>
                </a:ext>
              </a:extLst>
            </p:cNvPr>
            <p:cNvSpPr/>
            <p:nvPr/>
          </p:nvSpPr>
          <p:spPr>
            <a:xfrm>
              <a:off x="9848088" y="4223497"/>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4" name="Rectangle 23">
              <a:extLst>
                <a:ext uri="{FF2B5EF4-FFF2-40B4-BE49-F238E27FC236}">
                  <a16:creationId xmlns:a16="http://schemas.microsoft.com/office/drawing/2014/main" id="{591AA201-26B6-40C1-8A26-F0D8952FE358}"/>
                </a:ext>
              </a:extLst>
            </p:cNvPr>
            <p:cNvSpPr/>
            <p:nvPr/>
          </p:nvSpPr>
          <p:spPr>
            <a:xfrm>
              <a:off x="9794749" y="3446257"/>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25" name="Rectangle 24">
              <a:extLst>
                <a:ext uri="{FF2B5EF4-FFF2-40B4-BE49-F238E27FC236}">
                  <a16:creationId xmlns:a16="http://schemas.microsoft.com/office/drawing/2014/main" id="{5FE80AB0-A6EE-448A-84B3-09EBE0C53F2F}"/>
                </a:ext>
              </a:extLst>
            </p:cNvPr>
            <p:cNvSpPr/>
            <p:nvPr/>
          </p:nvSpPr>
          <p:spPr>
            <a:xfrm>
              <a:off x="9639300" y="3446257"/>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62</a:t>
              </a:r>
              <a:endParaRPr lang="en-US" sz="2800" b="1">
                <a:solidFill>
                  <a:srgbClr val="999683"/>
                </a:solidFill>
                <a:effectLst/>
                <a:latin typeface="Arial" panose="020B0604020202020204" pitchFamily="34" charset="0"/>
                <a:ea typeface="Arial" panose="020B0604020202020204" pitchFamily="34" charset="0"/>
              </a:endParaRPr>
            </a:p>
          </p:txBody>
        </p:sp>
        <p:sp>
          <p:nvSpPr>
            <p:cNvPr id="26" name="Rectangle 25">
              <a:extLst>
                <a:ext uri="{FF2B5EF4-FFF2-40B4-BE49-F238E27FC236}">
                  <a16:creationId xmlns:a16="http://schemas.microsoft.com/office/drawing/2014/main" id="{8AEC7B7F-108D-436E-8FE5-4CB610DFA6B5}"/>
                </a:ext>
              </a:extLst>
            </p:cNvPr>
            <p:cNvSpPr/>
            <p:nvPr/>
          </p:nvSpPr>
          <p:spPr>
            <a:xfrm>
              <a:off x="9919716" y="3446257"/>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27" name="Rectangle 26">
              <a:extLst>
                <a:ext uri="{FF2B5EF4-FFF2-40B4-BE49-F238E27FC236}">
                  <a16:creationId xmlns:a16="http://schemas.microsoft.com/office/drawing/2014/main" id="{1B91841F-724A-4BA9-A68B-290434C433EF}"/>
                </a:ext>
              </a:extLst>
            </p:cNvPr>
            <p:cNvSpPr/>
            <p:nvPr/>
          </p:nvSpPr>
          <p:spPr>
            <a:xfrm>
              <a:off x="9770618" y="2669017"/>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28" name="Rectangle 27">
              <a:extLst>
                <a:ext uri="{FF2B5EF4-FFF2-40B4-BE49-F238E27FC236}">
                  <a16:creationId xmlns:a16="http://schemas.microsoft.com/office/drawing/2014/main" id="{42A7F7F4-335B-4DCF-BAC0-B32C172D4F56}"/>
                </a:ext>
              </a:extLst>
            </p:cNvPr>
            <p:cNvSpPr/>
            <p:nvPr/>
          </p:nvSpPr>
          <p:spPr>
            <a:xfrm>
              <a:off x="9615170" y="2669017"/>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61</a:t>
              </a:r>
              <a:endParaRPr lang="en-US" sz="2800" b="1">
                <a:solidFill>
                  <a:srgbClr val="999683"/>
                </a:solidFill>
                <a:effectLst/>
                <a:latin typeface="Arial" panose="020B0604020202020204" pitchFamily="34" charset="0"/>
                <a:ea typeface="Arial" panose="020B0604020202020204" pitchFamily="34" charset="0"/>
              </a:endParaRPr>
            </a:p>
          </p:txBody>
        </p:sp>
        <p:sp>
          <p:nvSpPr>
            <p:cNvPr id="29" name="Rectangle 28">
              <a:extLst>
                <a:ext uri="{FF2B5EF4-FFF2-40B4-BE49-F238E27FC236}">
                  <a16:creationId xmlns:a16="http://schemas.microsoft.com/office/drawing/2014/main" id="{F4FE54C4-837A-4DFB-A530-5BAD12B69D30}"/>
                </a:ext>
              </a:extLst>
            </p:cNvPr>
            <p:cNvSpPr/>
            <p:nvPr/>
          </p:nvSpPr>
          <p:spPr>
            <a:xfrm>
              <a:off x="9895967" y="2669017"/>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0" name="Rectangle 29">
              <a:extLst>
                <a:ext uri="{FF2B5EF4-FFF2-40B4-BE49-F238E27FC236}">
                  <a16:creationId xmlns:a16="http://schemas.microsoft.com/office/drawing/2014/main" id="{C6DBE42E-0FB7-4988-89EE-1553E5C1683B}"/>
                </a:ext>
              </a:extLst>
            </p:cNvPr>
            <p:cNvSpPr/>
            <p:nvPr/>
          </p:nvSpPr>
          <p:spPr>
            <a:xfrm>
              <a:off x="9447911" y="4778614"/>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54</a:t>
              </a:r>
              <a:endParaRPr lang="en-US" sz="2800" b="1">
                <a:solidFill>
                  <a:srgbClr val="999683"/>
                </a:solidFill>
                <a:effectLst/>
                <a:latin typeface="Arial" panose="020B0604020202020204" pitchFamily="34" charset="0"/>
                <a:ea typeface="Arial" panose="020B0604020202020204" pitchFamily="34" charset="0"/>
              </a:endParaRPr>
            </a:p>
          </p:txBody>
        </p:sp>
        <p:sp>
          <p:nvSpPr>
            <p:cNvPr id="31" name="Rectangle 30">
              <a:extLst>
                <a:ext uri="{FF2B5EF4-FFF2-40B4-BE49-F238E27FC236}">
                  <a16:creationId xmlns:a16="http://schemas.microsoft.com/office/drawing/2014/main" id="{37B3800D-8172-4826-BA09-8EC99B3D84BE}"/>
                </a:ext>
              </a:extLst>
            </p:cNvPr>
            <p:cNvSpPr/>
            <p:nvPr/>
          </p:nvSpPr>
          <p:spPr>
            <a:xfrm>
              <a:off x="9603360" y="4778614"/>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2" name="Rectangle 31">
              <a:extLst>
                <a:ext uri="{FF2B5EF4-FFF2-40B4-BE49-F238E27FC236}">
                  <a16:creationId xmlns:a16="http://schemas.microsoft.com/office/drawing/2014/main" id="{5007068A-CA26-4643-801F-A7B13D91A80A}"/>
                </a:ext>
              </a:extLst>
            </p:cNvPr>
            <p:cNvSpPr/>
            <p:nvPr/>
          </p:nvSpPr>
          <p:spPr>
            <a:xfrm>
              <a:off x="9728327" y="4778614"/>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3" name="Rectangle 32">
              <a:extLst>
                <a:ext uri="{FF2B5EF4-FFF2-40B4-BE49-F238E27FC236}">
                  <a16:creationId xmlns:a16="http://schemas.microsoft.com/office/drawing/2014/main" id="{4C1352E5-F4E5-47F2-88C6-CD0B42AEC135}"/>
                </a:ext>
              </a:extLst>
            </p:cNvPr>
            <p:cNvSpPr/>
            <p:nvPr/>
          </p:nvSpPr>
          <p:spPr>
            <a:xfrm>
              <a:off x="8873617" y="4001374"/>
              <a:ext cx="207083"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30</a:t>
              </a:r>
              <a:endParaRPr lang="en-US" sz="2800" b="1">
                <a:solidFill>
                  <a:srgbClr val="999683"/>
                </a:solidFill>
                <a:effectLst/>
                <a:latin typeface="Arial" panose="020B0604020202020204" pitchFamily="34" charset="0"/>
                <a:ea typeface="Arial" panose="020B0604020202020204" pitchFamily="34" charset="0"/>
              </a:endParaRPr>
            </a:p>
          </p:txBody>
        </p:sp>
        <p:sp>
          <p:nvSpPr>
            <p:cNvPr id="34" name="Rectangle 33">
              <a:extLst>
                <a:ext uri="{FF2B5EF4-FFF2-40B4-BE49-F238E27FC236}">
                  <a16:creationId xmlns:a16="http://schemas.microsoft.com/office/drawing/2014/main" id="{FE6C0987-EE16-45C8-8E06-48B82333CEA6}"/>
                </a:ext>
              </a:extLst>
            </p:cNvPr>
            <p:cNvSpPr/>
            <p:nvPr/>
          </p:nvSpPr>
          <p:spPr>
            <a:xfrm>
              <a:off x="9029066" y="4001374"/>
              <a:ext cx="165808"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5" name="Rectangle 34">
              <a:extLst>
                <a:ext uri="{FF2B5EF4-FFF2-40B4-BE49-F238E27FC236}">
                  <a16:creationId xmlns:a16="http://schemas.microsoft.com/office/drawing/2014/main" id="{95F64F4D-FE98-4764-AC9E-57A2B9876CD5}"/>
                </a:ext>
              </a:extLst>
            </p:cNvPr>
            <p:cNvSpPr/>
            <p:nvPr/>
          </p:nvSpPr>
          <p:spPr>
            <a:xfrm>
              <a:off x="9154033" y="4001374"/>
              <a:ext cx="51809"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6" name="Rectangle 35">
              <a:extLst>
                <a:ext uri="{FF2B5EF4-FFF2-40B4-BE49-F238E27FC236}">
                  <a16:creationId xmlns:a16="http://schemas.microsoft.com/office/drawing/2014/main" id="{23204659-4B3E-4BAF-85EB-63187556BD10}"/>
                </a:ext>
              </a:extLst>
            </p:cNvPr>
            <p:cNvSpPr/>
            <p:nvPr/>
          </p:nvSpPr>
          <p:spPr>
            <a:xfrm>
              <a:off x="9017254" y="3224134"/>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36</a:t>
              </a:r>
              <a:endParaRPr lang="en-US" sz="2800" b="1">
                <a:solidFill>
                  <a:srgbClr val="999683"/>
                </a:solidFill>
                <a:effectLst/>
                <a:latin typeface="Arial" panose="020B0604020202020204" pitchFamily="34" charset="0"/>
                <a:ea typeface="Arial" panose="020B0604020202020204" pitchFamily="34" charset="0"/>
              </a:endParaRPr>
            </a:p>
          </p:txBody>
        </p:sp>
        <p:sp>
          <p:nvSpPr>
            <p:cNvPr id="37" name="Rectangle 36">
              <a:extLst>
                <a:ext uri="{FF2B5EF4-FFF2-40B4-BE49-F238E27FC236}">
                  <a16:creationId xmlns:a16="http://schemas.microsoft.com/office/drawing/2014/main" id="{7DEF7A43-0766-464A-BC04-61A17A32CE7A}"/>
                </a:ext>
              </a:extLst>
            </p:cNvPr>
            <p:cNvSpPr/>
            <p:nvPr/>
          </p:nvSpPr>
          <p:spPr>
            <a:xfrm>
              <a:off x="9172703" y="3224134"/>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8" name="Rectangle 37">
              <a:extLst>
                <a:ext uri="{FF2B5EF4-FFF2-40B4-BE49-F238E27FC236}">
                  <a16:creationId xmlns:a16="http://schemas.microsoft.com/office/drawing/2014/main" id="{669A1EDF-3C5C-4F9F-B7F6-5BD364A146BC}"/>
                </a:ext>
              </a:extLst>
            </p:cNvPr>
            <p:cNvSpPr/>
            <p:nvPr/>
          </p:nvSpPr>
          <p:spPr>
            <a:xfrm>
              <a:off x="9297670" y="3224134"/>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9" name="Rectangle 38">
              <a:extLst>
                <a:ext uri="{FF2B5EF4-FFF2-40B4-BE49-F238E27FC236}">
                  <a16:creationId xmlns:a16="http://schemas.microsoft.com/office/drawing/2014/main" id="{6A6F3EFF-B52B-47A5-992E-843CA3F5FEA2}"/>
                </a:ext>
              </a:extLst>
            </p:cNvPr>
            <p:cNvSpPr/>
            <p:nvPr/>
          </p:nvSpPr>
          <p:spPr>
            <a:xfrm>
              <a:off x="9017254" y="2446894"/>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36</a:t>
              </a:r>
              <a:endParaRPr lang="en-US" sz="2800" b="1">
                <a:solidFill>
                  <a:srgbClr val="999683"/>
                </a:solidFill>
                <a:effectLst/>
                <a:latin typeface="Arial" panose="020B0604020202020204" pitchFamily="34" charset="0"/>
                <a:ea typeface="Arial" panose="020B0604020202020204" pitchFamily="34" charset="0"/>
              </a:endParaRPr>
            </a:p>
          </p:txBody>
        </p:sp>
        <p:sp>
          <p:nvSpPr>
            <p:cNvPr id="40" name="Rectangle 39">
              <a:extLst>
                <a:ext uri="{FF2B5EF4-FFF2-40B4-BE49-F238E27FC236}">
                  <a16:creationId xmlns:a16="http://schemas.microsoft.com/office/drawing/2014/main" id="{4A99915A-BB4F-4D20-8AA9-021E3476F523}"/>
                </a:ext>
              </a:extLst>
            </p:cNvPr>
            <p:cNvSpPr/>
            <p:nvPr/>
          </p:nvSpPr>
          <p:spPr>
            <a:xfrm>
              <a:off x="9172703" y="2446894"/>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41" name="Rectangle 40">
              <a:extLst>
                <a:ext uri="{FF2B5EF4-FFF2-40B4-BE49-F238E27FC236}">
                  <a16:creationId xmlns:a16="http://schemas.microsoft.com/office/drawing/2014/main" id="{F83EB04D-3F55-49B9-B446-9BCCA198D5ED}"/>
                </a:ext>
              </a:extLst>
            </p:cNvPr>
            <p:cNvSpPr/>
            <p:nvPr/>
          </p:nvSpPr>
          <p:spPr>
            <a:xfrm>
              <a:off x="9297670" y="2446894"/>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2" name="Rectangle 41">
              <a:extLst>
                <a:ext uri="{FF2B5EF4-FFF2-40B4-BE49-F238E27FC236}">
                  <a16:creationId xmlns:a16="http://schemas.microsoft.com/office/drawing/2014/main" id="{75E32F3F-C8C4-4F53-B394-B65FF463C952}"/>
                </a:ext>
              </a:extLst>
            </p:cNvPr>
            <p:cNvSpPr/>
            <p:nvPr/>
          </p:nvSpPr>
          <p:spPr>
            <a:xfrm>
              <a:off x="5528183" y="4802998"/>
              <a:ext cx="3232974"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I would encourage my child to pursue a</a:t>
              </a:r>
              <a:endParaRPr lang="en-US" sz="2800" b="1">
                <a:solidFill>
                  <a:srgbClr val="999683"/>
                </a:solidFill>
                <a:effectLst/>
                <a:latin typeface="Arial" panose="020B0604020202020204" pitchFamily="34" charset="0"/>
                <a:ea typeface="Arial" panose="020B0604020202020204" pitchFamily="34" charset="0"/>
              </a:endParaRPr>
            </a:p>
          </p:txBody>
        </p:sp>
        <p:sp>
          <p:nvSpPr>
            <p:cNvPr id="43" name="Rectangle 42">
              <a:extLst>
                <a:ext uri="{FF2B5EF4-FFF2-40B4-BE49-F238E27FC236}">
                  <a16:creationId xmlns:a16="http://schemas.microsoft.com/office/drawing/2014/main" id="{FC13F800-1F88-4CEA-8CC0-D6EFED3DF4BB}"/>
                </a:ext>
              </a:extLst>
            </p:cNvPr>
            <p:cNvSpPr/>
            <p:nvPr/>
          </p:nvSpPr>
          <p:spPr>
            <a:xfrm>
              <a:off x="6009767" y="4963018"/>
              <a:ext cx="195169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career in manufacturing</a:t>
              </a:r>
              <a:endParaRPr lang="en-US" sz="2800" b="1">
                <a:solidFill>
                  <a:srgbClr val="999683"/>
                </a:solidFill>
                <a:effectLst/>
                <a:latin typeface="Arial" panose="020B0604020202020204" pitchFamily="34" charset="0"/>
                <a:ea typeface="Arial" panose="020B0604020202020204" pitchFamily="34" charset="0"/>
              </a:endParaRPr>
            </a:p>
          </p:txBody>
        </p:sp>
        <p:sp>
          <p:nvSpPr>
            <p:cNvPr id="44" name="Rectangle 43">
              <a:extLst>
                <a:ext uri="{FF2B5EF4-FFF2-40B4-BE49-F238E27FC236}">
                  <a16:creationId xmlns:a16="http://schemas.microsoft.com/office/drawing/2014/main" id="{300D8609-7B92-4740-9F47-8326EDE72DC0}"/>
                </a:ext>
              </a:extLst>
            </p:cNvPr>
            <p:cNvSpPr/>
            <p:nvPr/>
          </p:nvSpPr>
          <p:spPr>
            <a:xfrm>
              <a:off x="5194046" y="4025758"/>
              <a:ext cx="3676976"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High school administrators have encouraged</a:t>
              </a:r>
              <a:endParaRPr lang="en-US" sz="2800" b="1">
                <a:solidFill>
                  <a:srgbClr val="999683"/>
                </a:solidFill>
                <a:effectLst/>
                <a:latin typeface="Arial" panose="020B0604020202020204" pitchFamily="34" charset="0"/>
                <a:ea typeface="Arial" panose="020B0604020202020204" pitchFamily="34" charset="0"/>
              </a:endParaRPr>
            </a:p>
          </p:txBody>
        </p:sp>
        <p:sp>
          <p:nvSpPr>
            <p:cNvPr id="45" name="Rectangle 44">
              <a:extLst>
                <a:ext uri="{FF2B5EF4-FFF2-40B4-BE49-F238E27FC236}">
                  <a16:creationId xmlns:a16="http://schemas.microsoft.com/office/drawing/2014/main" id="{EF0C17C1-DE59-4C74-818B-19561E800C8B}"/>
                </a:ext>
              </a:extLst>
            </p:cNvPr>
            <p:cNvSpPr/>
            <p:nvPr/>
          </p:nvSpPr>
          <p:spPr>
            <a:xfrm>
              <a:off x="6480302" y="4185778"/>
              <a:ext cx="257756"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me</a:t>
              </a:r>
              <a:endParaRPr lang="en-US" sz="2800" b="1">
                <a:solidFill>
                  <a:srgbClr val="999683"/>
                </a:solidFill>
                <a:effectLst/>
                <a:latin typeface="Arial" panose="020B0604020202020204" pitchFamily="34" charset="0"/>
                <a:ea typeface="Arial" panose="020B0604020202020204" pitchFamily="34" charset="0"/>
              </a:endParaRPr>
            </a:p>
          </p:txBody>
        </p:sp>
        <p:sp>
          <p:nvSpPr>
            <p:cNvPr id="46" name="Rectangle 45">
              <a:extLst>
                <a:ext uri="{FF2B5EF4-FFF2-40B4-BE49-F238E27FC236}">
                  <a16:creationId xmlns:a16="http://schemas.microsoft.com/office/drawing/2014/main" id="{503DC80D-1F54-4833-86B2-4147CA72AB69}"/>
                </a:ext>
              </a:extLst>
            </p:cNvPr>
            <p:cNvSpPr/>
            <p:nvPr/>
          </p:nvSpPr>
          <p:spPr>
            <a:xfrm>
              <a:off x="5233416" y="3248518"/>
              <a:ext cx="3625852"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My K-12 local school system encouraged its</a:t>
              </a:r>
              <a:endParaRPr lang="en-US" sz="2800" b="1">
                <a:solidFill>
                  <a:srgbClr val="999683"/>
                </a:solidFill>
                <a:effectLst/>
                <a:latin typeface="Arial" panose="020B0604020202020204" pitchFamily="34" charset="0"/>
                <a:ea typeface="Arial" panose="020B0604020202020204" pitchFamily="34" charset="0"/>
              </a:endParaRPr>
            </a:p>
          </p:txBody>
        </p:sp>
        <p:sp>
          <p:nvSpPr>
            <p:cNvPr id="47" name="Rectangle 46">
              <a:extLst>
                <a:ext uri="{FF2B5EF4-FFF2-40B4-BE49-F238E27FC236}">
                  <a16:creationId xmlns:a16="http://schemas.microsoft.com/office/drawing/2014/main" id="{B8DC6913-F871-4FCB-8D44-364D54B241F5}"/>
                </a:ext>
              </a:extLst>
            </p:cNvPr>
            <p:cNvSpPr/>
            <p:nvPr/>
          </p:nvSpPr>
          <p:spPr>
            <a:xfrm>
              <a:off x="6332220" y="3408538"/>
              <a:ext cx="70338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students</a:t>
              </a:r>
              <a:endParaRPr lang="en-US" sz="2800" b="1">
                <a:solidFill>
                  <a:srgbClr val="999683"/>
                </a:solidFill>
                <a:effectLst/>
                <a:latin typeface="Arial" panose="020B0604020202020204" pitchFamily="34" charset="0"/>
                <a:ea typeface="Arial" panose="020B0604020202020204" pitchFamily="34" charset="0"/>
              </a:endParaRPr>
            </a:p>
          </p:txBody>
        </p:sp>
        <p:sp>
          <p:nvSpPr>
            <p:cNvPr id="48" name="Rectangle 47">
              <a:extLst>
                <a:ext uri="{FF2B5EF4-FFF2-40B4-BE49-F238E27FC236}">
                  <a16:creationId xmlns:a16="http://schemas.microsoft.com/office/drawing/2014/main" id="{EAE5D1EE-0CD0-4710-B7BA-9D5EC92EF8EB}"/>
                </a:ext>
              </a:extLst>
            </p:cNvPr>
            <p:cNvSpPr/>
            <p:nvPr/>
          </p:nvSpPr>
          <p:spPr>
            <a:xfrm>
              <a:off x="5590667" y="2471278"/>
              <a:ext cx="3098525"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My parents and family members have</a:t>
              </a:r>
              <a:endParaRPr lang="en-US" sz="2800" b="1">
                <a:solidFill>
                  <a:srgbClr val="999683"/>
                </a:solidFill>
                <a:effectLst/>
                <a:latin typeface="Arial" panose="020B0604020202020204" pitchFamily="34" charset="0"/>
                <a:ea typeface="Arial" panose="020B0604020202020204" pitchFamily="34" charset="0"/>
              </a:endParaRPr>
            </a:p>
          </p:txBody>
        </p:sp>
        <p:sp>
          <p:nvSpPr>
            <p:cNvPr id="49" name="Rectangle 48">
              <a:extLst>
                <a:ext uri="{FF2B5EF4-FFF2-40B4-BE49-F238E27FC236}">
                  <a16:creationId xmlns:a16="http://schemas.microsoft.com/office/drawing/2014/main" id="{A0A0E1FC-9CAB-4E5A-A72A-A13492C88BB4}"/>
                </a:ext>
              </a:extLst>
            </p:cNvPr>
            <p:cNvSpPr/>
            <p:nvPr/>
          </p:nvSpPr>
          <p:spPr>
            <a:xfrm>
              <a:off x="6270371" y="2631298"/>
              <a:ext cx="1291565"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encouraged me</a:t>
              </a:r>
              <a:endParaRPr lang="en-US" sz="2800" b="1">
                <a:solidFill>
                  <a:srgbClr val="999683"/>
                </a:solidFill>
                <a:effectLst/>
                <a:latin typeface="Arial" panose="020B0604020202020204" pitchFamily="34" charset="0"/>
                <a:ea typeface="Arial" panose="020B0604020202020204" pitchFamily="34" charset="0"/>
              </a:endParaRPr>
            </a:p>
          </p:txBody>
        </p:sp>
        <p:sp>
          <p:nvSpPr>
            <p:cNvPr id="50" name="Shape 35206">
              <a:extLst>
                <a:ext uri="{FF2B5EF4-FFF2-40B4-BE49-F238E27FC236}">
                  <a16:creationId xmlns:a16="http://schemas.microsoft.com/office/drawing/2014/main" id="{56E90A42-89D1-4E94-8393-0323BA045854}"/>
                </a:ext>
              </a:extLst>
            </p:cNvPr>
            <p:cNvSpPr/>
            <p:nvPr/>
          </p:nvSpPr>
          <p:spPr>
            <a:xfrm>
              <a:off x="10314432" y="3648456"/>
              <a:ext cx="70104" cy="70104"/>
            </a:xfrm>
            <a:custGeom>
              <a:avLst/>
              <a:gdLst/>
              <a:ahLst/>
              <a:cxnLst/>
              <a:rect l="0" t="0" r="0" b="0"/>
              <a:pathLst>
                <a:path w="70104" h="70104">
                  <a:moveTo>
                    <a:pt x="0" y="0"/>
                  </a:moveTo>
                  <a:lnTo>
                    <a:pt x="70104" y="0"/>
                  </a:lnTo>
                  <a:lnTo>
                    <a:pt x="70104" y="70104"/>
                  </a:lnTo>
                  <a:lnTo>
                    <a:pt x="0" y="70104"/>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51" name="Rectangle 50">
              <a:extLst>
                <a:ext uri="{FF2B5EF4-FFF2-40B4-BE49-F238E27FC236}">
                  <a16:creationId xmlns:a16="http://schemas.microsoft.com/office/drawing/2014/main" id="{DD447372-C985-4310-B451-86C25AD3E301}"/>
                </a:ext>
              </a:extLst>
            </p:cNvPr>
            <p:cNvSpPr/>
            <p:nvPr/>
          </p:nvSpPr>
          <p:spPr>
            <a:xfrm>
              <a:off x="10415905" y="3602086"/>
              <a:ext cx="940990"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Gen X Men</a:t>
              </a:r>
              <a:endParaRPr lang="en-US" sz="2800" b="1">
                <a:solidFill>
                  <a:srgbClr val="999683"/>
                </a:solidFill>
                <a:effectLst/>
                <a:latin typeface="Arial" panose="020B0604020202020204" pitchFamily="34" charset="0"/>
                <a:ea typeface="Arial" panose="020B0604020202020204" pitchFamily="34" charset="0"/>
              </a:endParaRPr>
            </a:p>
          </p:txBody>
        </p:sp>
        <p:sp>
          <p:nvSpPr>
            <p:cNvPr id="52" name="Shape 35207">
              <a:extLst>
                <a:ext uri="{FF2B5EF4-FFF2-40B4-BE49-F238E27FC236}">
                  <a16:creationId xmlns:a16="http://schemas.microsoft.com/office/drawing/2014/main" id="{DE4D29CD-7326-4D51-851D-616564CE3268}"/>
                </a:ext>
              </a:extLst>
            </p:cNvPr>
            <p:cNvSpPr/>
            <p:nvPr/>
          </p:nvSpPr>
          <p:spPr>
            <a:xfrm>
              <a:off x="10314432" y="3878580"/>
              <a:ext cx="70104" cy="70104"/>
            </a:xfrm>
            <a:custGeom>
              <a:avLst/>
              <a:gdLst/>
              <a:ahLst/>
              <a:cxnLst/>
              <a:rect l="0" t="0" r="0" b="0"/>
              <a:pathLst>
                <a:path w="70104" h="70104">
                  <a:moveTo>
                    <a:pt x="0" y="0"/>
                  </a:moveTo>
                  <a:lnTo>
                    <a:pt x="70104" y="0"/>
                  </a:lnTo>
                  <a:lnTo>
                    <a:pt x="70104" y="70104"/>
                  </a:lnTo>
                  <a:lnTo>
                    <a:pt x="0" y="70104"/>
                  </a:lnTo>
                  <a:lnTo>
                    <a:pt x="0" y="0"/>
                  </a:lnTo>
                </a:path>
              </a:pathLst>
            </a:custGeom>
            <a:ln w="0" cap="flat">
              <a:round/>
            </a:ln>
          </p:spPr>
          <p:style>
            <a:lnRef idx="0">
              <a:srgbClr val="000000">
                <a:alpha val="0"/>
              </a:srgbClr>
            </a:lnRef>
            <a:fillRef idx="1">
              <a:srgbClr val="3C3D3E"/>
            </a:fillRef>
            <a:effectRef idx="0">
              <a:scrgbClr r="0" g="0" b="0"/>
            </a:effectRef>
            <a:fontRef idx="none"/>
          </p:style>
          <p:txBody>
            <a:bodyPr/>
            <a:lstStyle/>
            <a:p>
              <a:endParaRPr lang="en-US"/>
            </a:p>
          </p:txBody>
        </p:sp>
        <p:sp>
          <p:nvSpPr>
            <p:cNvPr id="53" name="Rectangle 52">
              <a:extLst>
                <a:ext uri="{FF2B5EF4-FFF2-40B4-BE49-F238E27FC236}">
                  <a16:creationId xmlns:a16="http://schemas.microsoft.com/office/drawing/2014/main" id="{19657C1A-3E50-4563-9E1B-BE93C92D94E5}"/>
                </a:ext>
              </a:extLst>
            </p:cNvPr>
            <p:cNvSpPr/>
            <p:nvPr/>
          </p:nvSpPr>
          <p:spPr>
            <a:xfrm>
              <a:off x="10415905" y="3832718"/>
              <a:ext cx="1187885"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Millennial Men</a:t>
              </a:r>
              <a:endParaRPr lang="en-US" sz="2800" b="1">
                <a:solidFill>
                  <a:srgbClr val="999683"/>
                </a:solidFill>
                <a:effectLst/>
                <a:latin typeface="Arial" panose="020B0604020202020204" pitchFamily="34" charset="0"/>
                <a:ea typeface="Arial" panose="020B0604020202020204" pitchFamily="34" charset="0"/>
              </a:endParaRPr>
            </a:p>
          </p:txBody>
        </p:sp>
        <p:sp>
          <p:nvSpPr>
            <p:cNvPr id="54" name="Rectangle 53">
              <a:extLst>
                <a:ext uri="{FF2B5EF4-FFF2-40B4-BE49-F238E27FC236}">
                  <a16:creationId xmlns:a16="http://schemas.microsoft.com/office/drawing/2014/main" id="{A8E005E4-25AA-45E6-A4B5-2CE9C43521A4}"/>
                </a:ext>
              </a:extLst>
            </p:cNvPr>
            <p:cNvSpPr/>
            <p:nvPr/>
          </p:nvSpPr>
          <p:spPr>
            <a:xfrm>
              <a:off x="1198778" y="2871614"/>
              <a:ext cx="4593650" cy="27287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Millennial men are more likely to have had </a:t>
              </a:r>
              <a:endParaRPr lang="en-US" sz="2800" b="1">
                <a:solidFill>
                  <a:srgbClr val="999683"/>
                </a:solidFill>
                <a:effectLst/>
                <a:latin typeface="Arial" panose="020B0604020202020204" pitchFamily="34" charset="0"/>
                <a:ea typeface="Arial" panose="020B0604020202020204" pitchFamily="34" charset="0"/>
              </a:endParaRPr>
            </a:p>
          </p:txBody>
        </p:sp>
        <p:sp>
          <p:nvSpPr>
            <p:cNvPr id="55" name="Rectangle 54">
              <a:extLst>
                <a:ext uri="{FF2B5EF4-FFF2-40B4-BE49-F238E27FC236}">
                  <a16:creationId xmlns:a16="http://schemas.microsoft.com/office/drawing/2014/main" id="{871EB8D8-AF57-4D8E-87D3-2F637C61BF6B}"/>
                </a:ext>
              </a:extLst>
            </p:cNvPr>
            <p:cNvSpPr/>
            <p:nvPr/>
          </p:nvSpPr>
          <p:spPr>
            <a:xfrm>
              <a:off x="1198778" y="3115608"/>
              <a:ext cx="4273335" cy="27328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more encouragement from their family, </a:t>
              </a:r>
              <a:endParaRPr lang="en-US" sz="2800" b="1">
                <a:solidFill>
                  <a:srgbClr val="999683"/>
                </a:solidFill>
                <a:effectLst/>
                <a:latin typeface="Arial" panose="020B0604020202020204" pitchFamily="34" charset="0"/>
                <a:ea typeface="Arial" panose="020B0604020202020204" pitchFamily="34" charset="0"/>
              </a:endParaRPr>
            </a:p>
          </p:txBody>
        </p:sp>
        <p:sp>
          <p:nvSpPr>
            <p:cNvPr id="56" name="Rectangle 55">
              <a:extLst>
                <a:ext uri="{FF2B5EF4-FFF2-40B4-BE49-F238E27FC236}">
                  <a16:creationId xmlns:a16="http://schemas.microsoft.com/office/drawing/2014/main" id="{D3FBD7AA-89A3-49F4-BAA3-1FA75975EFF3}"/>
                </a:ext>
              </a:extLst>
            </p:cNvPr>
            <p:cNvSpPr/>
            <p:nvPr/>
          </p:nvSpPr>
          <p:spPr>
            <a:xfrm>
              <a:off x="1198778" y="3359675"/>
              <a:ext cx="4572892" cy="27287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friends, and school administrators when it </a:t>
              </a:r>
              <a:endParaRPr lang="en-US" sz="2800" b="1">
                <a:solidFill>
                  <a:srgbClr val="999683"/>
                </a:solidFill>
                <a:effectLst/>
                <a:latin typeface="Arial" panose="020B0604020202020204" pitchFamily="34" charset="0"/>
                <a:ea typeface="Arial" panose="020B0604020202020204" pitchFamily="34" charset="0"/>
              </a:endParaRPr>
            </a:p>
          </p:txBody>
        </p:sp>
        <p:sp>
          <p:nvSpPr>
            <p:cNvPr id="57" name="Rectangle 56">
              <a:extLst>
                <a:ext uri="{FF2B5EF4-FFF2-40B4-BE49-F238E27FC236}">
                  <a16:creationId xmlns:a16="http://schemas.microsoft.com/office/drawing/2014/main" id="{E7B60D8E-036D-4235-894B-0828D9879B3F}"/>
                </a:ext>
              </a:extLst>
            </p:cNvPr>
            <p:cNvSpPr/>
            <p:nvPr/>
          </p:nvSpPr>
          <p:spPr>
            <a:xfrm>
              <a:off x="1198778" y="3603515"/>
              <a:ext cx="3903254" cy="27287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comes to a career in manufacturing. </a:t>
              </a:r>
              <a:endParaRPr lang="en-US" sz="2800" b="1">
                <a:solidFill>
                  <a:srgbClr val="999683"/>
                </a:solidFill>
                <a:effectLst/>
                <a:latin typeface="Arial" panose="020B0604020202020204" pitchFamily="34" charset="0"/>
                <a:ea typeface="Arial" panose="020B0604020202020204" pitchFamily="34" charset="0"/>
              </a:endParaRPr>
            </a:p>
          </p:txBody>
        </p:sp>
        <p:sp>
          <p:nvSpPr>
            <p:cNvPr id="58" name="Rectangle 57">
              <a:extLst>
                <a:ext uri="{FF2B5EF4-FFF2-40B4-BE49-F238E27FC236}">
                  <a16:creationId xmlns:a16="http://schemas.microsoft.com/office/drawing/2014/main" id="{A390FFED-EB2D-44CA-B837-84B27DC3BF00}"/>
                </a:ext>
              </a:extLst>
            </p:cNvPr>
            <p:cNvSpPr/>
            <p:nvPr/>
          </p:nvSpPr>
          <p:spPr>
            <a:xfrm>
              <a:off x="4143502" y="3603515"/>
              <a:ext cx="53916" cy="27287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9" name="Rectangle 58">
              <a:extLst>
                <a:ext uri="{FF2B5EF4-FFF2-40B4-BE49-F238E27FC236}">
                  <a16:creationId xmlns:a16="http://schemas.microsoft.com/office/drawing/2014/main" id="{D10D3C43-E93D-4D77-B618-D4AD5396ECD8}"/>
                </a:ext>
              </a:extLst>
            </p:cNvPr>
            <p:cNvSpPr/>
            <p:nvPr/>
          </p:nvSpPr>
          <p:spPr>
            <a:xfrm>
              <a:off x="1403092" y="4075954"/>
              <a:ext cx="3877374" cy="27287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 of Millennial men say they would </a:t>
              </a:r>
              <a:endParaRPr lang="en-US" sz="2800" b="1">
                <a:solidFill>
                  <a:srgbClr val="999683"/>
                </a:solidFill>
                <a:effectLst/>
                <a:latin typeface="Arial" panose="020B0604020202020204" pitchFamily="34" charset="0"/>
                <a:ea typeface="Arial" panose="020B0604020202020204" pitchFamily="34" charset="0"/>
              </a:endParaRPr>
            </a:p>
          </p:txBody>
        </p:sp>
        <p:sp>
          <p:nvSpPr>
            <p:cNvPr id="60" name="Rectangle 59">
              <a:extLst>
                <a:ext uri="{FF2B5EF4-FFF2-40B4-BE49-F238E27FC236}">
                  <a16:creationId xmlns:a16="http://schemas.microsoft.com/office/drawing/2014/main" id="{D1994BCD-30ED-408B-9687-1AA800E5F69D}"/>
                </a:ext>
              </a:extLst>
            </p:cNvPr>
            <p:cNvSpPr/>
            <p:nvPr/>
          </p:nvSpPr>
          <p:spPr>
            <a:xfrm>
              <a:off x="1198778" y="4075954"/>
              <a:ext cx="271737" cy="27287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68</a:t>
              </a:r>
              <a:endParaRPr lang="en-US" sz="2800" b="1">
                <a:solidFill>
                  <a:srgbClr val="999683"/>
                </a:solidFill>
                <a:effectLst/>
                <a:latin typeface="Arial" panose="020B0604020202020204" pitchFamily="34" charset="0"/>
                <a:ea typeface="Arial" panose="020B0604020202020204" pitchFamily="34" charset="0"/>
              </a:endParaRPr>
            </a:p>
          </p:txBody>
        </p:sp>
        <p:sp>
          <p:nvSpPr>
            <p:cNvPr id="61" name="Rectangle 60">
              <a:extLst>
                <a:ext uri="{FF2B5EF4-FFF2-40B4-BE49-F238E27FC236}">
                  <a16:creationId xmlns:a16="http://schemas.microsoft.com/office/drawing/2014/main" id="{29ED7940-4695-4912-A196-F987D1239928}"/>
                </a:ext>
              </a:extLst>
            </p:cNvPr>
            <p:cNvSpPr/>
            <p:nvPr/>
          </p:nvSpPr>
          <p:spPr>
            <a:xfrm>
              <a:off x="1198778" y="4319795"/>
              <a:ext cx="4464251" cy="27287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“encourage my child to pursue a career in </a:t>
              </a:r>
              <a:endParaRPr lang="en-US" sz="2800" b="1">
                <a:solidFill>
                  <a:srgbClr val="999683"/>
                </a:solidFill>
                <a:effectLst/>
                <a:latin typeface="Arial" panose="020B0604020202020204" pitchFamily="34" charset="0"/>
                <a:ea typeface="Arial" panose="020B0604020202020204" pitchFamily="34" charset="0"/>
              </a:endParaRPr>
            </a:p>
          </p:txBody>
        </p:sp>
        <p:sp>
          <p:nvSpPr>
            <p:cNvPr id="62" name="Rectangle 61">
              <a:extLst>
                <a:ext uri="{FF2B5EF4-FFF2-40B4-BE49-F238E27FC236}">
                  <a16:creationId xmlns:a16="http://schemas.microsoft.com/office/drawing/2014/main" id="{6E97AE12-6B9E-4AF4-8BAC-A5464329018B}"/>
                </a:ext>
              </a:extLst>
            </p:cNvPr>
            <p:cNvSpPr/>
            <p:nvPr/>
          </p:nvSpPr>
          <p:spPr>
            <a:xfrm>
              <a:off x="1198778" y="4563889"/>
              <a:ext cx="1825059" cy="27287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manufacturing.” </a:t>
              </a:r>
              <a:endParaRPr lang="en-US" sz="2800" b="1">
                <a:solidFill>
                  <a:srgbClr val="999683"/>
                </a:solidFill>
                <a:effectLst/>
                <a:latin typeface="Arial" panose="020B0604020202020204" pitchFamily="34" charset="0"/>
                <a:ea typeface="Arial" panose="020B0604020202020204" pitchFamily="34" charset="0"/>
              </a:endParaRPr>
            </a:p>
          </p:txBody>
        </p:sp>
        <p:sp>
          <p:nvSpPr>
            <p:cNvPr id="63" name="Rectangle 62">
              <a:extLst>
                <a:ext uri="{FF2B5EF4-FFF2-40B4-BE49-F238E27FC236}">
                  <a16:creationId xmlns:a16="http://schemas.microsoft.com/office/drawing/2014/main" id="{1944B46C-A729-469A-9DC2-8ED4858C55F0}"/>
                </a:ext>
              </a:extLst>
            </p:cNvPr>
            <p:cNvSpPr/>
            <p:nvPr/>
          </p:nvSpPr>
          <p:spPr>
            <a:xfrm>
              <a:off x="2579878" y="4563889"/>
              <a:ext cx="53916" cy="27287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0" i="1">
                  <a:solidFill>
                    <a:srgbClr val="3C3D3E"/>
                  </a:solidFill>
                  <a:effectLst/>
                  <a:latin typeface="Corbel" panose="020B0503020204020204" pitchFamily="34" charset="0"/>
                  <a:ea typeface="Corbel" panose="020B0503020204020204" pitchFamily="34" charset="0"/>
                  <a:cs typeface="Corbel" panose="020B0503020204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4" name="Rectangle 63">
              <a:extLst>
                <a:ext uri="{FF2B5EF4-FFF2-40B4-BE49-F238E27FC236}">
                  <a16:creationId xmlns:a16="http://schemas.microsoft.com/office/drawing/2014/main" id="{5174C6CF-79A3-482C-AD82-00355E08C0C2}"/>
                </a:ext>
              </a:extLst>
            </p:cNvPr>
            <p:cNvSpPr/>
            <p:nvPr/>
          </p:nvSpPr>
          <p:spPr>
            <a:xfrm>
              <a:off x="5888858" y="1461019"/>
              <a:ext cx="7730949"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Q24. Please indicate whether you agree or disagree with the following statements.  Subgroup: </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65" name="Rectangle 64">
              <a:extLst>
                <a:ext uri="{FF2B5EF4-FFF2-40B4-BE49-F238E27FC236}">
                  <a16:creationId xmlns:a16="http://schemas.microsoft.com/office/drawing/2014/main" id="{C5FC4793-7F35-435B-A7D7-78794F40061A}"/>
                </a:ext>
              </a:extLst>
            </p:cNvPr>
            <p:cNvSpPr/>
            <p:nvPr/>
          </p:nvSpPr>
          <p:spPr>
            <a:xfrm>
              <a:off x="8409935" y="1729091"/>
              <a:ext cx="3288142"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Millennial Men N=81, Gen X Men N=56.</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66" name="Rectangle 65">
              <a:extLst>
                <a:ext uri="{FF2B5EF4-FFF2-40B4-BE49-F238E27FC236}">
                  <a16:creationId xmlns:a16="http://schemas.microsoft.com/office/drawing/2014/main" id="{70B7F10A-6A43-40F1-9060-443319635956}"/>
                </a:ext>
              </a:extLst>
            </p:cNvPr>
            <p:cNvSpPr/>
            <p:nvPr/>
          </p:nvSpPr>
          <p:spPr>
            <a:xfrm>
              <a:off x="7648702" y="969121"/>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7" name="Rectangle 66">
              <a:extLst>
                <a:ext uri="{FF2B5EF4-FFF2-40B4-BE49-F238E27FC236}">
                  <a16:creationId xmlns:a16="http://schemas.microsoft.com/office/drawing/2014/main" id="{12F5BF2A-2062-4118-BBCA-E5579113F072}"/>
                </a:ext>
              </a:extLst>
            </p:cNvPr>
            <p:cNvSpPr/>
            <p:nvPr/>
          </p:nvSpPr>
          <p:spPr>
            <a:xfrm>
              <a:off x="353637" y="312118"/>
              <a:ext cx="4022550"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3600" b="1" dirty="0">
                  <a:solidFill>
                    <a:srgbClr val="C00000"/>
                  </a:solidFill>
                  <a:effectLst/>
                  <a:latin typeface="+mj-lt"/>
                  <a:ea typeface="Arial" panose="020B0604020202020204" pitchFamily="34" charset="0"/>
                </a:rPr>
                <a:t>MILLENNIAL VS. </a:t>
              </a:r>
            </a:p>
          </p:txBody>
        </p:sp>
        <p:sp>
          <p:nvSpPr>
            <p:cNvPr id="68" name="Rectangle 67">
              <a:extLst>
                <a:ext uri="{FF2B5EF4-FFF2-40B4-BE49-F238E27FC236}">
                  <a16:creationId xmlns:a16="http://schemas.microsoft.com/office/drawing/2014/main" id="{BB4786A8-C67E-4313-B38B-AE0A11B254AD}"/>
                </a:ext>
              </a:extLst>
            </p:cNvPr>
            <p:cNvSpPr/>
            <p:nvPr/>
          </p:nvSpPr>
          <p:spPr>
            <a:xfrm>
              <a:off x="4357695" y="248410"/>
              <a:ext cx="1424559"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3600" b="1" dirty="0">
                  <a:solidFill>
                    <a:srgbClr val="C00000"/>
                  </a:solidFill>
                  <a:effectLst/>
                  <a:latin typeface="+mj-lt"/>
                  <a:ea typeface="Arial" panose="020B0604020202020204" pitchFamily="34" charset="0"/>
                </a:rPr>
                <a:t>GENX</a:t>
              </a:r>
            </a:p>
          </p:txBody>
        </p:sp>
        <p:sp>
          <p:nvSpPr>
            <p:cNvPr id="69" name="Rectangle 68">
              <a:extLst>
                <a:ext uri="{FF2B5EF4-FFF2-40B4-BE49-F238E27FC236}">
                  <a16:creationId xmlns:a16="http://schemas.microsoft.com/office/drawing/2014/main" id="{02E5BD14-66C6-4EB7-B9C2-A37027696256}"/>
                </a:ext>
              </a:extLst>
            </p:cNvPr>
            <p:cNvSpPr/>
            <p:nvPr/>
          </p:nvSpPr>
          <p:spPr>
            <a:xfrm>
              <a:off x="3490214" y="689308"/>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0" name="Rectangle 69">
              <a:extLst>
                <a:ext uri="{FF2B5EF4-FFF2-40B4-BE49-F238E27FC236}">
                  <a16:creationId xmlns:a16="http://schemas.microsoft.com/office/drawing/2014/main" id="{FBCABDE6-1B24-4348-8249-ACDAC8133F4E}"/>
                </a:ext>
              </a:extLst>
            </p:cNvPr>
            <p:cNvSpPr/>
            <p:nvPr/>
          </p:nvSpPr>
          <p:spPr>
            <a:xfrm>
              <a:off x="5792428" y="255002"/>
              <a:ext cx="1424559"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3600" b="1" dirty="0">
                  <a:solidFill>
                    <a:srgbClr val="C00000"/>
                  </a:solidFill>
                  <a:effectLst/>
                  <a:latin typeface="+mj-lt"/>
                  <a:ea typeface="Arial" panose="020B0604020202020204" pitchFamily="34" charset="0"/>
                </a:rPr>
                <a:t>MEN</a:t>
              </a:r>
            </a:p>
          </p:txBody>
        </p:sp>
        <p:sp>
          <p:nvSpPr>
            <p:cNvPr id="71" name="Rectangle 70">
              <a:extLst>
                <a:ext uri="{FF2B5EF4-FFF2-40B4-BE49-F238E27FC236}">
                  <a16:creationId xmlns:a16="http://schemas.microsoft.com/office/drawing/2014/main" id="{4FCFCBE8-00B0-4F6B-B443-663408FF9E8C}"/>
                </a:ext>
              </a:extLst>
            </p:cNvPr>
            <p:cNvSpPr/>
            <p:nvPr/>
          </p:nvSpPr>
          <p:spPr>
            <a:xfrm>
              <a:off x="4244975" y="689308"/>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2" name="Rectangle 71">
              <a:extLst>
                <a:ext uri="{FF2B5EF4-FFF2-40B4-BE49-F238E27FC236}">
                  <a16:creationId xmlns:a16="http://schemas.microsoft.com/office/drawing/2014/main" id="{EE80C93B-464F-4C37-BE56-354CFCE85303}"/>
                </a:ext>
              </a:extLst>
            </p:cNvPr>
            <p:cNvSpPr/>
            <p:nvPr/>
          </p:nvSpPr>
          <p:spPr>
            <a:xfrm>
              <a:off x="353637" y="977037"/>
              <a:ext cx="5656130"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dirty="0">
                  <a:effectLst/>
                  <a:latin typeface="+mj-lt"/>
                  <a:ea typeface="Arial" panose="020B0604020202020204" pitchFamily="34" charset="0"/>
                </a:rPr>
                <a:t>EARLY INFLUENCERS HAVE </a:t>
              </a:r>
            </a:p>
          </p:txBody>
        </p:sp>
        <p:sp>
          <p:nvSpPr>
            <p:cNvPr id="73" name="Rectangle 72">
              <a:extLst>
                <a:ext uri="{FF2B5EF4-FFF2-40B4-BE49-F238E27FC236}">
                  <a16:creationId xmlns:a16="http://schemas.microsoft.com/office/drawing/2014/main" id="{940FE475-97A2-4E48-B648-779E706DF056}"/>
                </a:ext>
              </a:extLst>
            </p:cNvPr>
            <p:cNvSpPr/>
            <p:nvPr/>
          </p:nvSpPr>
          <p:spPr>
            <a:xfrm>
              <a:off x="5628471" y="987358"/>
              <a:ext cx="2259063"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dirty="0">
                  <a:effectLst/>
                  <a:latin typeface="+mj-lt"/>
                  <a:ea typeface="Arial" panose="020B0604020202020204" pitchFamily="34" charset="0"/>
                </a:rPr>
                <a:t>IMPACT</a:t>
              </a:r>
            </a:p>
          </p:txBody>
        </p:sp>
        <p:sp>
          <p:nvSpPr>
            <p:cNvPr id="74" name="Rectangle 73">
              <a:extLst>
                <a:ext uri="{FF2B5EF4-FFF2-40B4-BE49-F238E27FC236}">
                  <a16:creationId xmlns:a16="http://schemas.microsoft.com/office/drawing/2014/main" id="{43D12C87-21CD-4562-91D7-D262225A5DE1}"/>
                </a:ext>
              </a:extLst>
            </p:cNvPr>
            <p:cNvSpPr/>
            <p:nvPr/>
          </p:nvSpPr>
          <p:spPr>
            <a:xfrm>
              <a:off x="1646174" y="1500076"/>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1CCE8"/>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35159511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BA9A8DA-4467-4DD5-A4AC-A3C0B2811500}"/>
              </a:ext>
            </a:extLst>
          </p:cNvPr>
          <p:cNvGrpSpPr/>
          <p:nvPr/>
        </p:nvGrpSpPr>
        <p:grpSpPr>
          <a:xfrm>
            <a:off x="946909" y="591495"/>
            <a:ext cx="11617981" cy="6187870"/>
            <a:chOff x="574019" y="669535"/>
            <a:chExt cx="11617981" cy="6188465"/>
          </a:xfrm>
        </p:grpSpPr>
        <p:pic>
          <p:nvPicPr>
            <p:cNvPr id="3" name="Picture 2">
              <a:extLst>
                <a:ext uri="{FF2B5EF4-FFF2-40B4-BE49-F238E27FC236}">
                  <a16:creationId xmlns:a16="http://schemas.microsoft.com/office/drawing/2014/main" id="{6582D86C-0350-4257-8CC3-96B891237CB1}"/>
                </a:ext>
              </a:extLst>
            </p:cNvPr>
            <p:cNvPicPr/>
            <p:nvPr/>
          </p:nvPicPr>
          <p:blipFill>
            <a:blip r:embed="rId2"/>
            <a:stretch>
              <a:fillRect/>
            </a:stretch>
          </p:blipFill>
          <p:spPr>
            <a:xfrm flipH="1">
              <a:off x="12191883" y="5181458"/>
              <a:ext cx="117" cy="1676542"/>
            </a:xfrm>
            <a:prstGeom prst="rect">
              <a:avLst/>
            </a:prstGeom>
          </p:spPr>
        </p:pic>
        <p:sp>
          <p:nvSpPr>
            <p:cNvPr id="4" name="Shape 35218">
              <a:extLst>
                <a:ext uri="{FF2B5EF4-FFF2-40B4-BE49-F238E27FC236}">
                  <a16:creationId xmlns:a16="http://schemas.microsoft.com/office/drawing/2014/main" id="{99196381-7D00-49B3-A979-B95EB66D34ED}"/>
                </a:ext>
              </a:extLst>
            </p:cNvPr>
            <p:cNvSpPr/>
            <p:nvPr/>
          </p:nvSpPr>
          <p:spPr>
            <a:xfrm>
              <a:off x="8212836" y="5757672"/>
              <a:ext cx="2136648" cy="167640"/>
            </a:xfrm>
            <a:custGeom>
              <a:avLst/>
              <a:gdLst/>
              <a:ahLst/>
              <a:cxnLst/>
              <a:rect l="0" t="0" r="0" b="0"/>
              <a:pathLst>
                <a:path w="2136648" h="167640">
                  <a:moveTo>
                    <a:pt x="0" y="0"/>
                  </a:moveTo>
                  <a:lnTo>
                    <a:pt x="2136648" y="0"/>
                  </a:lnTo>
                  <a:lnTo>
                    <a:pt x="2136648" y="167640"/>
                  </a:lnTo>
                  <a:lnTo>
                    <a:pt x="0" y="167640"/>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5" name="Shape 35219">
              <a:extLst>
                <a:ext uri="{FF2B5EF4-FFF2-40B4-BE49-F238E27FC236}">
                  <a16:creationId xmlns:a16="http://schemas.microsoft.com/office/drawing/2014/main" id="{E4B1DAB8-A447-4ACA-9659-95B6BA38BDE2}"/>
                </a:ext>
              </a:extLst>
            </p:cNvPr>
            <p:cNvSpPr/>
            <p:nvPr/>
          </p:nvSpPr>
          <p:spPr>
            <a:xfrm>
              <a:off x="8212836" y="5172456"/>
              <a:ext cx="2290572" cy="167640"/>
            </a:xfrm>
            <a:custGeom>
              <a:avLst/>
              <a:gdLst/>
              <a:ahLst/>
              <a:cxnLst/>
              <a:rect l="0" t="0" r="0" b="0"/>
              <a:pathLst>
                <a:path w="2290572" h="167640">
                  <a:moveTo>
                    <a:pt x="0" y="0"/>
                  </a:moveTo>
                  <a:lnTo>
                    <a:pt x="2290572" y="0"/>
                  </a:lnTo>
                  <a:lnTo>
                    <a:pt x="2290572" y="167640"/>
                  </a:lnTo>
                  <a:lnTo>
                    <a:pt x="0" y="167640"/>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6" name="Shape 35220">
              <a:extLst>
                <a:ext uri="{FF2B5EF4-FFF2-40B4-BE49-F238E27FC236}">
                  <a16:creationId xmlns:a16="http://schemas.microsoft.com/office/drawing/2014/main" id="{003BD4A7-A3D5-4F40-9D0D-E41833E92497}"/>
                </a:ext>
              </a:extLst>
            </p:cNvPr>
            <p:cNvSpPr/>
            <p:nvPr/>
          </p:nvSpPr>
          <p:spPr>
            <a:xfrm>
              <a:off x="8212836" y="4588764"/>
              <a:ext cx="1929384" cy="166116"/>
            </a:xfrm>
            <a:custGeom>
              <a:avLst/>
              <a:gdLst/>
              <a:ahLst/>
              <a:cxnLst/>
              <a:rect l="0" t="0" r="0" b="0"/>
              <a:pathLst>
                <a:path w="1929384" h="166116">
                  <a:moveTo>
                    <a:pt x="0" y="0"/>
                  </a:moveTo>
                  <a:lnTo>
                    <a:pt x="1929384" y="0"/>
                  </a:lnTo>
                  <a:lnTo>
                    <a:pt x="1929384" y="166116"/>
                  </a:lnTo>
                  <a:lnTo>
                    <a:pt x="0" y="166116"/>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7" name="Shape 35221">
              <a:extLst>
                <a:ext uri="{FF2B5EF4-FFF2-40B4-BE49-F238E27FC236}">
                  <a16:creationId xmlns:a16="http://schemas.microsoft.com/office/drawing/2014/main" id="{60811155-8E30-4196-BC7E-99A7C76466DB}"/>
                </a:ext>
              </a:extLst>
            </p:cNvPr>
            <p:cNvSpPr/>
            <p:nvPr/>
          </p:nvSpPr>
          <p:spPr>
            <a:xfrm>
              <a:off x="8212836" y="4003548"/>
              <a:ext cx="2161033" cy="166116"/>
            </a:xfrm>
            <a:custGeom>
              <a:avLst/>
              <a:gdLst/>
              <a:ahLst/>
              <a:cxnLst/>
              <a:rect l="0" t="0" r="0" b="0"/>
              <a:pathLst>
                <a:path w="2161033" h="166116">
                  <a:moveTo>
                    <a:pt x="0" y="0"/>
                  </a:moveTo>
                  <a:lnTo>
                    <a:pt x="2161033" y="0"/>
                  </a:lnTo>
                  <a:lnTo>
                    <a:pt x="2161033" y="166116"/>
                  </a:lnTo>
                  <a:lnTo>
                    <a:pt x="0" y="166116"/>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8" name="Shape 35222">
              <a:extLst>
                <a:ext uri="{FF2B5EF4-FFF2-40B4-BE49-F238E27FC236}">
                  <a16:creationId xmlns:a16="http://schemas.microsoft.com/office/drawing/2014/main" id="{A5572E3D-C12B-4B10-A0A3-F14AB5B3BAC6}"/>
                </a:ext>
              </a:extLst>
            </p:cNvPr>
            <p:cNvSpPr/>
            <p:nvPr/>
          </p:nvSpPr>
          <p:spPr>
            <a:xfrm>
              <a:off x="8212836" y="3418332"/>
              <a:ext cx="2007108" cy="166116"/>
            </a:xfrm>
            <a:custGeom>
              <a:avLst/>
              <a:gdLst/>
              <a:ahLst/>
              <a:cxnLst/>
              <a:rect l="0" t="0" r="0" b="0"/>
              <a:pathLst>
                <a:path w="2007108" h="166116">
                  <a:moveTo>
                    <a:pt x="0" y="0"/>
                  </a:moveTo>
                  <a:lnTo>
                    <a:pt x="2007108" y="0"/>
                  </a:lnTo>
                  <a:lnTo>
                    <a:pt x="2007108" y="166116"/>
                  </a:lnTo>
                  <a:lnTo>
                    <a:pt x="0" y="166116"/>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9" name="Shape 35223">
              <a:extLst>
                <a:ext uri="{FF2B5EF4-FFF2-40B4-BE49-F238E27FC236}">
                  <a16:creationId xmlns:a16="http://schemas.microsoft.com/office/drawing/2014/main" id="{E4A41835-65A8-47BE-A0A8-75F3028E8D33}"/>
                </a:ext>
              </a:extLst>
            </p:cNvPr>
            <p:cNvSpPr/>
            <p:nvPr/>
          </p:nvSpPr>
          <p:spPr>
            <a:xfrm>
              <a:off x="8212836" y="2833116"/>
              <a:ext cx="2033016" cy="167640"/>
            </a:xfrm>
            <a:custGeom>
              <a:avLst/>
              <a:gdLst/>
              <a:ahLst/>
              <a:cxnLst/>
              <a:rect l="0" t="0" r="0" b="0"/>
              <a:pathLst>
                <a:path w="2033016" h="167640">
                  <a:moveTo>
                    <a:pt x="0" y="0"/>
                  </a:moveTo>
                  <a:lnTo>
                    <a:pt x="2033016" y="0"/>
                  </a:lnTo>
                  <a:lnTo>
                    <a:pt x="2033016" y="167640"/>
                  </a:lnTo>
                  <a:lnTo>
                    <a:pt x="0" y="167640"/>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10" name="Shape 35224">
              <a:extLst>
                <a:ext uri="{FF2B5EF4-FFF2-40B4-BE49-F238E27FC236}">
                  <a16:creationId xmlns:a16="http://schemas.microsoft.com/office/drawing/2014/main" id="{D4264A67-A1A8-4240-853C-BF85F81E52C4}"/>
                </a:ext>
              </a:extLst>
            </p:cNvPr>
            <p:cNvSpPr/>
            <p:nvPr/>
          </p:nvSpPr>
          <p:spPr>
            <a:xfrm>
              <a:off x="8212836" y="2247900"/>
              <a:ext cx="2058924" cy="167640"/>
            </a:xfrm>
            <a:custGeom>
              <a:avLst/>
              <a:gdLst/>
              <a:ahLst/>
              <a:cxnLst/>
              <a:rect l="0" t="0" r="0" b="0"/>
              <a:pathLst>
                <a:path w="2058924" h="167640">
                  <a:moveTo>
                    <a:pt x="0" y="0"/>
                  </a:moveTo>
                  <a:lnTo>
                    <a:pt x="2058924" y="0"/>
                  </a:lnTo>
                  <a:lnTo>
                    <a:pt x="2058924" y="167640"/>
                  </a:lnTo>
                  <a:lnTo>
                    <a:pt x="0" y="167640"/>
                  </a:lnTo>
                  <a:lnTo>
                    <a:pt x="0" y="0"/>
                  </a:lnTo>
                </a:path>
              </a:pathLst>
            </a:custGeom>
            <a:ln w="0" cap="flat">
              <a:bevel/>
            </a:ln>
          </p:spPr>
          <p:style>
            <a:lnRef idx="0">
              <a:srgbClr val="000000">
                <a:alpha val="0"/>
              </a:srgbClr>
            </a:lnRef>
            <a:fillRef idx="1">
              <a:srgbClr val="3C3D3E"/>
            </a:fillRef>
            <a:effectRef idx="0">
              <a:scrgbClr r="0" g="0" b="0"/>
            </a:effectRef>
            <a:fontRef idx="none"/>
          </p:style>
          <p:txBody>
            <a:bodyPr/>
            <a:lstStyle/>
            <a:p>
              <a:endParaRPr lang="en-US"/>
            </a:p>
          </p:txBody>
        </p:sp>
        <p:sp>
          <p:nvSpPr>
            <p:cNvPr id="11" name="Shape 35225">
              <a:extLst>
                <a:ext uri="{FF2B5EF4-FFF2-40B4-BE49-F238E27FC236}">
                  <a16:creationId xmlns:a16="http://schemas.microsoft.com/office/drawing/2014/main" id="{CA8D060F-8383-48DF-8DE5-B6C04BE8D6DF}"/>
                </a:ext>
              </a:extLst>
            </p:cNvPr>
            <p:cNvSpPr/>
            <p:nvPr/>
          </p:nvSpPr>
          <p:spPr>
            <a:xfrm>
              <a:off x="8212836" y="5591556"/>
              <a:ext cx="2110740" cy="166116"/>
            </a:xfrm>
            <a:custGeom>
              <a:avLst/>
              <a:gdLst/>
              <a:ahLst/>
              <a:cxnLst/>
              <a:rect l="0" t="0" r="0" b="0"/>
              <a:pathLst>
                <a:path w="2110740" h="166116">
                  <a:moveTo>
                    <a:pt x="0" y="0"/>
                  </a:moveTo>
                  <a:lnTo>
                    <a:pt x="2110740" y="0"/>
                  </a:lnTo>
                  <a:lnTo>
                    <a:pt x="2110740" y="166116"/>
                  </a:lnTo>
                  <a:lnTo>
                    <a:pt x="0" y="166116"/>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2" name="Shape 35226">
              <a:extLst>
                <a:ext uri="{FF2B5EF4-FFF2-40B4-BE49-F238E27FC236}">
                  <a16:creationId xmlns:a16="http://schemas.microsoft.com/office/drawing/2014/main" id="{7CDDA7DC-4AAF-4093-B0E9-F2A378882CF3}"/>
                </a:ext>
              </a:extLst>
            </p:cNvPr>
            <p:cNvSpPr/>
            <p:nvPr/>
          </p:nvSpPr>
          <p:spPr>
            <a:xfrm>
              <a:off x="8212836" y="5006340"/>
              <a:ext cx="2212848" cy="166116"/>
            </a:xfrm>
            <a:custGeom>
              <a:avLst/>
              <a:gdLst/>
              <a:ahLst/>
              <a:cxnLst/>
              <a:rect l="0" t="0" r="0" b="0"/>
              <a:pathLst>
                <a:path w="2212848" h="166116">
                  <a:moveTo>
                    <a:pt x="0" y="0"/>
                  </a:moveTo>
                  <a:lnTo>
                    <a:pt x="2212848" y="0"/>
                  </a:lnTo>
                  <a:lnTo>
                    <a:pt x="2212848" y="166116"/>
                  </a:lnTo>
                  <a:lnTo>
                    <a:pt x="0" y="166116"/>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3" name="Shape 35227">
              <a:extLst>
                <a:ext uri="{FF2B5EF4-FFF2-40B4-BE49-F238E27FC236}">
                  <a16:creationId xmlns:a16="http://schemas.microsoft.com/office/drawing/2014/main" id="{2E05A8E5-581A-4629-A286-488AA78B9E04}"/>
                </a:ext>
              </a:extLst>
            </p:cNvPr>
            <p:cNvSpPr/>
            <p:nvPr/>
          </p:nvSpPr>
          <p:spPr>
            <a:xfrm>
              <a:off x="8212836" y="4421124"/>
              <a:ext cx="1981200" cy="167640"/>
            </a:xfrm>
            <a:custGeom>
              <a:avLst/>
              <a:gdLst/>
              <a:ahLst/>
              <a:cxnLst/>
              <a:rect l="0" t="0" r="0" b="0"/>
              <a:pathLst>
                <a:path w="1981200" h="167640">
                  <a:moveTo>
                    <a:pt x="0" y="0"/>
                  </a:moveTo>
                  <a:lnTo>
                    <a:pt x="1981200" y="0"/>
                  </a:lnTo>
                  <a:lnTo>
                    <a:pt x="1981200" y="167640"/>
                  </a:lnTo>
                  <a:lnTo>
                    <a:pt x="0" y="167640"/>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4" name="Shape 35228">
              <a:extLst>
                <a:ext uri="{FF2B5EF4-FFF2-40B4-BE49-F238E27FC236}">
                  <a16:creationId xmlns:a16="http://schemas.microsoft.com/office/drawing/2014/main" id="{9F8318A8-72CF-4123-B248-2AA0E693F066}"/>
                </a:ext>
              </a:extLst>
            </p:cNvPr>
            <p:cNvSpPr/>
            <p:nvPr/>
          </p:nvSpPr>
          <p:spPr>
            <a:xfrm>
              <a:off x="8212836" y="3835908"/>
              <a:ext cx="1801368" cy="167640"/>
            </a:xfrm>
            <a:custGeom>
              <a:avLst/>
              <a:gdLst/>
              <a:ahLst/>
              <a:cxnLst/>
              <a:rect l="0" t="0" r="0" b="0"/>
              <a:pathLst>
                <a:path w="1801368" h="167640">
                  <a:moveTo>
                    <a:pt x="0" y="0"/>
                  </a:moveTo>
                  <a:lnTo>
                    <a:pt x="1801368" y="0"/>
                  </a:lnTo>
                  <a:lnTo>
                    <a:pt x="1801368" y="167640"/>
                  </a:lnTo>
                  <a:lnTo>
                    <a:pt x="0" y="167640"/>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5" name="Shape 35229">
              <a:extLst>
                <a:ext uri="{FF2B5EF4-FFF2-40B4-BE49-F238E27FC236}">
                  <a16:creationId xmlns:a16="http://schemas.microsoft.com/office/drawing/2014/main" id="{48E19A4F-7647-4A78-9FBC-7AC63982125F}"/>
                </a:ext>
              </a:extLst>
            </p:cNvPr>
            <p:cNvSpPr/>
            <p:nvPr/>
          </p:nvSpPr>
          <p:spPr>
            <a:xfrm>
              <a:off x="8212836" y="3250692"/>
              <a:ext cx="2161033" cy="167640"/>
            </a:xfrm>
            <a:custGeom>
              <a:avLst/>
              <a:gdLst/>
              <a:ahLst/>
              <a:cxnLst/>
              <a:rect l="0" t="0" r="0" b="0"/>
              <a:pathLst>
                <a:path w="2161033" h="167640">
                  <a:moveTo>
                    <a:pt x="0" y="0"/>
                  </a:moveTo>
                  <a:lnTo>
                    <a:pt x="2161033" y="0"/>
                  </a:lnTo>
                  <a:lnTo>
                    <a:pt x="2161033" y="167640"/>
                  </a:lnTo>
                  <a:lnTo>
                    <a:pt x="0" y="167640"/>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6" name="Shape 35230">
              <a:extLst>
                <a:ext uri="{FF2B5EF4-FFF2-40B4-BE49-F238E27FC236}">
                  <a16:creationId xmlns:a16="http://schemas.microsoft.com/office/drawing/2014/main" id="{599D755A-A406-4566-87E1-29C11928EC87}"/>
                </a:ext>
              </a:extLst>
            </p:cNvPr>
            <p:cNvSpPr/>
            <p:nvPr/>
          </p:nvSpPr>
          <p:spPr>
            <a:xfrm>
              <a:off x="8212836" y="2665476"/>
              <a:ext cx="1929384" cy="167640"/>
            </a:xfrm>
            <a:custGeom>
              <a:avLst/>
              <a:gdLst/>
              <a:ahLst/>
              <a:cxnLst/>
              <a:rect l="0" t="0" r="0" b="0"/>
              <a:pathLst>
                <a:path w="1929384" h="167640">
                  <a:moveTo>
                    <a:pt x="0" y="0"/>
                  </a:moveTo>
                  <a:lnTo>
                    <a:pt x="1929384" y="0"/>
                  </a:lnTo>
                  <a:lnTo>
                    <a:pt x="1929384" y="167640"/>
                  </a:lnTo>
                  <a:lnTo>
                    <a:pt x="0" y="167640"/>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7" name="Shape 35231">
              <a:extLst>
                <a:ext uri="{FF2B5EF4-FFF2-40B4-BE49-F238E27FC236}">
                  <a16:creationId xmlns:a16="http://schemas.microsoft.com/office/drawing/2014/main" id="{2BAC5427-7106-4EE0-824D-FF86E92D9391}"/>
                </a:ext>
              </a:extLst>
            </p:cNvPr>
            <p:cNvSpPr/>
            <p:nvPr/>
          </p:nvSpPr>
          <p:spPr>
            <a:xfrm>
              <a:off x="8212836" y="2080260"/>
              <a:ext cx="2161033" cy="167640"/>
            </a:xfrm>
            <a:custGeom>
              <a:avLst/>
              <a:gdLst/>
              <a:ahLst/>
              <a:cxnLst/>
              <a:rect l="0" t="0" r="0" b="0"/>
              <a:pathLst>
                <a:path w="2161033" h="167640">
                  <a:moveTo>
                    <a:pt x="0" y="0"/>
                  </a:moveTo>
                  <a:lnTo>
                    <a:pt x="2161033" y="0"/>
                  </a:lnTo>
                  <a:lnTo>
                    <a:pt x="2161033" y="167640"/>
                  </a:lnTo>
                  <a:lnTo>
                    <a:pt x="0" y="167640"/>
                  </a:lnTo>
                  <a:lnTo>
                    <a:pt x="0" y="0"/>
                  </a:lnTo>
                </a:path>
              </a:pathLst>
            </a:custGeom>
            <a:ln w="0" cap="flat">
              <a:bevel/>
            </a:ln>
          </p:spPr>
          <p:style>
            <a:lnRef idx="0">
              <a:srgbClr val="000000">
                <a:alpha val="0"/>
              </a:srgbClr>
            </a:lnRef>
            <a:fillRef idx="1">
              <a:srgbClr val="31CCE8"/>
            </a:fillRef>
            <a:effectRef idx="0">
              <a:scrgbClr r="0" g="0" b="0"/>
            </a:effectRef>
            <a:fontRef idx="none"/>
          </p:style>
          <p:txBody>
            <a:bodyPr/>
            <a:lstStyle/>
            <a:p>
              <a:endParaRPr lang="en-US"/>
            </a:p>
          </p:txBody>
        </p:sp>
        <p:sp>
          <p:nvSpPr>
            <p:cNvPr id="18" name="Shape 2606">
              <a:extLst>
                <a:ext uri="{FF2B5EF4-FFF2-40B4-BE49-F238E27FC236}">
                  <a16:creationId xmlns:a16="http://schemas.microsoft.com/office/drawing/2014/main" id="{75384B77-70F6-4C33-B8A6-B224741A614E}"/>
                </a:ext>
              </a:extLst>
            </p:cNvPr>
            <p:cNvSpPr/>
            <p:nvPr/>
          </p:nvSpPr>
          <p:spPr>
            <a:xfrm>
              <a:off x="8212836" y="1955292"/>
              <a:ext cx="0" cy="4094988"/>
            </a:xfrm>
            <a:custGeom>
              <a:avLst/>
              <a:gdLst/>
              <a:ahLst/>
              <a:cxnLst/>
              <a:rect l="0" t="0" r="0" b="0"/>
              <a:pathLst>
                <a:path h="4094988">
                  <a:moveTo>
                    <a:pt x="0" y="4094988"/>
                  </a:moveTo>
                  <a:lnTo>
                    <a:pt x="0"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19" name="Shape 2607">
              <a:extLst>
                <a:ext uri="{FF2B5EF4-FFF2-40B4-BE49-F238E27FC236}">
                  <a16:creationId xmlns:a16="http://schemas.microsoft.com/office/drawing/2014/main" id="{3A9F2305-8DAF-421A-B677-F2E448219D8F}"/>
                </a:ext>
              </a:extLst>
            </p:cNvPr>
            <p:cNvSpPr/>
            <p:nvPr/>
          </p:nvSpPr>
          <p:spPr>
            <a:xfrm>
              <a:off x="8171688" y="6050280"/>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0" name="Shape 2608">
              <a:extLst>
                <a:ext uri="{FF2B5EF4-FFF2-40B4-BE49-F238E27FC236}">
                  <a16:creationId xmlns:a16="http://schemas.microsoft.com/office/drawing/2014/main" id="{A493D154-53CA-4DF8-A577-F616269FBF8A}"/>
                </a:ext>
              </a:extLst>
            </p:cNvPr>
            <p:cNvSpPr/>
            <p:nvPr/>
          </p:nvSpPr>
          <p:spPr>
            <a:xfrm>
              <a:off x="8171688" y="5465064"/>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1" name="Shape 2609">
              <a:extLst>
                <a:ext uri="{FF2B5EF4-FFF2-40B4-BE49-F238E27FC236}">
                  <a16:creationId xmlns:a16="http://schemas.microsoft.com/office/drawing/2014/main" id="{160D702E-8F69-4FF1-9D62-0459EAEE3317}"/>
                </a:ext>
              </a:extLst>
            </p:cNvPr>
            <p:cNvSpPr/>
            <p:nvPr/>
          </p:nvSpPr>
          <p:spPr>
            <a:xfrm>
              <a:off x="8171688" y="4881372"/>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2" name="Shape 2610">
              <a:extLst>
                <a:ext uri="{FF2B5EF4-FFF2-40B4-BE49-F238E27FC236}">
                  <a16:creationId xmlns:a16="http://schemas.microsoft.com/office/drawing/2014/main" id="{3091DCA0-0714-4A44-9EFF-D992F5484A23}"/>
                </a:ext>
              </a:extLst>
            </p:cNvPr>
            <p:cNvSpPr/>
            <p:nvPr/>
          </p:nvSpPr>
          <p:spPr>
            <a:xfrm>
              <a:off x="8171688" y="4296156"/>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3" name="Shape 2611">
              <a:extLst>
                <a:ext uri="{FF2B5EF4-FFF2-40B4-BE49-F238E27FC236}">
                  <a16:creationId xmlns:a16="http://schemas.microsoft.com/office/drawing/2014/main" id="{7A5B951A-10E1-490D-A022-76018331265E}"/>
                </a:ext>
              </a:extLst>
            </p:cNvPr>
            <p:cNvSpPr/>
            <p:nvPr/>
          </p:nvSpPr>
          <p:spPr>
            <a:xfrm>
              <a:off x="8171688" y="3710940"/>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4" name="Shape 2612">
              <a:extLst>
                <a:ext uri="{FF2B5EF4-FFF2-40B4-BE49-F238E27FC236}">
                  <a16:creationId xmlns:a16="http://schemas.microsoft.com/office/drawing/2014/main" id="{E6149DD0-31CE-4391-8F0D-515E9F24A85A}"/>
                </a:ext>
              </a:extLst>
            </p:cNvPr>
            <p:cNvSpPr/>
            <p:nvPr/>
          </p:nvSpPr>
          <p:spPr>
            <a:xfrm>
              <a:off x="8171688" y="3125724"/>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5" name="Shape 2613">
              <a:extLst>
                <a:ext uri="{FF2B5EF4-FFF2-40B4-BE49-F238E27FC236}">
                  <a16:creationId xmlns:a16="http://schemas.microsoft.com/office/drawing/2014/main" id="{181F9E54-3038-4666-A159-8F90EF9B69F1}"/>
                </a:ext>
              </a:extLst>
            </p:cNvPr>
            <p:cNvSpPr/>
            <p:nvPr/>
          </p:nvSpPr>
          <p:spPr>
            <a:xfrm>
              <a:off x="8171688" y="2540508"/>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6" name="Shape 2614">
              <a:extLst>
                <a:ext uri="{FF2B5EF4-FFF2-40B4-BE49-F238E27FC236}">
                  <a16:creationId xmlns:a16="http://schemas.microsoft.com/office/drawing/2014/main" id="{6E9380B4-CE5A-4CE4-AB54-2C9F6447D27E}"/>
                </a:ext>
              </a:extLst>
            </p:cNvPr>
            <p:cNvSpPr/>
            <p:nvPr/>
          </p:nvSpPr>
          <p:spPr>
            <a:xfrm>
              <a:off x="8171688" y="1955292"/>
              <a:ext cx="41148" cy="0"/>
            </a:xfrm>
            <a:custGeom>
              <a:avLst/>
              <a:gdLst/>
              <a:ahLst/>
              <a:cxnLst/>
              <a:rect l="0" t="0" r="0" b="0"/>
              <a:pathLst>
                <a:path w="41148">
                  <a:moveTo>
                    <a:pt x="0" y="0"/>
                  </a:moveTo>
                  <a:lnTo>
                    <a:pt x="41148" y="0"/>
                  </a:lnTo>
                </a:path>
              </a:pathLst>
            </a:custGeom>
            <a:ln w="9144" cap="flat">
              <a:round/>
            </a:ln>
          </p:spPr>
          <p:style>
            <a:lnRef idx="1">
              <a:srgbClr val="868686"/>
            </a:lnRef>
            <a:fillRef idx="0">
              <a:srgbClr val="000000">
                <a:alpha val="0"/>
              </a:srgbClr>
            </a:fillRef>
            <a:effectRef idx="0">
              <a:scrgbClr r="0" g="0" b="0"/>
            </a:effectRef>
            <a:fontRef idx="none"/>
          </p:style>
          <p:txBody>
            <a:bodyPr/>
            <a:lstStyle/>
            <a:p>
              <a:endParaRPr lang="en-US"/>
            </a:p>
          </p:txBody>
        </p:sp>
        <p:sp>
          <p:nvSpPr>
            <p:cNvPr id="27" name="Rectangle 26">
              <a:extLst>
                <a:ext uri="{FF2B5EF4-FFF2-40B4-BE49-F238E27FC236}">
                  <a16:creationId xmlns:a16="http://schemas.microsoft.com/office/drawing/2014/main" id="{4EA8F15A-D96A-4344-8CE4-F40403FD0877}"/>
                </a:ext>
              </a:extLst>
            </p:cNvPr>
            <p:cNvSpPr/>
            <p:nvPr/>
          </p:nvSpPr>
          <p:spPr>
            <a:xfrm>
              <a:off x="10425684" y="5766725"/>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83</a:t>
              </a:r>
              <a:endParaRPr lang="en-US" sz="2800" b="1">
                <a:solidFill>
                  <a:srgbClr val="999683"/>
                </a:solidFill>
                <a:effectLst/>
                <a:latin typeface="Arial" panose="020B0604020202020204" pitchFamily="34" charset="0"/>
                <a:ea typeface="Arial" panose="020B0604020202020204" pitchFamily="34" charset="0"/>
              </a:endParaRPr>
            </a:p>
          </p:txBody>
        </p:sp>
        <p:sp>
          <p:nvSpPr>
            <p:cNvPr id="28" name="Rectangle 27">
              <a:extLst>
                <a:ext uri="{FF2B5EF4-FFF2-40B4-BE49-F238E27FC236}">
                  <a16:creationId xmlns:a16="http://schemas.microsoft.com/office/drawing/2014/main" id="{A2A05659-AC02-4EBC-BF01-7910E0C1914A}"/>
                </a:ext>
              </a:extLst>
            </p:cNvPr>
            <p:cNvSpPr/>
            <p:nvPr/>
          </p:nvSpPr>
          <p:spPr>
            <a:xfrm>
              <a:off x="10581132" y="5766725"/>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29" name="Rectangle 28">
              <a:extLst>
                <a:ext uri="{FF2B5EF4-FFF2-40B4-BE49-F238E27FC236}">
                  <a16:creationId xmlns:a16="http://schemas.microsoft.com/office/drawing/2014/main" id="{F3A73448-B73F-48FF-9FAD-4136B41ED340}"/>
                </a:ext>
              </a:extLst>
            </p:cNvPr>
            <p:cNvSpPr/>
            <p:nvPr/>
          </p:nvSpPr>
          <p:spPr>
            <a:xfrm>
              <a:off x="10706100" y="5766725"/>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0" name="Rectangle 29">
              <a:extLst>
                <a:ext uri="{FF2B5EF4-FFF2-40B4-BE49-F238E27FC236}">
                  <a16:creationId xmlns:a16="http://schemas.microsoft.com/office/drawing/2014/main" id="{F9C328A4-461D-4B00-A118-90D5B86BB9A3}"/>
                </a:ext>
              </a:extLst>
            </p:cNvPr>
            <p:cNvSpPr/>
            <p:nvPr/>
          </p:nvSpPr>
          <p:spPr>
            <a:xfrm>
              <a:off x="10735311" y="5181458"/>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1" name="Rectangle 30">
              <a:extLst>
                <a:ext uri="{FF2B5EF4-FFF2-40B4-BE49-F238E27FC236}">
                  <a16:creationId xmlns:a16="http://schemas.microsoft.com/office/drawing/2014/main" id="{16B4D6CD-8694-4380-984C-ED629384E463}"/>
                </a:ext>
              </a:extLst>
            </p:cNvPr>
            <p:cNvSpPr/>
            <p:nvPr/>
          </p:nvSpPr>
          <p:spPr>
            <a:xfrm>
              <a:off x="10579862" y="5181458"/>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89</a:t>
              </a:r>
              <a:endParaRPr lang="en-US" sz="2800" b="1">
                <a:solidFill>
                  <a:srgbClr val="999683"/>
                </a:solidFill>
                <a:effectLst/>
                <a:latin typeface="Arial" panose="020B0604020202020204" pitchFamily="34" charset="0"/>
                <a:ea typeface="Arial" panose="020B0604020202020204" pitchFamily="34" charset="0"/>
              </a:endParaRPr>
            </a:p>
          </p:txBody>
        </p:sp>
        <p:sp>
          <p:nvSpPr>
            <p:cNvPr id="32" name="Rectangle 31">
              <a:extLst>
                <a:ext uri="{FF2B5EF4-FFF2-40B4-BE49-F238E27FC236}">
                  <a16:creationId xmlns:a16="http://schemas.microsoft.com/office/drawing/2014/main" id="{7155911E-936A-4732-B3B4-E3D5C5CA11A4}"/>
                </a:ext>
              </a:extLst>
            </p:cNvPr>
            <p:cNvSpPr/>
            <p:nvPr/>
          </p:nvSpPr>
          <p:spPr>
            <a:xfrm>
              <a:off x="10860659" y="5181458"/>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3" name="Rectangle 32">
              <a:extLst>
                <a:ext uri="{FF2B5EF4-FFF2-40B4-BE49-F238E27FC236}">
                  <a16:creationId xmlns:a16="http://schemas.microsoft.com/office/drawing/2014/main" id="{A5F521D4-A6AE-49F0-9810-58ED98F67804}"/>
                </a:ext>
              </a:extLst>
            </p:cNvPr>
            <p:cNvSpPr/>
            <p:nvPr/>
          </p:nvSpPr>
          <p:spPr>
            <a:xfrm>
              <a:off x="10219944" y="4596242"/>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75</a:t>
              </a:r>
              <a:endParaRPr lang="en-US" sz="2800" b="1">
                <a:solidFill>
                  <a:srgbClr val="999683"/>
                </a:solidFill>
                <a:effectLst/>
                <a:latin typeface="Arial" panose="020B0604020202020204" pitchFamily="34" charset="0"/>
                <a:ea typeface="Arial" panose="020B0604020202020204" pitchFamily="34" charset="0"/>
              </a:endParaRPr>
            </a:p>
          </p:txBody>
        </p:sp>
        <p:sp>
          <p:nvSpPr>
            <p:cNvPr id="34" name="Rectangle 33">
              <a:extLst>
                <a:ext uri="{FF2B5EF4-FFF2-40B4-BE49-F238E27FC236}">
                  <a16:creationId xmlns:a16="http://schemas.microsoft.com/office/drawing/2014/main" id="{501D4DE4-C8B8-43B2-A064-6B96396886D8}"/>
                </a:ext>
              </a:extLst>
            </p:cNvPr>
            <p:cNvSpPr/>
            <p:nvPr/>
          </p:nvSpPr>
          <p:spPr>
            <a:xfrm>
              <a:off x="10375392" y="4596242"/>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5" name="Rectangle 34">
              <a:extLst>
                <a:ext uri="{FF2B5EF4-FFF2-40B4-BE49-F238E27FC236}">
                  <a16:creationId xmlns:a16="http://schemas.microsoft.com/office/drawing/2014/main" id="{DD32349B-AE62-4826-9218-DD22623BBD6D}"/>
                </a:ext>
              </a:extLst>
            </p:cNvPr>
            <p:cNvSpPr/>
            <p:nvPr/>
          </p:nvSpPr>
          <p:spPr>
            <a:xfrm>
              <a:off x="10500360" y="4596242"/>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6" name="Rectangle 35">
              <a:extLst>
                <a:ext uri="{FF2B5EF4-FFF2-40B4-BE49-F238E27FC236}">
                  <a16:creationId xmlns:a16="http://schemas.microsoft.com/office/drawing/2014/main" id="{83C7A587-A177-4AAD-AF96-EBFA989CF30C}"/>
                </a:ext>
              </a:extLst>
            </p:cNvPr>
            <p:cNvSpPr/>
            <p:nvPr/>
          </p:nvSpPr>
          <p:spPr>
            <a:xfrm>
              <a:off x="10606787" y="4011026"/>
              <a:ext cx="165808"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37" name="Rectangle 36">
              <a:extLst>
                <a:ext uri="{FF2B5EF4-FFF2-40B4-BE49-F238E27FC236}">
                  <a16:creationId xmlns:a16="http://schemas.microsoft.com/office/drawing/2014/main" id="{D41557F0-BC78-4C17-9763-7C4B0E98F62E}"/>
                </a:ext>
              </a:extLst>
            </p:cNvPr>
            <p:cNvSpPr/>
            <p:nvPr/>
          </p:nvSpPr>
          <p:spPr>
            <a:xfrm>
              <a:off x="10451338" y="4011026"/>
              <a:ext cx="207083"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84</a:t>
              </a:r>
              <a:endParaRPr lang="en-US" sz="2800" b="1">
                <a:solidFill>
                  <a:srgbClr val="999683"/>
                </a:solidFill>
                <a:effectLst/>
                <a:latin typeface="Arial" panose="020B0604020202020204" pitchFamily="34" charset="0"/>
                <a:ea typeface="Arial" panose="020B0604020202020204" pitchFamily="34" charset="0"/>
              </a:endParaRPr>
            </a:p>
          </p:txBody>
        </p:sp>
        <p:sp>
          <p:nvSpPr>
            <p:cNvPr id="38" name="Rectangle 37">
              <a:extLst>
                <a:ext uri="{FF2B5EF4-FFF2-40B4-BE49-F238E27FC236}">
                  <a16:creationId xmlns:a16="http://schemas.microsoft.com/office/drawing/2014/main" id="{F905088D-4F15-42FF-B1EA-F7B523F38B2B}"/>
                </a:ext>
              </a:extLst>
            </p:cNvPr>
            <p:cNvSpPr/>
            <p:nvPr/>
          </p:nvSpPr>
          <p:spPr>
            <a:xfrm>
              <a:off x="10731754" y="4011026"/>
              <a:ext cx="51809"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u="sng">
                  <a:solidFill>
                    <a:srgbClr val="000000"/>
                  </a:solidFill>
                  <a:effectLst/>
                  <a:uFill>
                    <a:solidFill>
                      <a:srgbClr val="3C3D3E"/>
                    </a:solidFill>
                  </a:uFill>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39" name="Rectangle 38">
              <a:extLst>
                <a:ext uri="{FF2B5EF4-FFF2-40B4-BE49-F238E27FC236}">
                  <a16:creationId xmlns:a16="http://schemas.microsoft.com/office/drawing/2014/main" id="{8EA54878-D5A7-4CF7-8846-9C848D8FF2FF}"/>
                </a:ext>
              </a:extLst>
            </p:cNvPr>
            <p:cNvSpPr/>
            <p:nvPr/>
          </p:nvSpPr>
          <p:spPr>
            <a:xfrm>
              <a:off x="10297033" y="3426191"/>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78</a:t>
              </a:r>
              <a:endParaRPr lang="en-US" sz="2800" b="1">
                <a:solidFill>
                  <a:srgbClr val="999683"/>
                </a:solidFill>
                <a:effectLst/>
                <a:latin typeface="Arial" panose="020B0604020202020204" pitchFamily="34" charset="0"/>
                <a:ea typeface="Arial" panose="020B0604020202020204" pitchFamily="34" charset="0"/>
              </a:endParaRPr>
            </a:p>
          </p:txBody>
        </p:sp>
        <p:sp>
          <p:nvSpPr>
            <p:cNvPr id="40" name="Rectangle 39">
              <a:extLst>
                <a:ext uri="{FF2B5EF4-FFF2-40B4-BE49-F238E27FC236}">
                  <a16:creationId xmlns:a16="http://schemas.microsoft.com/office/drawing/2014/main" id="{0CC22736-295D-4A76-B4BC-E94178F0D2DE}"/>
                </a:ext>
              </a:extLst>
            </p:cNvPr>
            <p:cNvSpPr/>
            <p:nvPr/>
          </p:nvSpPr>
          <p:spPr>
            <a:xfrm>
              <a:off x="10452481" y="3426191"/>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41" name="Rectangle 40">
              <a:extLst>
                <a:ext uri="{FF2B5EF4-FFF2-40B4-BE49-F238E27FC236}">
                  <a16:creationId xmlns:a16="http://schemas.microsoft.com/office/drawing/2014/main" id="{660F89F2-1E29-4D2B-88A3-1139DA11FB58}"/>
                </a:ext>
              </a:extLst>
            </p:cNvPr>
            <p:cNvSpPr/>
            <p:nvPr/>
          </p:nvSpPr>
          <p:spPr>
            <a:xfrm>
              <a:off x="10577449" y="3426191"/>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2" name="Rectangle 41">
              <a:extLst>
                <a:ext uri="{FF2B5EF4-FFF2-40B4-BE49-F238E27FC236}">
                  <a16:creationId xmlns:a16="http://schemas.microsoft.com/office/drawing/2014/main" id="{EDD49DF0-7240-42BE-961D-EBD60C9A1F23}"/>
                </a:ext>
              </a:extLst>
            </p:cNvPr>
            <p:cNvSpPr/>
            <p:nvPr/>
          </p:nvSpPr>
          <p:spPr>
            <a:xfrm>
              <a:off x="10478136" y="2840975"/>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43" name="Rectangle 42">
              <a:extLst>
                <a:ext uri="{FF2B5EF4-FFF2-40B4-BE49-F238E27FC236}">
                  <a16:creationId xmlns:a16="http://schemas.microsoft.com/office/drawing/2014/main" id="{7B530AAA-F02A-4073-82B2-FC7A8691231F}"/>
                </a:ext>
              </a:extLst>
            </p:cNvPr>
            <p:cNvSpPr/>
            <p:nvPr/>
          </p:nvSpPr>
          <p:spPr>
            <a:xfrm>
              <a:off x="10322687" y="2840975"/>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79</a:t>
              </a:r>
              <a:endParaRPr lang="en-US" sz="2800" b="1">
                <a:solidFill>
                  <a:srgbClr val="999683"/>
                </a:solidFill>
                <a:effectLst/>
                <a:latin typeface="Arial" panose="020B0604020202020204" pitchFamily="34" charset="0"/>
                <a:ea typeface="Arial" panose="020B0604020202020204" pitchFamily="34" charset="0"/>
              </a:endParaRPr>
            </a:p>
          </p:txBody>
        </p:sp>
        <p:sp>
          <p:nvSpPr>
            <p:cNvPr id="44" name="Rectangle 43">
              <a:extLst>
                <a:ext uri="{FF2B5EF4-FFF2-40B4-BE49-F238E27FC236}">
                  <a16:creationId xmlns:a16="http://schemas.microsoft.com/office/drawing/2014/main" id="{D6AEE1E0-CCB3-404E-ACC0-E1EC709D77D3}"/>
                </a:ext>
              </a:extLst>
            </p:cNvPr>
            <p:cNvSpPr/>
            <p:nvPr/>
          </p:nvSpPr>
          <p:spPr>
            <a:xfrm>
              <a:off x="10603103" y="2840975"/>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5" name="Rectangle 44">
              <a:extLst>
                <a:ext uri="{FF2B5EF4-FFF2-40B4-BE49-F238E27FC236}">
                  <a16:creationId xmlns:a16="http://schemas.microsoft.com/office/drawing/2014/main" id="{53FD019F-DD09-4FA5-BAFB-919E80B556DF}"/>
                </a:ext>
              </a:extLst>
            </p:cNvPr>
            <p:cNvSpPr/>
            <p:nvPr/>
          </p:nvSpPr>
          <p:spPr>
            <a:xfrm>
              <a:off x="10348595" y="2255759"/>
              <a:ext cx="1037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a:t>
              </a:r>
              <a:endParaRPr lang="en-US" sz="2800" b="1">
                <a:solidFill>
                  <a:srgbClr val="999683"/>
                </a:solidFill>
                <a:effectLst/>
                <a:latin typeface="Arial" panose="020B0604020202020204" pitchFamily="34" charset="0"/>
                <a:ea typeface="Arial" panose="020B0604020202020204" pitchFamily="34" charset="0"/>
              </a:endParaRPr>
            </a:p>
          </p:txBody>
        </p:sp>
        <p:sp>
          <p:nvSpPr>
            <p:cNvPr id="46" name="Rectangle 45">
              <a:extLst>
                <a:ext uri="{FF2B5EF4-FFF2-40B4-BE49-F238E27FC236}">
                  <a16:creationId xmlns:a16="http://schemas.microsoft.com/office/drawing/2014/main" id="{3AC0E19B-6C0E-4767-B641-92C4CD53D52C}"/>
                </a:ext>
              </a:extLst>
            </p:cNvPr>
            <p:cNvSpPr/>
            <p:nvPr/>
          </p:nvSpPr>
          <p:spPr>
            <a:xfrm>
              <a:off x="10504043" y="2255759"/>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47" name="Rectangle 46">
              <a:extLst>
                <a:ext uri="{FF2B5EF4-FFF2-40B4-BE49-F238E27FC236}">
                  <a16:creationId xmlns:a16="http://schemas.microsoft.com/office/drawing/2014/main" id="{119A9A63-FBA6-4AFB-982D-CCD4E0C630EC}"/>
                </a:ext>
              </a:extLst>
            </p:cNvPr>
            <p:cNvSpPr/>
            <p:nvPr/>
          </p:nvSpPr>
          <p:spPr>
            <a:xfrm>
              <a:off x="10426319" y="2255759"/>
              <a:ext cx="1037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0</a:t>
              </a:r>
              <a:endParaRPr lang="en-US" sz="2800" b="1">
                <a:solidFill>
                  <a:srgbClr val="999683"/>
                </a:solidFill>
                <a:effectLst/>
                <a:latin typeface="Arial" panose="020B0604020202020204" pitchFamily="34" charset="0"/>
                <a:ea typeface="Arial" panose="020B0604020202020204" pitchFamily="34" charset="0"/>
              </a:endParaRPr>
            </a:p>
          </p:txBody>
        </p:sp>
        <p:sp>
          <p:nvSpPr>
            <p:cNvPr id="48" name="Rectangle 47">
              <a:extLst>
                <a:ext uri="{FF2B5EF4-FFF2-40B4-BE49-F238E27FC236}">
                  <a16:creationId xmlns:a16="http://schemas.microsoft.com/office/drawing/2014/main" id="{ABF62033-49E1-42AB-AE84-FFB79A65F462}"/>
                </a:ext>
              </a:extLst>
            </p:cNvPr>
            <p:cNvSpPr/>
            <p:nvPr/>
          </p:nvSpPr>
          <p:spPr>
            <a:xfrm>
              <a:off x="10629011" y="2255759"/>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49" name="Rectangle 48">
              <a:extLst>
                <a:ext uri="{FF2B5EF4-FFF2-40B4-BE49-F238E27FC236}">
                  <a16:creationId xmlns:a16="http://schemas.microsoft.com/office/drawing/2014/main" id="{72561801-CB4B-48B7-8131-ECC5F65B9F32}"/>
                </a:ext>
              </a:extLst>
            </p:cNvPr>
            <p:cNvSpPr/>
            <p:nvPr/>
          </p:nvSpPr>
          <p:spPr>
            <a:xfrm>
              <a:off x="10400030" y="5599389"/>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82</a:t>
              </a:r>
              <a:endParaRPr lang="en-US" sz="2800" b="1">
                <a:solidFill>
                  <a:srgbClr val="999683"/>
                </a:solidFill>
                <a:effectLst/>
                <a:latin typeface="Arial" panose="020B0604020202020204" pitchFamily="34" charset="0"/>
                <a:ea typeface="Arial" panose="020B0604020202020204" pitchFamily="34" charset="0"/>
              </a:endParaRPr>
            </a:p>
          </p:txBody>
        </p:sp>
        <p:sp>
          <p:nvSpPr>
            <p:cNvPr id="50" name="Rectangle 49">
              <a:extLst>
                <a:ext uri="{FF2B5EF4-FFF2-40B4-BE49-F238E27FC236}">
                  <a16:creationId xmlns:a16="http://schemas.microsoft.com/office/drawing/2014/main" id="{67FBAF19-E88F-42CF-8269-30476A61E92A}"/>
                </a:ext>
              </a:extLst>
            </p:cNvPr>
            <p:cNvSpPr/>
            <p:nvPr/>
          </p:nvSpPr>
          <p:spPr>
            <a:xfrm>
              <a:off x="10555479" y="5599389"/>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51" name="Rectangle 50">
              <a:extLst>
                <a:ext uri="{FF2B5EF4-FFF2-40B4-BE49-F238E27FC236}">
                  <a16:creationId xmlns:a16="http://schemas.microsoft.com/office/drawing/2014/main" id="{52D2C1CA-7A4E-4D5C-88D5-D786D4414742}"/>
                </a:ext>
              </a:extLst>
            </p:cNvPr>
            <p:cNvSpPr/>
            <p:nvPr/>
          </p:nvSpPr>
          <p:spPr>
            <a:xfrm>
              <a:off x="10680446" y="5599389"/>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2" name="Rectangle 51">
              <a:extLst>
                <a:ext uri="{FF2B5EF4-FFF2-40B4-BE49-F238E27FC236}">
                  <a16:creationId xmlns:a16="http://schemas.microsoft.com/office/drawing/2014/main" id="{7F0B8B4C-4634-477A-AF20-67523F2CC39E}"/>
                </a:ext>
              </a:extLst>
            </p:cNvPr>
            <p:cNvSpPr/>
            <p:nvPr/>
          </p:nvSpPr>
          <p:spPr>
            <a:xfrm>
              <a:off x="10502773" y="5014453"/>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86</a:t>
              </a:r>
              <a:endParaRPr lang="en-US" sz="2800" b="1">
                <a:solidFill>
                  <a:srgbClr val="999683"/>
                </a:solidFill>
                <a:effectLst/>
                <a:latin typeface="Arial" panose="020B0604020202020204" pitchFamily="34" charset="0"/>
                <a:ea typeface="Arial" panose="020B0604020202020204" pitchFamily="34" charset="0"/>
              </a:endParaRPr>
            </a:p>
          </p:txBody>
        </p:sp>
        <p:sp>
          <p:nvSpPr>
            <p:cNvPr id="53" name="Rectangle 52">
              <a:extLst>
                <a:ext uri="{FF2B5EF4-FFF2-40B4-BE49-F238E27FC236}">
                  <a16:creationId xmlns:a16="http://schemas.microsoft.com/office/drawing/2014/main" id="{1FFEAF9F-BBC4-4712-82D0-BB6145D1D888}"/>
                </a:ext>
              </a:extLst>
            </p:cNvPr>
            <p:cNvSpPr/>
            <p:nvPr/>
          </p:nvSpPr>
          <p:spPr>
            <a:xfrm>
              <a:off x="10658222" y="5014453"/>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54" name="Rectangle 53">
              <a:extLst>
                <a:ext uri="{FF2B5EF4-FFF2-40B4-BE49-F238E27FC236}">
                  <a16:creationId xmlns:a16="http://schemas.microsoft.com/office/drawing/2014/main" id="{9F1FE9D9-F56C-4B15-9E79-DE2D6F444DFB}"/>
                </a:ext>
              </a:extLst>
            </p:cNvPr>
            <p:cNvSpPr/>
            <p:nvPr/>
          </p:nvSpPr>
          <p:spPr>
            <a:xfrm>
              <a:off x="10783189" y="5014453"/>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5" name="Rectangle 54">
              <a:extLst>
                <a:ext uri="{FF2B5EF4-FFF2-40B4-BE49-F238E27FC236}">
                  <a16:creationId xmlns:a16="http://schemas.microsoft.com/office/drawing/2014/main" id="{B635BA74-6D93-4DB6-9191-A97B90C2098B}"/>
                </a:ext>
              </a:extLst>
            </p:cNvPr>
            <p:cNvSpPr/>
            <p:nvPr/>
          </p:nvSpPr>
          <p:spPr>
            <a:xfrm>
              <a:off x="10426955" y="4429237"/>
              <a:ext cx="165808"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56" name="Rectangle 55">
              <a:extLst>
                <a:ext uri="{FF2B5EF4-FFF2-40B4-BE49-F238E27FC236}">
                  <a16:creationId xmlns:a16="http://schemas.microsoft.com/office/drawing/2014/main" id="{67924BFE-53D7-4C97-9936-A51A80981AB8}"/>
                </a:ext>
              </a:extLst>
            </p:cNvPr>
            <p:cNvSpPr/>
            <p:nvPr/>
          </p:nvSpPr>
          <p:spPr>
            <a:xfrm>
              <a:off x="10271506" y="4429237"/>
              <a:ext cx="207083"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77</a:t>
              </a:r>
              <a:endParaRPr lang="en-US" sz="2800" b="1">
                <a:solidFill>
                  <a:srgbClr val="999683"/>
                </a:solidFill>
                <a:effectLst/>
                <a:latin typeface="Arial" panose="020B0604020202020204" pitchFamily="34" charset="0"/>
                <a:ea typeface="Arial" panose="020B0604020202020204" pitchFamily="34" charset="0"/>
              </a:endParaRPr>
            </a:p>
          </p:txBody>
        </p:sp>
        <p:sp>
          <p:nvSpPr>
            <p:cNvPr id="57" name="Rectangle 56">
              <a:extLst>
                <a:ext uri="{FF2B5EF4-FFF2-40B4-BE49-F238E27FC236}">
                  <a16:creationId xmlns:a16="http://schemas.microsoft.com/office/drawing/2014/main" id="{6842FFF5-C8F7-4925-8A70-C614703662E0}"/>
                </a:ext>
              </a:extLst>
            </p:cNvPr>
            <p:cNvSpPr/>
            <p:nvPr/>
          </p:nvSpPr>
          <p:spPr>
            <a:xfrm>
              <a:off x="10551922" y="4429237"/>
              <a:ext cx="51809"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58" name="Rectangle 57">
              <a:extLst>
                <a:ext uri="{FF2B5EF4-FFF2-40B4-BE49-F238E27FC236}">
                  <a16:creationId xmlns:a16="http://schemas.microsoft.com/office/drawing/2014/main" id="{A4B967EB-2BC7-4231-92ED-343BDE724E84}"/>
                </a:ext>
              </a:extLst>
            </p:cNvPr>
            <p:cNvSpPr/>
            <p:nvPr/>
          </p:nvSpPr>
          <p:spPr>
            <a:xfrm>
              <a:off x="10246742" y="3844021"/>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59" name="Rectangle 58">
              <a:extLst>
                <a:ext uri="{FF2B5EF4-FFF2-40B4-BE49-F238E27FC236}">
                  <a16:creationId xmlns:a16="http://schemas.microsoft.com/office/drawing/2014/main" id="{8AA02DF3-C6B7-4E56-99D1-A36EFEFFA37B}"/>
                </a:ext>
              </a:extLst>
            </p:cNvPr>
            <p:cNvSpPr/>
            <p:nvPr/>
          </p:nvSpPr>
          <p:spPr>
            <a:xfrm>
              <a:off x="10091293" y="3844021"/>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70</a:t>
              </a:r>
              <a:endParaRPr lang="en-US" sz="2800" b="1">
                <a:solidFill>
                  <a:srgbClr val="999683"/>
                </a:solidFill>
                <a:effectLst/>
                <a:latin typeface="Arial" panose="020B0604020202020204" pitchFamily="34" charset="0"/>
                <a:ea typeface="Arial" panose="020B0604020202020204" pitchFamily="34" charset="0"/>
              </a:endParaRPr>
            </a:p>
          </p:txBody>
        </p:sp>
        <p:sp>
          <p:nvSpPr>
            <p:cNvPr id="60" name="Rectangle 59">
              <a:extLst>
                <a:ext uri="{FF2B5EF4-FFF2-40B4-BE49-F238E27FC236}">
                  <a16:creationId xmlns:a16="http://schemas.microsoft.com/office/drawing/2014/main" id="{CC773FD8-087C-44B7-B4EE-18C4A0166BED}"/>
                </a:ext>
              </a:extLst>
            </p:cNvPr>
            <p:cNvSpPr/>
            <p:nvPr/>
          </p:nvSpPr>
          <p:spPr>
            <a:xfrm>
              <a:off x="10371709" y="3844021"/>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1" name="Rectangle 60">
              <a:extLst>
                <a:ext uri="{FF2B5EF4-FFF2-40B4-BE49-F238E27FC236}">
                  <a16:creationId xmlns:a16="http://schemas.microsoft.com/office/drawing/2014/main" id="{BAB66916-8820-4422-80A6-6BECE5ED9EB4}"/>
                </a:ext>
              </a:extLst>
            </p:cNvPr>
            <p:cNvSpPr/>
            <p:nvPr/>
          </p:nvSpPr>
          <p:spPr>
            <a:xfrm>
              <a:off x="10451338" y="3258805"/>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84</a:t>
              </a:r>
              <a:endParaRPr lang="en-US" sz="2800" b="1">
                <a:solidFill>
                  <a:srgbClr val="999683"/>
                </a:solidFill>
                <a:effectLst/>
                <a:latin typeface="Arial" panose="020B0604020202020204" pitchFamily="34" charset="0"/>
                <a:ea typeface="Arial" panose="020B0604020202020204" pitchFamily="34" charset="0"/>
              </a:endParaRPr>
            </a:p>
          </p:txBody>
        </p:sp>
        <p:sp>
          <p:nvSpPr>
            <p:cNvPr id="62" name="Rectangle 61">
              <a:extLst>
                <a:ext uri="{FF2B5EF4-FFF2-40B4-BE49-F238E27FC236}">
                  <a16:creationId xmlns:a16="http://schemas.microsoft.com/office/drawing/2014/main" id="{8BBB9617-6E11-49D8-B5D2-0F7AF44EDE11}"/>
                </a:ext>
              </a:extLst>
            </p:cNvPr>
            <p:cNvSpPr/>
            <p:nvPr/>
          </p:nvSpPr>
          <p:spPr>
            <a:xfrm>
              <a:off x="10606787" y="3258805"/>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63" name="Rectangle 62">
              <a:extLst>
                <a:ext uri="{FF2B5EF4-FFF2-40B4-BE49-F238E27FC236}">
                  <a16:creationId xmlns:a16="http://schemas.microsoft.com/office/drawing/2014/main" id="{F5D98CA5-DDF6-4B92-829D-D079712AFDA9}"/>
                </a:ext>
              </a:extLst>
            </p:cNvPr>
            <p:cNvSpPr/>
            <p:nvPr/>
          </p:nvSpPr>
          <p:spPr>
            <a:xfrm>
              <a:off x="10731754" y="3258805"/>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4" name="Rectangle 63">
              <a:extLst>
                <a:ext uri="{FF2B5EF4-FFF2-40B4-BE49-F238E27FC236}">
                  <a16:creationId xmlns:a16="http://schemas.microsoft.com/office/drawing/2014/main" id="{E2EA60C9-4878-4B0F-8AE4-B21E37133362}"/>
                </a:ext>
              </a:extLst>
            </p:cNvPr>
            <p:cNvSpPr/>
            <p:nvPr/>
          </p:nvSpPr>
          <p:spPr>
            <a:xfrm>
              <a:off x="10375392" y="2673589"/>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65" name="Rectangle 64">
              <a:extLst>
                <a:ext uri="{FF2B5EF4-FFF2-40B4-BE49-F238E27FC236}">
                  <a16:creationId xmlns:a16="http://schemas.microsoft.com/office/drawing/2014/main" id="{F4D5942A-0282-43D6-A1DD-2E4932152F1A}"/>
                </a:ext>
              </a:extLst>
            </p:cNvPr>
            <p:cNvSpPr/>
            <p:nvPr/>
          </p:nvSpPr>
          <p:spPr>
            <a:xfrm>
              <a:off x="10219944" y="2673589"/>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75</a:t>
              </a:r>
              <a:endParaRPr lang="en-US" sz="2800" b="1">
                <a:solidFill>
                  <a:srgbClr val="999683"/>
                </a:solidFill>
                <a:effectLst/>
                <a:latin typeface="Arial" panose="020B0604020202020204" pitchFamily="34" charset="0"/>
                <a:ea typeface="Arial" panose="020B0604020202020204" pitchFamily="34" charset="0"/>
              </a:endParaRPr>
            </a:p>
          </p:txBody>
        </p:sp>
        <p:sp>
          <p:nvSpPr>
            <p:cNvPr id="66" name="Rectangle 65">
              <a:extLst>
                <a:ext uri="{FF2B5EF4-FFF2-40B4-BE49-F238E27FC236}">
                  <a16:creationId xmlns:a16="http://schemas.microsoft.com/office/drawing/2014/main" id="{DC8FD98C-C564-4D39-95AF-7F4813322522}"/>
                </a:ext>
              </a:extLst>
            </p:cNvPr>
            <p:cNvSpPr/>
            <p:nvPr/>
          </p:nvSpPr>
          <p:spPr>
            <a:xfrm>
              <a:off x="10500360" y="2673589"/>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67" name="Rectangle 66">
              <a:extLst>
                <a:ext uri="{FF2B5EF4-FFF2-40B4-BE49-F238E27FC236}">
                  <a16:creationId xmlns:a16="http://schemas.microsoft.com/office/drawing/2014/main" id="{069E5833-CFED-44D3-A019-949274F3867A}"/>
                </a:ext>
              </a:extLst>
            </p:cNvPr>
            <p:cNvSpPr/>
            <p:nvPr/>
          </p:nvSpPr>
          <p:spPr>
            <a:xfrm>
              <a:off x="10451338" y="2088373"/>
              <a:ext cx="20708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84</a:t>
              </a:r>
              <a:endParaRPr lang="en-US" sz="2800" b="1">
                <a:solidFill>
                  <a:srgbClr val="999683"/>
                </a:solidFill>
                <a:effectLst/>
                <a:latin typeface="Arial" panose="020B0604020202020204" pitchFamily="34" charset="0"/>
                <a:ea typeface="Arial" panose="020B0604020202020204" pitchFamily="34" charset="0"/>
              </a:endParaRPr>
            </a:p>
          </p:txBody>
        </p:sp>
        <p:sp>
          <p:nvSpPr>
            <p:cNvPr id="68" name="Rectangle 67">
              <a:extLst>
                <a:ext uri="{FF2B5EF4-FFF2-40B4-BE49-F238E27FC236}">
                  <a16:creationId xmlns:a16="http://schemas.microsoft.com/office/drawing/2014/main" id="{8ED30BBE-887D-40DE-A42D-A475555F7C5D}"/>
                </a:ext>
              </a:extLst>
            </p:cNvPr>
            <p:cNvSpPr/>
            <p:nvPr/>
          </p:nvSpPr>
          <p:spPr>
            <a:xfrm>
              <a:off x="10606787" y="2088373"/>
              <a:ext cx="16580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t>
              </a:r>
              <a:endParaRPr lang="en-US" sz="2800" b="1">
                <a:solidFill>
                  <a:srgbClr val="999683"/>
                </a:solidFill>
                <a:effectLst/>
                <a:latin typeface="Arial" panose="020B0604020202020204" pitchFamily="34" charset="0"/>
                <a:ea typeface="Arial" panose="020B0604020202020204" pitchFamily="34" charset="0"/>
              </a:endParaRPr>
            </a:p>
          </p:txBody>
        </p:sp>
        <p:sp>
          <p:nvSpPr>
            <p:cNvPr id="69" name="Rectangle 68">
              <a:extLst>
                <a:ext uri="{FF2B5EF4-FFF2-40B4-BE49-F238E27FC236}">
                  <a16:creationId xmlns:a16="http://schemas.microsoft.com/office/drawing/2014/main" id="{25B2E2AA-82F3-4A4C-A353-C41CF1D05E5E}"/>
                </a:ext>
              </a:extLst>
            </p:cNvPr>
            <p:cNvSpPr/>
            <p:nvPr/>
          </p:nvSpPr>
          <p:spPr>
            <a:xfrm>
              <a:off x="10731754" y="2088373"/>
              <a:ext cx="5180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70" name="Rectangle 69">
              <a:extLst>
                <a:ext uri="{FF2B5EF4-FFF2-40B4-BE49-F238E27FC236}">
                  <a16:creationId xmlns:a16="http://schemas.microsoft.com/office/drawing/2014/main" id="{A7D93FD4-FC77-452D-9986-C47B271F35EA}"/>
                </a:ext>
              </a:extLst>
            </p:cNvPr>
            <p:cNvSpPr/>
            <p:nvPr/>
          </p:nvSpPr>
          <p:spPr>
            <a:xfrm>
              <a:off x="5919470" y="5676809"/>
              <a:ext cx="2840380"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Manufacturing jobs pay really well.</a:t>
              </a:r>
              <a:endParaRPr lang="en-US" sz="2800" b="1">
                <a:solidFill>
                  <a:srgbClr val="999683"/>
                </a:solidFill>
                <a:effectLst/>
                <a:latin typeface="Arial" panose="020B0604020202020204" pitchFamily="34" charset="0"/>
                <a:ea typeface="Arial" panose="020B0604020202020204" pitchFamily="34" charset="0"/>
              </a:endParaRPr>
            </a:p>
          </p:txBody>
        </p:sp>
        <p:sp>
          <p:nvSpPr>
            <p:cNvPr id="71" name="Rectangle 70">
              <a:extLst>
                <a:ext uri="{FF2B5EF4-FFF2-40B4-BE49-F238E27FC236}">
                  <a16:creationId xmlns:a16="http://schemas.microsoft.com/office/drawing/2014/main" id="{8761C4A2-E0DB-4330-87CF-0AC6E9CF9C9E}"/>
                </a:ext>
              </a:extLst>
            </p:cNvPr>
            <p:cNvSpPr/>
            <p:nvPr/>
          </p:nvSpPr>
          <p:spPr>
            <a:xfrm>
              <a:off x="5531485" y="4931014"/>
              <a:ext cx="3171751"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Manufacturers have one of the highest</a:t>
              </a:r>
              <a:endParaRPr lang="en-US" sz="2800" b="1">
                <a:solidFill>
                  <a:srgbClr val="999683"/>
                </a:solidFill>
                <a:effectLst/>
                <a:latin typeface="Arial" panose="020B0604020202020204" pitchFamily="34" charset="0"/>
                <a:ea typeface="Arial" panose="020B0604020202020204" pitchFamily="34" charset="0"/>
              </a:endParaRPr>
            </a:p>
          </p:txBody>
        </p:sp>
        <p:sp>
          <p:nvSpPr>
            <p:cNvPr id="72" name="Rectangle 71">
              <a:extLst>
                <a:ext uri="{FF2B5EF4-FFF2-40B4-BE49-F238E27FC236}">
                  <a16:creationId xmlns:a16="http://schemas.microsoft.com/office/drawing/2014/main" id="{58FBF27D-CB28-4A51-ABB1-FF58432CDFFE}"/>
                </a:ext>
              </a:extLst>
            </p:cNvPr>
            <p:cNvSpPr/>
            <p:nvPr/>
          </p:nvSpPr>
          <p:spPr>
            <a:xfrm>
              <a:off x="5391277" y="5091034"/>
              <a:ext cx="3543991"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percentages of workers who are eligible for</a:t>
              </a:r>
              <a:endParaRPr lang="en-US" sz="2800" b="1">
                <a:solidFill>
                  <a:srgbClr val="999683"/>
                </a:solidFill>
                <a:effectLst/>
                <a:latin typeface="Arial" panose="020B0604020202020204" pitchFamily="34" charset="0"/>
                <a:ea typeface="Arial" panose="020B0604020202020204" pitchFamily="34" charset="0"/>
              </a:endParaRPr>
            </a:p>
          </p:txBody>
        </p:sp>
        <p:sp>
          <p:nvSpPr>
            <p:cNvPr id="73" name="Rectangle 72">
              <a:extLst>
                <a:ext uri="{FF2B5EF4-FFF2-40B4-BE49-F238E27FC236}">
                  <a16:creationId xmlns:a16="http://schemas.microsoft.com/office/drawing/2014/main" id="{6880AB94-44E6-4C61-8935-62337385295E}"/>
                </a:ext>
              </a:extLst>
            </p:cNvPr>
            <p:cNvSpPr/>
            <p:nvPr/>
          </p:nvSpPr>
          <p:spPr>
            <a:xfrm>
              <a:off x="5426329" y="5252578"/>
              <a:ext cx="345037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health benefits provided by their employer</a:t>
              </a:r>
              <a:endParaRPr lang="en-US" sz="2800" b="1">
                <a:solidFill>
                  <a:srgbClr val="999683"/>
                </a:solidFill>
                <a:effectLst/>
                <a:latin typeface="Arial" panose="020B0604020202020204" pitchFamily="34" charset="0"/>
                <a:ea typeface="Arial" panose="020B0604020202020204" pitchFamily="34" charset="0"/>
              </a:endParaRPr>
            </a:p>
          </p:txBody>
        </p:sp>
        <p:sp>
          <p:nvSpPr>
            <p:cNvPr id="74" name="Rectangle 73">
              <a:extLst>
                <a:ext uri="{FF2B5EF4-FFF2-40B4-BE49-F238E27FC236}">
                  <a16:creationId xmlns:a16="http://schemas.microsoft.com/office/drawing/2014/main" id="{0BBD09AA-825B-4424-B869-84D9ABDDE203}"/>
                </a:ext>
              </a:extLst>
            </p:cNvPr>
            <p:cNvSpPr/>
            <p:nvPr/>
          </p:nvSpPr>
          <p:spPr>
            <a:xfrm>
              <a:off x="5142611" y="4345798"/>
              <a:ext cx="3872962"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U.S. manufacturing jobs are stable and provide</a:t>
              </a:r>
              <a:endParaRPr lang="en-US" sz="2800" b="1">
                <a:solidFill>
                  <a:srgbClr val="999683"/>
                </a:solidFill>
                <a:effectLst/>
                <a:latin typeface="Arial" panose="020B0604020202020204" pitchFamily="34" charset="0"/>
                <a:ea typeface="Arial" panose="020B0604020202020204" pitchFamily="34" charset="0"/>
              </a:endParaRPr>
            </a:p>
          </p:txBody>
        </p:sp>
        <p:sp>
          <p:nvSpPr>
            <p:cNvPr id="75" name="Rectangle 74">
              <a:extLst>
                <a:ext uri="{FF2B5EF4-FFF2-40B4-BE49-F238E27FC236}">
                  <a16:creationId xmlns:a16="http://schemas.microsoft.com/office/drawing/2014/main" id="{F51E4F77-0EBD-4FA4-96AC-7F039D30D266}"/>
                </a:ext>
              </a:extLst>
            </p:cNvPr>
            <p:cNvSpPr/>
            <p:nvPr/>
          </p:nvSpPr>
          <p:spPr>
            <a:xfrm>
              <a:off x="5290439" y="4505818"/>
              <a:ext cx="3480961"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as much job security as other jobs in other</a:t>
              </a:r>
              <a:endParaRPr lang="en-US" sz="2800" b="1">
                <a:solidFill>
                  <a:srgbClr val="999683"/>
                </a:solidFill>
                <a:effectLst/>
                <a:latin typeface="Arial" panose="020B0604020202020204" pitchFamily="34" charset="0"/>
                <a:ea typeface="Arial" panose="020B0604020202020204" pitchFamily="34" charset="0"/>
              </a:endParaRPr>
            </a:p>
          </p:txBody>
        </p:sp>
        <p:sp>
          <p:nvSpPr>
            <p:cNvPr id="76" name="Rectangle 75">
              <a:extLst>
                <a:ext uri="{FF2B5EF4-FFF2-40B4-BE49-F238E27FC236}">
                  <a16:creationId xmlns:a16="http://schemas.microsoft.com/office/drawing/2014/main" id="{0EFCB286-9175-469F-A5C0-C10390240C54}"/>
                </a:ext>
              </a:extLst>
            </p:cNvPr>
            <p:cNvSpPr/>
            <p:nvPr/>
          </p:nvSpPr>
          <p:spPr>
            <a:xfrm>
              <a:off x="6281039" y="4667362"/>
              <a:ext cx="846013"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industries.</a:t>
              </a:r>
              <a:endParaRPr lang="en-US" sz="2800" b="1">
                <a:solidFill>
                  <a:srgbClr val="999683"/>
                </a:solidFill>
                <a:effectLst/>
                <a:latin typeface="Arial" panose="020B0604020202020204" pitchFamily="34" charset="0"/>
                <a:ea typeface="Arial" panose="020B0604020202020204" pitchFamily="34" charset="0"/>
              </a:endParaRPr>
            </a:p>
          </p:txBody>
        </p:sp>
        <p:sp>
          <p:nvSpPr>
            <p:cNvPr id="77" name="Rectangle 76">
              <a:extLst>
                <a:ext uri="{FF2B5EF4-FFF2-40B4-BE49-F238E27FC236}">
                  <a16:creationId xmlns:a16="http://schemas.microsoft.com/office/drawing/2014/main" id="{2969DBC7-E0A1-40FB-8FED-DD2EE41A8EEE}"/>
                </a:ext>
              </a:extLst>
            </p:cNvPr>
            <p:cNvSpPr/>
            <p:nvPr/>
          </p:nvSpPr>
          <p:spPr>
            <a:xfrm>
              <a:off x="5220589" y="3840973"/>
              <a:ext cx="3821094" cy="20792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The manufacturing industry in the U.S. is high-</a:t>
              </a:r>
              <a:endParaRPr lang="en-US" sz="2800" b="1">
                <a:solidFill>
                  <a:srgbClr val="999683"/>
                </a:solidFill>
                <a:effectLst/>
                <a:latin typeface="Arial" panose="020B0604020202020204" pitchFamily="34" charset="0"/>
                <a:ea typeface="Arial" panose="020B0604020202020204" pitchFamily="34" charset="0"/>
              </a:endParaRPr>
            </a:p>
          </p:txBody>
        </p:sp>
        <p:sp>
          <p:nvSpPr>
            <p:cNvPr id="78" name="Rectangle 77">
              <a:extLst>
                <a:ext uri="{FF2B5EF4-FFF2-40B4-BE49-F238E27FC236}">
                  <a16:creationId xmlns:a16="http://schemas.microsoft.com/office/drawing/2014/main" id="{8D747701-2EA5-45E7-8D26-8D2429FBC521}"/>
                </a:ext>
              </a:extLst>
            </p:cNvPr>
            <p:cNvSpPr/>
            <p:nvPr/>
          </p:nvSpPr>
          <p:spPr>
            <a:xfrm>
              <a:off x="6505321" y="4000993"/>
              <a:ext cx="402572"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tech.</a:t>
              </a:r>
              <a:endParaRPr lang="en-US" sz="2800" b="1">
                <a:solidFill>
                  <a:srgbClr val="999683"/>
                </a:solidFill>
                <a:effectLst/>
                <a:latin typeface="Arial" panose="020B0604020202020204" pitchFamily="34" charset="0"/>
                <a:ea typeface="Arial" panose="020B0604020202020204" pitchFamily="34" charset="0"/>
              </a:endParaRPr>
            </a:p>
          </p:txBody>
        </p:sp>
        <p:sp>
          <p:nvSpPr>
            <p:cNvPr id="79" name="Rectangle 78">
              <a:extLst>
                <a:ext uri="{FF2B5EF4-FFF2-40B4-BE49-F238E27FC236}">
                  <a16:creationId xmlns:a16="http://schemas.microsoft.com/office/drawing/2014/main" id="{4BC82EA2-006C-4F46-BA2E-B4A92594C910}"/>
                </a:ext>
              </a:extLst>
            </p:cNvPr>
            <p:cNvSpPr/>
            <p:nvPr/>
          </p:nvSpPr>
          <p:spPr>
            <a:xfrm>
              <a:off x="5189220" y="3255757"/>
              <a:ext cx="3863798"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Manufacturing jobs afford a considerable work-</a:t>
              </a:r>
              <a:endParaRPr lang="en-US" sz="2800" b="1">
                <a:solidFill>
                  <a:srgbClr val="999683"/>
                </a:solidFill>
                <a:effectLst/>
                <a:latin typeface="Arial" panose="020B0604020202020204" pitchFamily="34" charset="0"/>
                <a:ea typeface="Arial" panose="020B0604020202020204" pitchFamily="34" charset="0"/>
              </a:endParaRPr>
            </a:p>
          </p:txBody>
        </p:sp>
        <p:sp>
          <p:nvSpPr>
            <p:cNvPr id="80" name="Rectangle 79">
              <a:extLst>
                <a:ext uri="{FF2B5EF4-FFF2-40B4-BE49-F238E27FC236}">
                  <a16:creationId xmlns:a16="http://schemas.microsoft.com/office/drawing/2014/main" id="{34C6A94B-2422-4C5C-9F64-57B38364D3A4}"/>
                </a:ext>
              </a:extLst>
            </p:cNvPr>
            <p:cNvSpPr/>
            <p:nvPr/>
          </p:nvSpPr>
          <p:spPr>
            <a:xfrm>
              <a:off x="6288024" y="3415777"/>
              <a:ext cx="940617"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life balance</a:t>
              </a:r>
              <a:endParaRPr lang="en-US" sz="2800" b="1">
                <a:solidFill>
                  <a:srgbClr val="999683"/>
                </a:solidFill>
                <a:effectLst/>
                <a:latin typeface="Arial" panose="020B0604020202020204" pitchFamily="34" charset="0"/>
                <a:ea typeface="Arial" panose="020B0604020202020204" pitchFamily="34" charset="0"/>
              </a:endParaRPr>
            </a:p>
          </p:txBody>
        </p:sp>
        <p:sp>
          <p:nvSpPr>
            <p:cNvPr id="81" name="Rectangle 80">
              <a:extLst>
                <a:ext uri="{FF2B5EF4-FFF2-40B4-BE49-F238E27FC236}">
                  <a16:creationId xmlns:a16="http://schemas.microsoft.com/office/drawing/2014/main" id="{4C73F6E7-862C-4759-9A94-5770638552C7}"/>
                </a:ext>
              </a:extLst>
            </p:cNvPr>
            <p:cNvSpPr/>
            <p:nvPr/>
          </p:nvSpPr>
          <p:spPr>
            <a:xfrm>
              <a:off x="5337048" y="2670541"/>
              <a:ext cx="3667624"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Manufacturing allows you to create with your</a:t>
              </a:r>
              <a:endParaRPr lang="en-US" sz="2800" b="1">
                <a:solidFill>
                  <a:srgbClr val="999683"/>
                </a:solidFill>
                <a:effectLst/>
                <a:latin typeface="Arial" panose="020B0604020202020204" pitchFamily="34" charset="0"/>
                <a:ea typeface="Arial" panose="020B0604020202020204" pitchFamily="34" charset="0"/>
              </a:endParaRPr>
            </a:p>
          </p:txBody>
        </p:sp>
        <p:sp>
          <p:nvSpPr>
            <p:cNvPr id="82" name="Rectangle 81">
              <a:extLst>
                <a:ext uri="{FF2B5EF4-FFF2-40B4-BE49-F238E27FC236}">
                  <a16:creationId xmlns:a16="http://schemas.microsoft.com/office/drawing/2014/main" id="{B6775B03-63A4-4E0D-A556-E162284A9098}"/>
                </a:ext>
              </a:extLst>
            </p:cNvPr>
            <p:cNvSpPr/>
            <p:nvPr/>
          </p:nvSpPr>
          <p:spPr>
            <a:xfrm>
              <a:off x="6525769" y="2830561"/>
              <a:ext cx="506733"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hands</a:t>
              </a:r>
              <a:endParaRPr lang="en-US" sz="2800" b="1">
                <a:solidFill>
                  <a:srgbClr val="999683"/>
                </a:solidFill>
                <a:effectLst/>
                <a:latin typeface="Arial" panose="020B0604020202020204" pitchFamily="34" charset="0"/>
                <a:ea typeface="Arial" panose="020B0604020202020204" pitchFamily="34" charset="0"/>
              </a:endParaRPr>
            </a:p>
          </p:txBody>
        </p:sp>
        <p:sp>
          <p:nvSpPr>
            <p:cNvPr id="83" name="Rectangle 82">
              <a:extLst>
                <a:ext uri="{FF2B5EF4-FFF2-40B4-BE49-F238E27FC236}">
                  <a16:creationId xmlns:a16="http://schemas.microsoft.com/office/drawing/2014/main" id="{BBB61882-D9CD-46DA-AD8F-ECC74C179497}"/>
                </a:ext>
              </a:extLst>
            </p:cNvPr>
            <p:cNvSpPr/>
            <p:nvPr/>
          </p:nvSpPr>
          <p:spPr>
            <a:xfrm>
              <a:off x="5119116" y="2085325"/>
              <a:ext cx="3905754"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Manufacturing spurs innovation and contributes</a:t>
              </a:r>
              <a:endParaRPr lang="en-US" sz="2800" b="1">
                <a:solidFill>
                  <a:srgbClr val="999683"/>
                </a:solidFill>
                <a:effectLst/>
                <a:latin typeface="Arial" panose="020B0604020202020204" pitchFamily="34" charset="0"/>
                <a:ea typeface="Arial" panose="020B0604020202020204" pitchFamily="34" charset="0"/>
              </a:endParaRPr>
            </a:p>
          </p:txBody>
        </p:sp>
        <p:sp>
          <p:nvSpPr>
            <p:cNvPr id="84" name="Rectangle 83">
              <a:extLst>
                <a:ext uri="{FF2B5EF4-FFF2-40B4-BE49-F238E27FC236}">
                  <a16:creationId xmlns:a16="http://schemas.microsoft.com/office/drawing/2014/main" id="{3DFF2639-44B6-4DDD-9DF9-57E5C8BB182D}"/>
                </a:ext>
              </a:extLst>
            </p:cNvPr>
            <p:cNvSpPr/>
            <p:nvPr/>
          </p:nvSpPr>
          <p:spPr>
            <a:xfrm>
              <a:off x="6039612" y="2245345"/>
              <a:ext cx="1458089"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to the social good</a:t>
              </a:r>
              <a:endParaRPr lang="en-US" sz="2800" b="1">
                <a:solidFill>
                  <a:srgbClr val="999683"/>
                </a:solidFill>
                <a:effectLst/>
                <a:latin typeface="Arial" panose="020B0604020202020204" pitchFamily="34" charset="0"/>
                <a:ea typeface="Arial" panose="020B0604020202020204" pitchFamily="34" charset="0"/>
              </a:endParaRPr>
            </a:p>
          </p:txBody>
        </p:sp>
        <p:sp>
          <p:nvSpPr>
            <p:cNvPr id="85" name="Shape 35232">
              <a:extLst>
                <a:ext uri="{FF2B5EF4-FFF2-40B4-BE49-F238E27FC236}">
                  <a16:creationId xmlns:a16="http://schemas.microsoft.com/office/drawing/2014/main" id="{D6DAB132-8EF8-4979-B926-507992E51F6A}"/>
                </a:ext>
              </a:extLst>
            </p:cNvPr>
            <p:cNvSpPr/>
            <p:nvPr/>
          </p:nvSpPr>
          <p:spPr>
            <a:xfrm>
              <a:off x="10706100" y="3875532"/>
              <a:ext cx="70104" cy="70104"/>
            </a:xfrm>
            <a:custGeom>
              <a:avLst/>
              <a:gdLst/>
              <a:ahLst/>
              <a:cxnLst/>
              <a:rect l="0" t="0" r="0" b="0"/>
              <a:pathLst>
                <a:path w="70104" h="70104">
                  <a:moveTo>
                    <a:pt x="0" y="0"/>
                  </a:moveTo>
                  <a:lnTo>
                    <a:pt x="70104" y="0"/>
                  </a:lnTo>
                  <a:lnTo>
                    <a:pt x="70104" y="70104"/>
                  </a:lnTo>
                  <a:lnTo>
                    <a:pt x="0" y="70104"/>
                  </a:lnTo>
                  <a:lnTo>
                    <a:pt x="0" y="0"/>
                  </a:lnTo>
                </a:path>
              </a:pathLst>
            </a:custGeom>
            <a:ln w="0" cap="flat">
              <a:round/>
            </a:ln>
          </p:spPr>
          <p:style>
            <a:lnRef idx="0">
              <a:srgbClr val="000000">
                <a:alpha val="0"/>
              </a:srgbClr>
            </a:lnRef>
            <a:fillRef idx="1">
              <a:srgbClr val="31CCE8"/>
            </a:fillRef>
            <a:effectRef idx="0">
              <a:scrgbClr r="0" g="0" b="0"/>
            </a:effectRef>
            <a:fontRef idx="none"/>
          </p:style>
          <p:txBody>
            <a:bodyPr/>
            <a:lstStyle/>
            <a:p>
              <a:endParaRPr lang="en-US"/>
            </a:p>
          </p:txBody>
        </p:sp>
        <p:sp>
          <p:nvSpPr>
            <p:cNvPr id="86" name="Rectangle 85">
              <a:extLst>
                <a:ext uri="{FF2B5EF4-FFF2-40B4-BE49-F238E27FC236}">
                  <a16:creationId xmlns:a16="http://schemas.microsoft.com/office/drawing/2014/main" id="{8F7AC932-3EAF-479F-9C39-22347BDE0FEE}"/>
                </a:ext>
              </a:extLst>
            </p:cNvPr>
            <p:cNvSpPr/>
            <p:nvPr/>
          </p:nvSpPr>
          <p:spPr>
            <a:xfrm>
              <a:off x="10807319" y="3828146"/>
              <a:ext cx="940990"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Gen X Men</a:t>
              </a:r>
              <a:endParaRPr lang="en-US" sz="2800" b="1">
                <a:solidFill>
                  <a:srgbClr val="999683"/>
                </a:solidFill>
                <a:effectLst/>
                <a:latin typeface="Arial" panose="020B0604020202020204" pitchFamily="34" charset="0"/>
                <a:ea typeface="Arial" panose="020B0604020202020204" pitchFamily="34" charset="0"/>
              </a:endParaRPr>
            </a:p>
          </p:txBody>
        </p:sp>
        <p:sp>
          <p:nvSpPr>
            <p:cNvPr id="87" name="Rectangle 86">
              <a:extLst>
                <a:ext uri="{FF2B5EF4-FFF2-40B4-BE49-F238E27FC236}">
                  <a16:creationId xmlns:a16="http://schemas.microsoft.com/office/drawing/2014/main" id="{67B2A0AF-BFAF-421F-8C72-D943F25D2FF0}"/>
                </a:ext>
              </a:extLst>
            </p:cNvPr>
            <p:cNvSpPr/>
            <p:nvPr/>
          </p:nvSpPr>
          <p:spPr>
            <a:xfrm>
              <a:off x="10807319" y="4058905"/>
              <a:ext cx="1187885" cy="20792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000000"/>
                  </a:solidFill>
                  <a:effectLst/>
                  <a:latin typeface="Arial" panose="020B0604020202020204" pitchFamily="34" charset="0"/>
                  <a:ea typeface="Arial" panose="020B0604020202020204" pitchFamily="34" charset="0"/>
                </a:rPr>
                <a:t>Millennial Men</a:t>
              </a:r>
              <a:endParaRPr lang="en-US" sz="2800" b="1">
                <a:solidFill>
                  <a:srgbClr val="999683"/>
                </a:solidFill>
                <a:effectLst/>
                <a:latin typeface="Arial" panose="020B0604020202020204" pitchFamily="34" charset="0"/>
                <a:ea typeface="Arial" panose="020B0604020202020204" pitchFamily="34" charset="0"/>
              </a:endParaRPr>
            </a:p>
          </p:txBody>
        </p:sp>
        <p:sp>
          <p:nvSpPr>
            <p:cNvPr id="88" name="Rectangle 87">
              <a:extLst>
                <a:ext uri="{FF2B5EF4-FFF2-40B4-BE49-F238E27FC236}">
                  <a16:creationId xmlns:a16="http://schemas.microsoft.com/office/drawing/2014/main" id="{4507977B-760B-4E79-A082-4A2F8C72BF54}"/>
                </a:ext>
              </a:extLst>
            </p:cNvPr>
            <p:cNvSpPr/>
            <p:nvPr/>
          </p:nvSpPr>
          <p:spPr>
            <a:xfrm>
              <a:off x="5106035" y="669535"/>
              <a:ext cx="6452880" cy="182648"/>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Q25. Below are reasons some people have given in support of a career in the manufacturing industry in </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89" name="Rectangle 88">
              <a:extLst>
                <a:ext uri="{FF2B5EF4-FFF2-40B4-BE49-F238E27FC236}">
                  <a16:creationId xmlns:a16="http://schemas.microsoft.com/office/drawing/2014/main" id="{D3CBF038-600C-43B9-B394-1C1F26349EB4}"/>
                </a:ext>
              </a:extLst>
            </p:cNvPr>
            <p:cNvSpPr/>
            <p:nvPr/>
          </p:nvSpPr>
          <p:spPr>
            <a:xfrm>
              <a:off x="5106036" y="837175"/>
              <a:ext cx="6642274" cy="169730"/>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Ohio. For each, please indicate if it is a very convincing, somewhat convincing, not too convincing, or not </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90" name="Rectangle 89">
              <a:extLst>
                <a:ext uri="{FF2B5EF4-FFF2-40B4-BE49-F238E27FC236}">
                  <a16:creationId xmlns:a16="http://schemas.microsoft.com/office/drawing/2014/main" id="{FC6CCC78-9245-4143-BDAC-D1A932D5ADFD}"/>
                </a:ext>
              </a:extLst>
            </p:cNvPr>
            <p:cNvSpPr/>
            <p:nvPr/>
          </p:nvSpPr>
          <p:spPr>
            <a:xfrm>
              <a:off x="5106035" y="1004814"/>
              <a:ext cx="5146569"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at all convincing reason to consider a career in manufacturing. </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91" name="Rectangle 90">
              <a:extLst>
                <a:ext uri="{FF2B5EF4-FFF2-40B4-BE49-F238E27FC236}">
                  <a16:creationId xmlns:a16="http://schemas.microsoft.com/office/drawing/2014/main" id="{35FD57FC-FE6C-4198-B385-ED1464BA0F45}"/>
                </a:ext>
              </a:extLst>
            </p:cNvPr>
            <p:cNvSpPr/>
            <p:nvPr/>
          </p:nvSpPr>
          <p:spPr>
            <a:xfrm>
              <a:off x="8978773" y="1004814"/>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2" name="Rectangle 91">
              <a:extLst>
                <a:ext uri="{FF2B5EF4-FFF2-40B4-BE49-F238E27FC236}">
                  <a16:creationId xmlns:a16="http://schemas.microsoft.com/office/drawing/2014/main" id="{582B0BAA-DB62-411D-B330-8CE3BE0A0BAF}"/>
                </a:ext>
              </a:extLst>
            </p:cNvPr>
            <p:cNvSpPr/>
            <p:nvPr/>
          </p:nvSpPr>
          <p:spPr>
            <a:xfrm>
              <a:off x="5106035" y="1172454"/>
              <a:ext cx="3772609"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dirty="0">
                  <a:solidFill>
                    <a:srgbClr val="3C3D3E"/>
                  </a:solidFill>
                  <a:effectLst/>
                  <a:latin typeface="Microsoft New Tai Lue" panose="020B0502040204020203" pitchFamily="34" charset="0"/>
                  <a:ea typeface="Microsoft New Tai Lue" panose="020B0502040204020203" pitchFamily="34" charset="0"/>
                </a:rPr>
                <a:t>Subgroup, Gen X N=56, Millennial Men N=81.</a:t>
              </a:r>
              <a:endParaRPr lang="en-US" sz="2800" b="1" dirty="0">
                <a:solidFill>
                  <a:srgbClr val="999683"/>
                </a:solidFill>
                <a:effectLst/>
                <a:latin typeface="Arial" panose="020B0604020202020204" pitchFamily="34" charset="0"/>
                <a:ea typeface="Arial" panose="020B0604020202020204" pitchFamily="34" charset="0"/>
              </a:endParaRPr>
            </a:p>
          </p:txBody>
        </p:sp>
        <p:sp>
          <p:nvSpPr>
            <p:cNvPr id="93" name="Rectangle 92">
              <a:extLst>
                <a:ext uri="{FF2B5EF4-FFF2-40B4-BE49-F238E27FC236}">
                  <a16:creationId xmlns:a16="http://schemas.microsoft.com/office/drawing/2014/main" id="{02328F28-3F56-40D5-9732-3EAD4C4AF03C}"/>
                </a:ext>
              </a:extLst>
            </p:cNvPr>
            <p:cNvSpPr/>
            <p:nvPr/>
          </p:nvSpPr>
          <p:spPr>
            <a:xfrm>
              <a:off x="7943977" y="1172454"/>
              <a:ext cx="51095" cy="211061"/>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100" b="0">
                  <a:solidFill>
                    <a:srgbClr val="3C3D3E"/>
                  </a:solidFill>
                  <a:effectLst/>
                  <a:latin typeface="Microsoft New Tai Lue" panose="020B0502040204020203" pitchFamily="34" charset="0"/>
                  <a:ea typeface="Microsoft New Tai Lue" panose="020B0502040204020203"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6" name="Rectangle 95">
              <a:extLst>
                <a:ext uri="{FF2B5EF4-FFF2-40B4-BE49-F238E27FC236}">
                  <a16:creationId xmlns:a16="http://schemas.microsoft.com/office/drawing/2014/main" id="{34F01AA7-2527-400B-A5DF-19FF5C3046E7}"/>
                </a:ext>
              </a:extLst>
            </p:cNvPr>
            <p:cNvSpPr/>
            <p:nvPr/>
          </p:nvSpPr>
          <p:spPr>
            <a:xfrm>
              <a:off x="3489071" y="689308"/>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8" name="Rectangle 97">
              <a:extLst>
                <a:ext uri="{FF2B5EF4-FFF2-40B4-BE49-F238E27FC236}">
                  <a16:creationId xmlns:a16="http://schemas.microsoft.com/office/drawing/2014/main" id="{32BB744E-95DB-48C3-91CF-2A208A399110}"/>
                </a:ext>
              </a:extLst>
            </p:cNvPr>
            <p:cNvSpPr/>
            <p:nvPr/>
          </p:nvSpPr>
          <p:spPr>
            <a:xfrm>
              <a:off x="4243451" y="689308"/>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C3D3E"/>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sp>
          <p:nvSpPr>
            <p:cNvPr id="99" name="Rectangle 98">
              <a:extLst>
                <a:ext uri="{FF2B5EF4-FFF2-40B4-BE49-F238E27FC236}">
                  <a16:creationId xmlns:a16="http://schemas.microsoft.com/office/drawing/2014/main" id="{74E1E169-2AAE-4C16-9D28-2A4BF8BB19AC}"/>
                </a:ext>
              </a:extLst>
            </p:cNvPr>
            <p:cNvSpPr/>
            <p:nvPr/>
          </p:nvSpPr>
          <p:spPr>
            <a:xfrm>
              <a:off x="574019" y="2615170"/>
              <a:ext cx="3738268" cy="526584"/>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2800" b="1" dirty="0">
                  <a:effectLst/>
                  <a:latin typeface="+mj-lt"/>
                  <a:ea typeface="Arial" panose="020B0604020202020204" pitchFamily="34" charset="0"/>
                </a:rPr>
                <a:t>TECH RESONATES </a:t>
              </a:r>
            </a:p>
            <a:p>
              <a:pPr marL="0" marR="0" algn="ctr">
                <a:lnSpc>
                  <a:spcPct val="107000"/>
                </a:lnSpc>
                <a:spcBef>
                  <a:spcPts val="0"/>
                </a:spcBef>
                <a:spcAft>
                  <a:spcPts val="800"/>
                </a:spcAft>
              </a:pPr>
              <a:r>
                <a:rPr lang="en-US" sz="2800" b="1" dirty="0">
                  <a:effectLst/>
                  <a:latin typeface="+mj-lt"/>
                  <a:ea typeface="Arial" panose="020B0604020202020204" pitchFamily="34" charset="0"/>
                </a:rPr>
                <a:t> </a:t>
              </a:r>
            </a:p>
          </p:txBody>
        </p:sp>
        <p:sp>
          <p:nvSpPr>
            <p:cNvPr id="100" name="Rectangle 99">
              <a:extLst>
                <a:ext uri="{FF2B5EF4-FFF2-40B4-BE49-F238E27FC236}">
                  <a16:creationId xmlns:a16="http://schemas.microsoft.com/office/drawing/2014/main" id="{0E332FCF-10F1-4F07-B7A6-DCF7FA5A3508}"/>
                </a:ext>
              </a:extLst>
            </p:cNvPr>
            <p:cNvSpPr/>
            <p:nvPr/>
          </p:nvSpPr>
          <p:spPr>
            <a:xfrm>
              <a:off x="1175640" y="3107528"/>
              <a:ext cx="290158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dirty="0">
                  <a:latin typeface="+mj-lt"/>
                  <a:ea typeface="Arial" panose="020B0604020202020204" pitchFamily="34" charset="0"/>
                </a:rPr>
                <a:t>W</a:t>
              </a:r>
              <a:r>
                <a:rPr lang="en-US" sz="2800" b="1" dirty="0">
                  <a:effectLst/>
                  <a:latin typeface="+mj-lt"/>
                  <a:ea typeface="Arial" panose="020B0604020202020204" pitchFamily="34" charset="0"/>
                </a:rPr>
                <a:t>ITH GENX</a:t>
              </a:r>
            </a:p>
          </p:txBody>
        </p:sp>
        <p:sp>
          <p:nvSpPr>
            <p:cNvPr id="101" name="Rectangle 100">
              <a:extLst>
                <a:ext uri="{FF2B5EF4-FFF2-40B4-BE49-F238E27FC236}">
                  <a16:creationId xmlns:a16="http://schemas.microsoft.com/office/drawing/2014/main" id="{9A8E914B-104F-459E-AC08-FC004F8EE0FD}"/>
                </a:ext>
              </a:extLst>
            </p:cNvPr>
            <p:cNvSpPr/>
            <p:nvPr/>
          </p:nvSpPr>
          <p:spPr>
            <a:xfrm>
              <a:off x="4577207" y="1094692"/>
              <a:ext cx="131212" cy="526584"/>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800" b="1">
                  <a:solidFill>
                    <a:srgbClr val="31CCE8"/>
                  </a:solidFill>
                  <a:effectLst/>
                  <a:latin typeface="Arial" panose="020B0604020202020204" pitchFamily="34" charset="0"/>
                  <a:ea typeface="Arial" panose="020B0604020202020204" pitchFamily="34" charset="0"/>
                </a:rPr>
                <a:t> </a:t>
              </a:r>
              <a:endParaRPr lang="en-US" sz="2800" b="1">
                <a:solidFill>
                  <a:srgbClr val="999683"/>
                </a:solidFill>
                <a:effectLst/>
                <a:latin typeface="Arial" panose="020B0604020202020204" pitchFamily="34" charset="0"/>
                <a:ea typeface="Arial" panose="020B0604020202020204" pitchFamily="34" charset="0"/>
              </a:endParaRPr>
            </a:p>
          </p:txBody>
        </p:sp>
      </p:grpSp>
      <p:grpSp>
        <p:nvGrpSpPr>
          <p:cNvPr id="107" name="Group 106">
            <a:extLst>
              <a:ext uri="{FF2B5EF4-FFF2-40B4-BE49-F238E27FC236}">
                <a16:creationId xmlns:a16="http://schemas.microsoft.com/office/drawing/2014/main" id="{DE3A2F94-0737-4B55-85C9-4A60246499D8}"/>
              </a:ext>
            </a:extLst>
          </p:cNvPr>
          <p:cNvGrpSpPr/>
          <p:nvPr/>
        </p:nvGrpSpPr>
        <p:grpSpPr>
          <a:xfrm>
            <a:off x="725003" y="673340"/>
            <a:ext cx="4022550" cy="1663992"/>
            <a:chOff x="725003" y="673340"/>
            <a:chExt cx="4022550" cy="1663992"/>
          </a:xfrm>
        </p:grpSpPr>
        <p:sp>
          <p:nvSpPr>
            <p:cNvPr id="102" name="Rectangle 101">
              <a:extLst>
                <a:ext uri="{FF2B5EF4-FFF2-40B4-BE49-F238E27FC236}">
                  <a16:creationId xmlns:a16="http://schemas.microsoft.com/office/drawing/2014/main" id="{6C95A9B3-A316-40A2-B964-134AB18232F0}"/>
                </a:ext>
              </a:extLst>
            </p:cNvPr>
            <p:cNvSpPr/>
            <p:nvPr/>
          </p:nvSpPr>
          <p:spPr>
            <a:xfrm>
              <a:off x="725003" y="673340"/>
              <a:ext cx="4022550" cy="526546"/>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3600" b="1" dirty="0">
                  <a:solidFill>
                    <a:srgbClr val="C00000"/>
                  </a:solidFill>
                  <a:effectLst/>
                  <a:latin typeface="+mj-lt"/>
                  <a:ea typeface="Arial" panose="020B0604020202020204" pitchFamily="34" charset="0"/>
                </a:rPr>
                <a:t>MILLENNIAL </a:t>
              </a:r>
            </a:p>
            <a:p>
              <a:pPr marL="0" marR="0" algn="ctr">
                <a:lnSpc>
                  <a:spcPct val="107000"/>
                </a:lnSpc>
                <a:spcBef>
                  <a:spcPts val="0"/>
                </a:spcBef>
                <a:spcAft>
                  <a:spcPts val="800"/>
                </a:spcAft>
              </a:pPr>
              <a:r>
                <a:rPr lang="en-US" sz="3600" b="1" dirty="0">
                  <a:solidFill>
                    <a:srgbClr val="C00000"/>
                  </a:solidFill>
                  <a:effectLst/>
                  <a:latin typeface="+mj-lt"/>
                  <a:ea typeface="Arial" panose="020B0604020202020204" pitchFamily="34" charset="0"/>
                </a:rPr>
                <a:t>VS.</a:t>
              </a:r>
            </a:p>
            <a:p>
              <a:pPr marL="0" marR="0" algn="ctr">
                <a:lnSpc>
                  <a:spcPct val="107000"/>
                </a:lnSpc>
                <a:spcBef>
                  <a:spcPts val="0"/>
                </a:spcBef>
                <a:spcAft>
                  <a:spcPts val="800"/>
                </a:spcAft>
              </a:pPr>
              <a:r>
                <a:rPr lang="en-US" sz="3600" b="1" dirty="0">
                  <a:solidFill>
                    <a:srgbClr val="C00000"/>
                  </a:solidFill>
                  <a:effectLst/>
                  <a:latin typeface="+mj-lt"/>
                  <a:ea typeface="Arial" panose="020B0604020202020204" pitchFamily="34" charset="0"/>
                </a:rPr>
                <a:t> </a:t>
              </a:r>
            </a:p>
          </p:txBody>
        </p:sp>
        <p:sp>
          <p:nvSpPr>
            <p:cNvPr id="103" name="Rectangle 102">
              <a:extLst>
                <a:ext uri="{FF2B5EF4-FFF2-40B4-BE49-F238E27FC236}">
                  <a16:creationId xmlns:a16="http://schemas.microsoft.com/office/drawing/2014/main" id="{E5D34445-8D8A-4A00-9B29-D70B8B2AA190}"/>
                </a:ext>
              </a:extLst>
            </p:cNvPr>
            <p:cNvSpPr/>
            <p:nvPr/>
          </p:nvSpPr>
          <p:spPr>
            <a:xfrm>
              <a:off x="1548530" y="1810786"/>
              <a:ext cx="1424559" cy="526546"/>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3600" b="1" dirty="0">
                  <a:solidFill>
                    <a:srgbClr val="C00000"/>
                  </a:solidFill>
                  <a:effectLst/>
                  <a:latin typeface="+mj-lt"/>
                  <a:ea typeface="Arial" panose="020B0604020202020204" pitchFamily="34" charset="0"/>
                </a:rPr>
                <a:t>GENX</a:t>
              </a:r>
            </a:p>
          </p:txBody>
        </p:sp>
        <p:sp>
          <p:nvSpPr>
            <p:cNvPr id="104" name="Rectangle 103">
              <a:extLst>
                <a:ext uri="{FF2B5EF4-FFF2-40B4-BE49-F238E27FC236}">
                  <a16:creationId xmlns:a16="http://schemas.microsoft.com/office/drawing/2014/main" id="{B63A344F-E026-4830-927A-E24128B97ACD}"/>
                </a:ext>
              </a:extLst>
            </p:cNvPr>
            <p:cNvSpPr/>
            <p:nvPr/>
          </p:nvSpPr>
          <p:spPr>
            <a:xfrm>
              <a:off x="2826911" y="1810786"/>
              <a:ext cx="1424559" cy="526546"/>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3600" b="1" dirty="0">
                  <a:solidFill>
                    <a:srgbClr val="C00000"/>
                  </a:solidFill>
                  <a:effectLst/>
                  <a:latin typeface="+mj-lt"/>
                  <a:ea typeface="Arial" panose="020B0604020202020204" pitchFamily="34" charset="0"/>
                </a:rPr>
                <a:t>MEN</a:t>
              </a:r>
            </a:p>
          </p:txBody>
        </p:sp>
      </p:grpSp>
    </p:spTree>
    <p:extLst>
      <p:ext uri="{BB962C8B-B14F-4D97-AF65-F5344CB8AC3E}">
        <p14:creationId xmlns:p14="http://schemas.microsoft.com/office/powerpoint/2010/main" val="42046762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blog.hotech.com.tr/wp-content/uploads/2015/05/FG-Gender-Matters-for-Generation-Y-1.png">
            <a:extLst>
              <a:ext uri="{FF2B5EF4-FFF2-40B4-BE49-F238E27FC236}">
                <a16:creationId xmlns:a16="http://schemas.microsoft.com/office/drawing/2014/main" id="{812EFEA1-BAA6-4876-9F90-79FD378F46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20" b="2175"/>
          <a:stretch/>
        </p:blipFill>
        <p:spPr bwMode="auto">
          <a:xfrm>
            <a:off x="975360" y="722710"/>
            <a:ext cx="10241280" cy="541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4450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0A0E7-5772-48B5-BE8B-0C113E3BF407}"/>
              </a:ext>
            </a:extLst>
          </p:cNvPr>
          <p:cNvSpPr>
            <a:spLocks noGrp="1"/>
          </p:cNvSpPr>
          <p:nvPr>
            <p:ph type="title"/>
          </p:nvPr>
        </p:nvSpPr>
        <p:spPr>
          <a:xfrm>
            <a:off x="0" y="890248"/>
            <a:ext cx="7011200" cy="1021600"/>
          </a:xfrm>
        </p:spPr>
        <p:txBody>
          <a:bodyPr/>
          <a:lstStyle/>
          <a:p>
            <a:pPr algn="ctr"/>
            <a:r>
              <a:rPr lang="en-US" sz="3200" dirty="0">
                <a:latin typeface="Segoe Print" panose="02000600000000000000" pitchFamily="2" charset="0"/>
              </a:rPr>
              <a:t>REVIEW: RECOGNIZING GENERATIONAL TRAITS IS A TOOL FOR IMPROVING GROUP DYNAMICS</a:t>
            </a:r>
          </a:p>
        </p:txBody>
      </p:sp>
      <p:sp>
        <p:nvSpPr>
          <p:cNvPr id="3" name="TextBox 2">
            <a:extLst>
              <a:ext uri="{FF2B5EF4-FFF2-40B4-BE49-F238E27FC236}">
                <a16:creationId xmlns:a16="http://schemas.microsoft.com/office/drawing/2014/main" id="{96BBDEB5-2FF0-4FDC-A323-B1DDFEF8796E}"/>
              </a:ext>
            </a:extLst>
          </p:cNvPr>
          <p:cNvSpPr txBox="1"/>
          <p:nvPr/>
        </p:nvSpPr>
        <p:spPr>
          <a:xfrm>
            <a:off x="74341" y="3632363"/>
            <a:ext cx="6702658" cy="1569660"/>
          </a:xfrm>
          <a:prstGeom prst="rect">
            <a:avLst/>
          </a:prstGeom>
          <a:noFill/>
        </p:spPr>
        <p:txBody>
          <a:bodyPr wrap="square" rtlCol="0">
            <a:spAutoFit/>
          </a:bodyPr>
          <a:lstStyle/>
          <a:p>
            <a:pPr algn="ctr"/>
            <a:r>
              <a:rPr lang="en-US" sz="3200" dirty="0">
                <a:solidFill>
                  <a:schemeClr val="bg1"/>
                </a:solidFill>
              </a:rPr>
              <a:t>We are all individuals and a product of both our nature &amp; nurture….</a:t>
            </a:r>
          </a:p>
          <a:p>
            <a:pPr algn="ctr"/>
            <a:r>
              <a:rPr lang="en-US" sz="3200" dirty="0">
                <a:solidFill>
                  <a:schemeClr val="bg1"/>
                </a:solidFill>
              </a:rPr>
              <a:t>family, community &amp; culture</a:t>
            </a:r>
          </a:p>
        </p:txBody>
      </p:sp>
      <p:sp>
        <p:nvSpPr>
          <p:cNvPr id="4" name="TextBox 3">
            <a:extLst>
              <a:ext uri="{FF2B5EF4-FFF2-40B4-BE49-F238E27FC236}">
                <a16:creationId xmlns:a16="http://schemas.microsoft.com/office/drawing/2014/main" id="{7E2FC8C7-7C6B-4ED5-BCB1-98B7DB64B3F3}"/>
              </a:ext>
            </a:extLst>
          </p:cNvPr>
          <p:cNvSpPr txBox="1"/>
          <p:nvPr/>
        </p:nvSpPr>
        <p:spPr>
          <a:xfrm>
            <a:off x="8992120" y="3139069"/>
            <a:ext cx="2752344"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C00000"/>
                </a:solidFill>
              </a:rPr>
              <a:t>Traditionalists</a:t>
            </a:r>
          </a:p>
          <a:p>
            <a:endParaRPr lang="en-US" sz="2000" dirty="0">
              <a:solidFill>
                <a:srgbClr val="C00000"/>
              </a:solidFill>
            </a:endParaRPr>
          </a:p>
          <a:p>
            <a:pPr marL="285750" indent="-285750">
              <a:buFont typeface="Arial" panose="020B0604020202020204" pitchFamily="34" charset="0"/>
              <a:buChar char="•"/>
            </a:pPr>
            <a:r>
              <a:rPr lang="en-US" sz="2000" dirty="0">
                <a:solidFill>
                  <a:srgbClr val="C00000"/>
                </a:solidFill>
              </a:rPr>
              <a:t>Baby Boomers</a:t>
            </a:r>
          </a:p>
          <a:p>
            <a:endParaRPr lang="en-US" sz="2000" dirty="0">
              <a:solidFill>
                <a:srgbClr val="C00000"/>
              </a:solidFill>
            </a:endParaRPr>
          </a:p>
          <a:p>
            <a:pPr marL="285750" indent="-285750">
              <a:buFont typeface="Arial" panose="020B0604020202020204" pitchFamily="34" charset="0"/>
              <a:buChar char="•"/>
            </a:pPr>
            <a:r>
              <a:rPr lang="en-US" sz="2000" dirty="0">
                <a:solidFill>
                  <a:srgbClr val="C00000"/>
                </a:solidFill>
              </a:rPr>
              <a:t>Gen X</a:t>
            </a:r>
          </a:p>
          <a:p>
            <a:endParaRPr lang="en-US" sz="2000" dirty="0">
              <a:solidFill>
                <a:srgbClr val="C00000"/>
              </a:solidFill>
            </a:endParaRPr>
          </a:p>
          <a:p>
            <a:pPr marL="285750" indent="-285750">
              <a:buFont typeface="Arial" panose="020B0604020202020204" pitchFamily="34" charset="0"/>
              <a:buChar char="•"/>
            </a:pPr>
            <a:r>
              <a:rPr lang="en-US" sz="2000" dirty="0">
                <a:solidFill>
                  <a:srgbClr val="C00000"/>
                </a:solidFill>
              </a:rPr>
              <a:t>Millennials</a:t>
            </a:r>
          </a:p>
          <a:p>
            <a:endParaRPr lang="en-US" sz="2000" dirty="0">
              <a:solidFill>
                <a:srgbClr val="C00000"/>
              </a:solidFill>
            </a:endParaRPr>
          </a:p>
          <a:p>
            <a:pPr marL="285750" indent="-285750">
              <a:buFont typeface="Arial" panose="020B0604020202020204" pitchFamily="34" charset="0"/>
              <a:buChar char="•"/>
            </a:pPr>
            <a:r>
              <a:rPr lang="en-US" sz="2000" dirty="0">
                <a:solidFill>
                  <a:srgbClr val="C00000"/>
                </a:solidFill>
              </a:rPr>
              <a:t>Gen Z</a:t>
            </a:r>
          </a:p>
          <a:p>
            <a:endParaRPr lang="en-US" sz="2000" dirty="0">
              <a:solidFill>
                <a:srgbClr val="C00000"/>
              </a:solidFill>
            </a:endParaRPr>
          </a:p>
          <a:p>
            <a:pPr marL="285750" indent="-285750">
              <a:buFont typeface="Arial" panose="020B0604020202020204" pitchFamily="34" charset="0"/>
              <a:buChar char="•"/>
            </a:pPr>
            <a:r>
              <a:rPr lang="en-US" sz="2000" dirty="0">
                <a:solidFill>
                  <a:srgbClr val="C00000"/>
                </a:solidFill>
              </a:rPr>
              <a:t>Next Gen</a:t>
            </a:r>
          </a:p>
        </p:txBody>
      </p:sp>
    </p:spTree>
    <p:extLst>
      <p:ext uri="{BB962C8B-B14F-4D97-AF65-F5344CB8AC3E}">
        <p14:creationId xmlns:p14="http://schemas.microsoft.com/office/powerpoint/2010/main" val="251481687"/>
      </p:ext>
    </p:extLst>
  </p:cSld>
  <p:clrMapOvr>
    <a:masterClrMapping/>
  </p:clrMapOvr>
  <p:transition>
    <p:fade thruBlk="1"/>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24135821-6B14-43B3-8F75-FA74D017BED3}"/>
              </a:ext>
            </a:extLst>
          </p:cNvPr>
          <p:cNvSpPr txBox="1">
            <a:spLocks/>
          </p:cNvSpPr>
          <p:nvPr/>
        </p:nvSpPr>
        <p:spPr>
          <a:xfrm>
            <a:off x="296623" y="1784382"/>
            <a:ext cx="4899846" cy="3289236"/>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900" dirty="0">
                <a:latin typeface="Arial" panose="020B0604020202020204" pitchFamily="34" charset="0"/>
                <a:cs typeface="Arial" panose="020B0604020202020204" pitchFamily="34" charset="0"/>
              </a:rPr>
              <a:t>Millennials spent money boldly and with few boundaries       </a:t>
            </a:r>
          </a:p>
          <a:p>
            <a:r>
              <a:rPr lang="en-US" sz="1900" dirty="0">
                <a:latin typeface="Arial" panose="020B0604020202020204" pitchFamily="34" charset="0"/>
                <a:cs typeface="Arial" panose="020B0604020202020204" pitchFamily="34" charset="0"/>
              </a:rPr>
              <a:t>Millennials grew up during a strong economy</a:t>
            </a:r>
          </a:p>
          <a:p>
            <a:r>
              <a:rPr lang="en-US" sz="1900" dirty="0">
                <a:latin typeface="Arial" panose="020B0604020202020204" pitchFamily="34" charset="0"/>
                <a:cs typeface="Arial" panose="020B0604020202020204" pitchFamily="34" charset="0"/>
              </a:rPr>
              <a:t>Millennials subscribed to everything social</a:t>
            </a:r>
          </a:p>
          <a:p>
            <a:r>
              <a:rPr lang="en-US" sz="1900" dirty="0">
                <a:latin typeface="Arial" panose="020B0604020202020204" pitchFamily="34" charset="0"/>
                <a:cs typeface="Arial" panose="020B0604020202020204" pitchFamily="34" charset="0"/>
              </a:rPr>
              <a:t>Millennials watched YouTube, Hulu and Netflix </a:t>
            </a:r>
          </a:p>
          <a:p>
            <a:r>
              <a:rPr lang="en-US" sz="1900" dirty="0">
                <a:latin typeface="Arial" panose="020B0604020202020204" pitchFamily="34" charset="0"/>
                <a:cs typeface="Arial" panose="020B0604020202020204" pitchFamily="34" charset="0"/>
              </a:rPr>
              <a:t>Millennials loved sports and adventure</a:t>
            </a:r>
          </a:p>
          <a:p>
            <a:r>
              <a:rPr lang="en-US" sz="1900" dirty="0">
                <a:latin typeface="Arial" panose="020B0604020202020204" pitchFamily="34" charset="0"/>
                <a:cs typeface="Arial" panose="020B0604020202020204" pitchFamily="34" charset="0"/>
              </a:rPr>
              <a:t>Millennials grew up with slightly longer attention spans    </a:t>
            </a:r>
          </a:p>
          <a:p>
            <a:r>
              <a:rPr lang="en-US" sz="1900" dirty="0">
                <a:latin typeface="Arial" panose="020B0604020202020204" pitchFamily="34" charset="0"/>
                <a:cs typeface="Arial" panose="020B0604020202020204" pitchFamily="34" charset="0"/>
              </a:rPr>
              <a:t>Millennials would initiate text for communication</a:t>
            </a:r>
          </a:p>
          <a:p>
            <a:r>
              <a:rPr lang="en-US" sz="1900" dirty="0">
                <a:latin typeface="Arial" panose="020B0604020202020204" pitchFamily="34" charset="0"/>
                <a:cs typeface="Arial" panose="020B0604020202020204" pitchFamily="34" charset="0"/>
              </a:rPr>
              <a:t>Millennials enjoyed a life that revolved around them                                      </a:t>
            </a:r>
          </a:p>
          <a:p>
            <a:endParaRPr lang="en-US" dirty="0"/>
          </a:p>
        </p:txBody>
      </p:sp>
      <p:sp>
        <p:nvSpPr>
          <p:cNvPr id="3" name="Rectangle 2">
            <a:extLst>
              <a:ext uri="{FF2B5EF4-FFF2-40B4-BE49-F238E27FC236}">
                <a16:creationId xmlns:a16="http://schemas.microsoft.com/office/drawing/2014/main" id="{388842C2-2CA3-4F25-A33F-87CA7B6E089D}"/>
              </a:ext>
            </a:extLst>
          </p:cNvPr>
          <p:cNvSpPr/>
          <p:nvPr/>
        </p:nvSpPr>
        <p:spPr>
          <a:xfrm>
            <a:off x="5605346" y="1784382"/>
            <a:ext cx="6096000" cy="3046988"/>
          </a:xfrm>
          <a:prstGeom prst="rect">
            <a:avLst/>
          </a:prstGeom>
        </p:spPr>
        <p:txBody>
          <a:bodyPr>
            <a:spAutoFit/>
          </a:bodyPr>
          <a:lstStyle/>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57 percent of Generation Z prefers saving money to spending it.</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Generation Z is growing up in a time of recession, terrorism, violence, volatility and complexity.</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Generation Z does not wish to be tracked and prefers more private networks like Snapchat, Whisper, Secret, and </a:t>
            </a:r>
            <a:r>
              <a:rPr lang="en-US" sz="1600" dirty="0" err="1">
                <a:latin typeface="Arial" panose="020B0604020202020204" pitchFamily="34" charset="0"/>
                <a:cs typeface="Arial" panose="020B0604020202020204" pitchFamily="34" charset="0"/>
              </a:rPr>
              <a:t>Yik</a:t>
            </a:r>
            <a:r>
              <a:rPr lang="en-US" sz="1600" dirty="0">
                <a:latin typeface="Arial" panose="020B0604020202020204" pitchFamily="34" charset="0"/>
                <a:cs typeface="Arial" panose="020B0604020202020204" pitchFamily="34" charset="0"/>
              </a:rPr>
              <a:t> Yak.</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Generation Z creates content and interactive work.</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Generation Z sees sports as a health tool, not for play. Their games are inside. Teen obesity has tripled since 1970.</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Generation Z has an attention span of 8 seconds. </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Generation Z prefers communicating through images, icons and symbols. </a:t>
            </a:r>
          </a:p>
        </p:txBody>
      </p:sp>
      <p:sp>
        <p:nvSpPr>
          <p:cNvPr id="4" name="Rectangle 3">
            <a:extLst>
              <a:ext uri="{FF2B5EF4-FFF2-40B4-BE49-F238E27FC236}">
                <a16:creationId xmlns:a16="http://schemas.microsoft.com/office/drawing/2014/main" id="{1C7CDE52-D629-4539-AE2A-FCBF5B87F0DA}"/>
              </a:ext>
            </a:extLst>
          </p:cNvPr>
          <p:cNvSpPr/>
          <p:nvPr/>
        </p:nvSpPr>
        <p:spPr>
          <a:xfrm>
            <a:off x="231253" y="327703"/>
            <a:ext cx="11729493" cy="646331"/>
          </a:xfrm>
          <a:prstGeom prst="rect">
            <a:avLst/>
          </a:prstGeom>
        </p:spPr>
        <p:txBody>
          <a:bodyPr wrap="none">
            <a:spAutoFit/>
          </a:bodyPr>
          <a:lstStyle/>
          <a:p>
            <a:r>
              <a:rPr lang="en-US" sz="3600" b="1" dirty="0">
                <a:solidFill>
                  <a:srgbClr val="C00000"/>
                </a:solidFill>
                <a:latin typeface="Segoe Print" panose="02000600000000000000" pitchFamily="2" charset="0"/>
                <a:cs typeface="Arial" panose="020B0604020202020204" pitchFamily="34" charset="0"/>
              </a:rPr>
              <a:t>DIFFERENCES BETWEEN MILLENNIALS AND ZS</a:t>
            </a:r>
          </a:p>
        </p:txBody>
      </p:sp>
    </p:spTree>
    <p:extLst>
      <p:ext uri="{BB962C8B-B14F-4D97-AF65-F5344CB8AC3E}">
        <p14:creationId xmlns:p14="http://schemas.microsoft.com/office/powerpoint/2010/main" val="101459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E94212-D8A4-493A-A2BE-B0FEC9CBF9DC}"/>
              </a:ext>
            </a:extLst>
          </p:cNvPr>
          <p:cNvSpPr>
            <a:spLocks noGrp="1"/>
          </p:cNvSpPr>
          <p:nvPr>
            <p:ph type="sldNum" sz="quarter" idx="12"/>
          </p:nvPr>
        </p:nvSpPr>
        <p:spPr/>
        <p:txBody>
          <a:bodyPr/>
          <a:lstStyle/>
          <a:p>
            <a:fld id="{0D730C18-8F8F-4206-9277-80BD47AFEEF9}" type="slidenum">
              <a:rPr lang="en-US" smtClean="0"/>
              <a:t>105</a:t>
            </a:fld>
            <a:endParaRPr lang="en-US"/>
          </a:p>
        </p:txBody>
      </p:sp>
      <p:sp>
        <p:nvSpPr>
          <p:cNvPr id="3" name="Content Placeholder 2">
            <a:extLst>
              <a:ext uri="{FF2B5EF4-FFF2-40B4-BE49-F238E27FC236}">
                <a16:creationId xmlns:a16="http://schemas.microsoft.com/office/drawing/2014/main" id="{13C64BBE-12D1-471C-899D-C0F1D0D4CBB3}"/>
              </a:ext>
            </a:extLst>
          </p:cNvPr>
          <p:cNvSpPr txBox="1">
            <a:spLocks/>
          </p:cNvSpPr>
          <p:nvPr/>
        </p:nvSpPr>
        <p:spPr>
          <a:xfrm>
            <a:off x="315491" y="1951248"/>
            <a:ext cx="7886700" cy="7955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Born between 1995-2009… (dates vary)</a:t>
            </a:r>
          </a:p>
          <a:p>
            <a:endParaRPr lang="en-US" dirty="0"/>
          </a:p>
        </p:txBody>
      </p:sp>
      <p:sp>
        <p:nvSpPr>
          <p:cNvPr id="4" name="Rectangle 3">
            <a:extLst>
              <a:ext uri="{FF2B5EF4-FFF2-40B4-BE49-F238E27FC236}">
                <a16:creationId xmlns:a16="http://schemas.microsoft.com/office/drawing/2014/main" id="{604A407D-9E0C-4CBA-BFCE-74EC1BF3295B}"/>
              </a:ext>
            </a:extLst>
          </p:cNvPr>
          <p:cNvSpPr/>
          <p:nvPr/>
        </p:nvSpPr>
        <p:spPr>
          <a:xfrm>
            <a:off x="2678842" y="5067246"/>
            <a:ext cx="5288243" cy="700192"/>
          </a:xfrm>
          <a:prstGeom prst="rect">
            <a:avLst/>
          </a:prstGeom>
          <a:noFill/>
        </p:spPr>
        <p:txBody>
          <a:bodyPr wrap="none" lIns="68580" tIns="34290" rIns="68580" bIns="34290">
            <a:spAutoFit/>
          </a:bodyPr>
          <a:lstStyle/>
          <a:p>
            <a:pPr algn="ctr"/>
            <a:r>
              <a:rPr lang="en-US" sz="41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More Budget Conscious</a:t>
            </a:r>
          </a:p>
        </p:txBody>
      </p:sp>
      <p:sp>
        <p:nvSpPr>
          <p:cNvPr id="5" name="Rectangle 4">
            <a:extLst>
              <a:ext uri="{FF2B5EF4-FFF2-40B4-BE49-F238E27FC236}">
                <a16:creationId xmlns:a16="http://schemas.microsoft.com/office/drawing/2014/main" id="{8AA1773C-8665-44C1-835D-F4E662EDBB9A}"/>
              </a:ext>
            </a:extLst>
          </p:cNvPr>
          <p:cNvSpPr/>
          <p:nvPr/>
        </p:nvSpPr>
        <p:spPr>
          <a:xfrm>
            <a:off x="551" y="719185"/>
            <a:ext cx="8610049" cy="646331"/>
          </a:xfrm>
          <a:prstGeom prst="rect">
            <a:avLst/>
          </a:prstGeom>
        </p:spPr>
        <p:txBody>
          <a:bodyPr wrap="none">
            <a:spAutoFit/>
          </a:bodyPr>
          <a:lstStyle/>
          <a:p>
            <a:r>
              <a:rPr lang="en-US" sz="3600" b="1" dirty="0">
                <a:solidFill>
                  <a:schemeClr val="bg1"/>
                </a:solidFill>
                <a:latin typeface="Segoe Print" panose="02000600000000000000" pitchFamily="2" charset="0"/>
              </a:rPr>
              <a:t>GEN-Z, I GENERATION, ETC., ETC.</a:t>
            </a:r>
          </a:p>
        </p:txBody>
      </p:sp>
      <p:sp>
        <p:nvSpPr>
          <p:cNvPr id="6" name="Rectangle 5">
            <a:extLst>
              <a:ext uri="{FF2B5EF4-FFF2-40B4-BE49-F238E27FC236}">
                <a16:creationId xmlns:a16="http://schemas.microsoft.com/office/drawing/2014/main" id="{4EDFF256-F0FC-45E0-8476-55802A99CCAD}"/>
              </a:ext>
            </a:extLst>
          </p:cNvPr>
          <p:cNvSpPr/>
          <p:nvPr/>
        </p:nvSpPr>
        <p:spPr>
          <a:xfrm rot="20937395">
            <a:off x="865664" y="3556914"/>
            <a:ext cx="3098324" cy="700192"/>
          </a:xfrm>
          <a:prstGeom prst="rect">
            <a:avLst/>
          </a:prstGeom>
          <a:noFill/>
        </p:spPr>
        <p:txBody>
          <a:bodyPr wrap="square" lIns="68580" tIns="34290" rIns="68580" bIns="34290">
            <a:spAutoFit/>
          </a:bodyPr>
          <a:lstStyle/>
          <a:p>
            <a:pPr algn="ctr"/>
            <a:r>
              <a:rPr lang="en-US" sz="41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64 Million</a:t>
            </a:r>
          </a:p>
        </p:txBody>
      </p:sp>
      <p:sp>
        <p:nvSpPr>
          <p:cNvPr id="7" name="Rectangle 6">
            <a:extLst>
              <a:ext uri="{FF2B5EF4-FFF2-40B4-BE49-F238E27FC236}">
                <a16:creationId xmlns:a16="http://schemas.microsoft.com/office/drawing/2014/main" id="{53AAA6CA-830E-4BD3-9301-905071311520}"/>
              </a:ext>
            </a:extLst>
          </p:cNvPr>
          <p:cNvSpPr/>
          <p:nvPr/>
        </p:nvSpPr>
        <p:spPr>
          <a:xfrm rot="1469710">
            <a:off x="6895306" y="2763433"/>
            <a:ext cx="5548367" cy="1331134"/>
          </a:xfrm>
          <a:prstGeom prst="rect">
            <a:avLst/>
          </a:prstGeom>
          <a:noFill/>
        </p:spPr>
        <p:txBody>
          <a:bodyPr wrap="square" lIns="68580" tIns="34290" rIns="68580" bIns="34290">
            <a:spAutoFit/>
          </a:bodyPr>
          <a:lstStyle/>
          <a:p>
            <a:pPr algn="ctr"/>
            <a:r>
              <a:rPr lang="en-US" sz="41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Received Phone</a:t>
            </a:r>
          </a:p>
          <a:p>
            <a:pPr algn="ctr"/>
            <a:r>
              <a:rPr lang="en-US" sz="41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Average Age of 9</a:t>
            </a:r>
          </a:p>
        </p:txBody>
      </p:sp>
    </p:spTree>
    <p:extLst>
      <p:ext uri="{BB962C8B-B14F-4D97-AF65-F5344CB8AC3E}">
        <p14:creationId xmlns:p14="http://schemas.microsoft.com/office/powerpoint/2010/main" val="278422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278AC2-8AB3-4884-90EB-5D54E0E383CC}"/>
              </a:ext>
            </a:extLst>
          </p:cNvPr>
          <p:cNvSpPr>
            <a:spLocks noGrp="1"/>
          </p:cNvSpPr>
          <p:nvPr>
            <p:ph type="sldNum" sz="quarter" idx="12"/>
          </p:nvPr>
        </p:nvSpPr>
        <p:spPr/>
        <p:txBody>
          <a:bodyPr/>
          <a:lstStyle/>
          <a:p>
            <a:fld id="{0D730C18-8F8F-4206-9277-80BD47AFEEF9}" type="slidenum">
              <a:rPr lang="en-US" smtClean="0"/>
              <a:t>106</a:t>
            </a:fld>
            <a:endParaRPr lang="en-US"/>
          </a:p>
        </p:txBody>
      </p:sp>
      <p:sp>
        <p:nvSpPr>
          <p:cNvPr id="3" name="Rectangle 2">
            <a:extLst>
              <a:ext uri="{FF2B5EF4-FFF2-40B4-BE49-F238E27FC236}">
                <a16:creationId xmlns:a16="http://schemas.microsoft.com/office/drawing/2014/main" id="{5B2FD97A-475C-492E-9741-686946179B2A}"/>
              </a:ext>
            </a:extLst>
          </p:cNvPr>
          <p:cNvSpPr/>
          <p:nvPr/>
        </p:nvSpPr>
        <p:spPr>
          <a:xfrm>
            <a:off x="1204455" y="623798"/>
            <a:ext cx="5881738" cy="923330"/>
          </a:xfrm>
          <a:prstGeom prst="rect">
            <a:avLst/>
          </a:prstGeom>
        </p:spPr>
        <p:txBody>
          <a:bodyPr wrap="none">
            <a:spAutoFit/>
          </a:bodyPr>
          <a:lstStyle/>
          <a:p>
            <a:r>
              <a:rPr lang="en-US" sz="5400" dirty="0">
                <a:solidFill>
                  <a:schemeClr val="bg1"/>
                </a:solidFill>
                <a:latin typeface="Segoe Print" panose="02000600000000000000" pitchFamily="2" charset="0"/>
              </a:rPr>
              <a:t>GENERATION Z</a:t>
            </a:r>
          </a:p>
        </p:txBody>
      </p:sp>
      <p:sp>
        <p:nvSpPr>
          <p:cNvPr id="4" name="Text Placeholder 2">
            <a:extLst>
              <a:ext uri="{FF2B5EF4-FFF2-40B4-BE49-F238E27FC236}">
                <a16:creationId xmlns:a16="http://schemas.microsoft.com/office/drawing/2014/main" id="{812337A5-926E-45CE-83BA-B3BDCEDB2163}"/>
              </a:ext>
            </a:extLst>
          </p:cNvPr>
          <p:cNvSpPr txBox="1">
            <a:spLocks/>
          </p:cNvSpPr>
          <p:nvPr/>
        </p:nvSpPr>
        <p:spPr>
          <a:xfrm>
            <a:off x="883028" y="2153248"/>
            <a:ext cx="6757416" cy="4080954"/>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L="914400" marR="0" lvl="1"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L="1371600" marR="0" lvl="2"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L="1828800" marR="0" lvl="3"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L="2286000" marR="0" lvl="4"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L="2743200" marR="0" lvl="5"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L="3200400" marR="0" lvl="6"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L="3657600" marR="0" lvl="7"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L="4114800" marR="0" lvl="8" indent="-381000" algn="l" rtl="0">
              <a:lnSpc>
                <a:spcPct val="100000"/>
              </a:lnSpc>
              <a:spcBef>
                <a:spcPts val="1000"/>
              </a:spcBef>
              <a:spcAft>
                <a:spcPts val="100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pPr>
              <a:buClr>
                <a:srgbClr val="C00000"/>
              </a:buClr>
              <a:buFont typeface="Wingdings" panose="05000000000000000000" pitchFamily="2" charset="2"/>
              <a:buChar char="Ø"/>
            </a:pPr>
            <a:r>
              <a:rPr lang="en-US" sz="1600" b="1" i="1" kern="0" dirty="0">
                <a:solidFill>
                  <a:schemeClr val="tx1"/>
                </a:solidFill>
                <a:latin typeface="Century Gothic" charset="0"/>
              </a:rPr>
              <a:t>They multitask on five screens, not one or two. They experience FOMO: the "Fear Of Missing Out." They try to consume it all.</a:t>
            </a:r>
          </a:p>
          <a:p>
            <a:pPr>
              <a:buClr>
                <a:srgbClr val="C00000"/>
              </a:buClr>
              <a:buFont typeface="Wingdings" panose="05000000000000000000" pitchFamily="2" charset="2"/>
              <a:buChar char="Ø"/>
            </a:pPr>
            <a:endParaRPr lang="en-US" sz="1600" b="1" i="1" kern="0" dirty="0">
              <a:solidFill>
                <a:schemeClr val="tx1"/>
              </a:solidFill>
              <a:latin typeface="Century Gothic" charset="0"/>
            </a:endParaRPr>
          </a:p>
          <a:p>
            <a:pPr>
              <a:buClr>
                <a:srgbClr val="C00000"/>
              </a:buClr>
              <a:buFont typeface="Wingdings" panose="05000000000000000000" pitchFamily="2" charset="2"/>
              <a:buChar char="Ø"/>
            </a:pPr>
            <a:r>
              <a:rPr lang="en-US" sz="1600" b="1" i="1" kern="0" dirty="0">
                <a:solidFill>
                  <a:schemeClr val="tx1"/>
                </a:solidFill>
                <a:latin typeface="Century Gothic" charset="0"/>
              </a:rPr>
              <a:t>They plan to get educated and start working earlier, but will be "school hackers" and not necessarily attend a liberal arts college. </a:t>
            </a:r>
          </a:p>
          <a:p>
            <a:pPr>
              <a:buClr>
                <a:srgbClr val="C00000"/>
              </a:buClr>
              <a:buFont typeface="Wingdings" panose="05000000000000000000" pitchFamily="2" charset="2"/>
              <a:buChar char="Ø"/>
            </a:pPr>
            <a:endParaRPr lang="en-US" sz="1600" b="1" kern="0" dirty="0">
              <a:solidFill>
                <a:schemeClr val="tx1"/>
              </a:solidFill>
              <a:latin typeface="Century Gothic" charset="0"/>
            </a:endParaRPr>
          </a:p>
          <a:p>
            <a:pPr>
              <a:buClr>
                <a:srgbClr val="C00000"/>
              </a:buClr>
              <a:buFont typeface="Wingdings" panose="05000000000000000000" pitchFamily="2" charset="2"/>
              <a:buChar char="Ø"/>
            </a:pPr>
            <a:r>
              <a:rPr lang="en-US" sz="1600" b="1" kern="0" dirty="0">
                <a:solidFill>
                  <a:schemeClr val="tx1"/>
                </a:solidFill>
                <a:latin typeface="Century Gothic" charset="0"/>
              </a:rPr>
              <a:t>75% wish their current hobby could become their full-time job. </a:t>
            </a:r>
            <a:endParaRPr lang="en-US" sz="1600" b="1" kern="0" dirty="0">
              <a:solidFill>
                <a:schemeClr val="tx1"/>
              </a:solidFill>
            </a:endParaRPr>
          </a:p>
          <a:p>
            <a:endParaRPr lang="en-US" kern="0" dirty="0"/>
          </a:p>
        </p:txBody>
      </p:sp>
    </p:spTree>
    <p:extLst>
      <p:ext uri="{BB962C8B-B14F-4D97-AF65-F5344CB8AC3E}">
        <p14:creationId xmlns:p14="http://schemas.microsoft.com/office/powerpoint/2010/main" val="155137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39727-858D-4BB3-99CC-ECE516ACCC29}"/>
              </a:ext>
            </a:extLst>
          </p:cNvPr>
          <p:cNvSpPr>
            <a:spLocks noGrp="1"/>
          </p:cNvSpPr>
          <p:nvPr>
            <p:ph type="title" idx="4294967295"/>
          </p:nvPr>
        </p:nvSpPr>
        <p:spPr>
          <a:xfrm>
            <a:off x="1262516" y="571614"/>
            <a:ext cx="7011200" cy="1021600"/>
          </a:xfrm>
        </p:spPr>
        <p:txBody>
          <a:bodyPr/>
          <a:lstStyle/>
          <a:p>
            <a:r>
              <a:rPr lang="en-US" sz="5400" dirty="0">
                <a:latin typeface="Segoe Print" panose="02000600000000000000" pitchFamily="2" charset="0"/>
              </a:rPr>
              <a:t>THEIR WORLD...</a:t>
            </a:r>
          </a:p>
        </p:txBody>
      </p:sp>
      <p:sp>
        <p:nvSpPr>
          <p:cNvPr id="3" name="Slide Number Placeholder 2">
            <a:extLst>
              <a:ext uri="{FF2B5EF4-FFF2-40B4-BE49-F238E27FC236}">
                <a16:creationId xmlns:a16="http://schemas.microsoft.com/office/drawing/2014/main" id="{5766D93A-6090-4552-8CC8-307A149B72CD}"/>
              </a:ext>
            </a:extLst>
          </p:cNvPr>
          <p:cNvSpPr>
            <a:spLocks noGrp="1"/>
          </p:cNvSpPr>
          <p:nvPr>
            <p:ph type="sldNum" idx="10"/>
          </p:nvPr>
        </p:nvSpPr>
        <p:spPr/>
        <p:txBody>
          <a:bodyPr/>
          <a:lstStyle/>
          <a:p>
            <a:fld id="{00000000-1234-1234-1234-123412341234}" type="slidenum">
              <a:rPr lang="en" smtClean="0"/>
              <a:pPr/>
              <a:t>107</a:t>
            </a:fld>
            <a:endParaRPr lang="en"/>
          </a:p>
        </p:txBody>
      </p:sp>
      <p:sp>
        <p:nvSpPr>
          <p:cNvPr id="4" name="Content Placeholder 2">
            <a:extLst>
              <a:ext uri="{FF2B5EF4-FFF2-40B4-BE49-F238E27FC236}">
                <a16:creationId xmlns:a16="http://schemas.microsoft.com/office/drawing/2014/main" id="{58442354-A43C-4D0E-99CE-48CB76050844}"/>
              </a:ext>
            </a:extLst>
          </p:cNvPr>
          <p:cNvSpPr txBox="1">
            <a:spLocks/>
          </p:cNvSpPr>
          <p:nvPr/>
        </p:nvSpPr>
        <p:spPr>
          <a:xfrm>
            <a:off x="444489" y="1981172"/>
            <a:ext cx="5086516" cy="2562225"/>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L="914400" marR="0" lvl="1"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L="1371600" marR="0" lvl="2"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L="1828800" marR="0" lvl="3"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L="2286000" marR="0" lvl="4"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L="2743200" marR="0" lvl="5"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L="3200400" marR="0" lvl="6"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L="3657600" marR="0" lvl="7"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L="4114800" marR="0" lvl="8" indent="-381000" algn="l" rtl="0">
              <a:lnSpc>
                <a:spcPct val="100000"/>
              </a:lnSpc>
              <a:spcBef>
                <a:spcPts val="1000"/>
              </a:spcBef>
              <a:spcAft>
                <a:spcPts val="100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pPr>
              <a:buClr>
                <a:srgbClr val="C00000"/>
              </a:buClr>
              <a:buFont typeface="Wingdings" panose="05000000000000000000" pitchFamily="2" charset="2"/>
              <a:buChar char="Ø"/>
            </a:pPr>
            <a:r>
              <a:rPr lang="en-US" sz="1800" kern="0" dirty="0">
                <a:solidFill>
                  <a:srgbClr val="C00000"/>
                </a:solidFill>
              </a:rPr>
              <a:t>Biggie has always been dead</a:t>
            </a:r>
          </a:p>
          <a:p>
            <a:pPr>
              <a:buClr>
                <a:srgbClr val="C00000"/>
              </a:buClr>
              <a:buFont typeface="Wingdings" panose="05000000000000000000" pitchFamily="2" charset="2"/>
              <a:buChar char="Ø"/>
            </a:pPr>
            <a:r>
              <a:rPr lang="en-US" sz="1800" kern="0" dirty="0">
                <a:solidFill>
                  <a:srgbClr val="C00000"/>
                </a:solidFill>
              </a:rPr>
              <a:t>Chris Farley has always been dead</a:t>
            </a:r>
          </a:p>
          <a:p>
            <a:pPr>
              <a:buClr>
                <a:srgbClr val="C00000"/>
              </a:buClr>
              <a:buFont typeface="Wingdings" panose="05000000000000000000" pitchFamily="2" charset="2"/>
              <a:buChar char="Ø"/>
            </a:pPr>
            <a:r>
              <a:rPr lang="en-US" sz="1800" kern="0" dirty="0">
                <a:solidFill>
                  <a:srgbClr val="C00000"/>
                </a:solidFill>
              </a:rPr>
              <a:t>South Park has always been on</a:t>
            </a:r>
          </a:p>
          <a:p>
            <a:pPr>
              <a:buClr>
                <a:srgbClr val="C00000"/>
              </a:buClr>
              <a:buFont typeface="Wingdings" panose="05000000000000000000" pitchFamily="2" charset="2"/>
              <a:buChar char="Ø"/>
            </a:pPr>
            <a:r>
              <a:rPr lang="en-US" sz="1800" kern="0" dirty="0">
                <a:solidFill>
                  <a:srgbClr val="C00000"/>
                </a:solidFill>
              </a:rPr>
              <a:t>Hong Kong has always belonged to China</a:t>
            </a:r>
          </a:p>
          <a:p>
            <a:pPr>
              <a:buClr>
                <a:srgbClr val="C00000"/>
              </a:buClr>
              <a:buFont typeface="Wingdings" panose="05000000000000000000" pitchFamily="2" charset="2"/>
              <a:buChar char="Ø"/>
            </a:pPr>
            <a:r>
              <a:rPr lang="en-US" sz="1800" kern="0" dirty="0">
                <a:solidFill>
                  <a:srgbClr val="C00000"/>
                </a:solidFill>
              </a:rPr>
              <a:t>Sheep have always been cloned</a:t>
            </a:r>
          </a:p>
          <a:p>
            <a:pPr>
              <a:buClr>
                <a:srgbClr val="C00000"/>
              </a:buClr>
              <a:buFont typeface="Wingdings" panose="05000000000000000000" pitchFamily="2" charset="2"/>
              <a:buChar char="Ø"/>
            </a:pPr>
            <a:r>
              <a:rPr lang="en-US" sz="1800" kern="0" dirty="0">
                <a:solidFill>
                  <a:srgbClr val="C00000"/>
                </a:solidFill>
              </a:rPr>
              <a:t>Presidents have always had two terms</a:t>
            </a:r>
          </a:p>
          <a:p>
            <a:endParaRPr lang="en-US" sz="1800" kern="0" dirty="0"/>
          </a:p>
        </p:txBody>
      </p:sp>
      <p:sp>
        <p:nvSpPr>
          <p:cNvPr id="5" name="Content Placeholder 3">
            <a:extLst>
              <a:ext uri="{FF2B5EF4-FFF2-40B4-BE49-F238E27FC236}">
                <a16:creationId xmlns:a16="http://schemas.microsoft.com/office/drawing/2014/main" id="{7E08A92A-DFEF-4DDC-AFB2-C981D66D07AA}"/>
              </a:ext>
            </a:extLst>
          </p:cNvPr>
          <p:cNvSpPr txBox="1">
            <a:spLocks/>
          </p:cNvSpPr>
          <p:nvPr/>
        </p:nvSpPr>
        <p:spPr>
          <a:xfrm>
            <a:off x="4591300" y="4399314"/>
            <a:ext cx="4215384" cy="1993086"/>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L="914400" marR="0" lvl="1"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L="1371600" marR="0" lvl="2"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L="1828800" marR="0" lvl="3"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L="2286000" marR="0" lvl="4"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L="2743200" marR="0" lvl="5"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L="3200400" marR="0" lvl="6"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L="3657600" marR="0" lvl="7"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L="4114800" marR="0" lvl="8" indent="-381000" algn="l" rtl="0">
              <a:lnSpc>
                <a:spcPct val="100000"/>
              </a:lnSpc>
              <a:spcBef>
                <a:spcPts val="1000"/>
              </a:spcBef>
              <a:spcAft>
                <a:spcPts val="100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pPr>
              <a:buClr>
                <a:srgbClr val="C00000"/>
              </a:buClr>
              <a:buFont typeface="Wingdings" panose="05000000000000000000" pitchFamily="2" charset="2"/>
              <a:buChar char="Ø"/>
            </a:pPr>
            <a:r>
              <a:rPr lang="en-US" sz="1800" kern="0" dirty="0">
                <a:solidFill>
                  <a:srgbClr val="C00000"/>
                </a:solidFill>
              </a:rPr>
              <a:t>Columbine- 2 years old</a:t>
            </a:r>
          </a:p>
          <a:p>
            <a:pPr>
              <a:buClr>
                <a:srgbClr val="C00000"/>
              </a:buClr>
              <a:buFont typeface="Wingdings" panose="05000000000000000000" pitchFamily="2" charset="2"/>
              <a:buChar char="Ø"/>
            </a:pPr>
            <a:r>
              <a:rPr lang="en-US" sz="1800" kern="0" dirty="0">
                <a:solidFill>
                  <a:srgbClr val="C00000"/>
                </a:solidFill>
              </a:rPr>
              <a:t>9/11- 4 years old</a:t>
            </a:r>
          </a:p>
          <a:p>
            <a:pPr>
              <a:buClr>
                <a:srgbClr val="C00000"/>
              </a:buClr>
              <a:buFont typeface="Wingdings" panose="05000000000000000000" pitchFamily="2" charset="2"/>
              <a:buChar char="Ø"/>
            </a:pPr>
            <a:r>
              <a:rPr lang="en-US" sz="1800" kern="0" dirty="0">
                <a:solidFill>
                  <a:srgbClr val="C00000"/>
                </a:solidFill>
              </a:rPr>
              <a:t>Hurricane Katrina- 8 years old</a:t>
            </a:r>
          </a:p>
          <a:p>
            <a:pPr>
              <a:buClr>
                <a:srgbClr val="C00000"/>
              </a:buClr>
              <a:buFont typeface="Wingdings" panose="05000000000000000000" pitchFamily="2" charset="2"/>
              <a:buChar char="Ø"/>
            </a:pPr>
            <a:r>
              <a:rPr lang="en-US" sz="1800" kern="0" dirty="0">
                <a:solidFill>
                  <a:srgbClr val="C00000"/>
                </a:solidFill>
              </a:rPr>
              <a:t>iPhone- 10 years old</a:t>
            </a:r>
          </a:p>
          <a:p>
            <a:pPr>
              <a:buClr>
                <a:srgbClr val="C00000"/>
              </a:buClr>
              <a:buFont typeface="Wingdings" panose="05000000000000000000" pitchFamily="2" charset="2"/>
              <a:buChar char="Ø"/>
            </a:pPr>
            <a:r>
              <a:rPr lang="en-US" sz="1800" kern="0" dirty="0">
                <a:solidFill>
                  <a:srgbClr val="C00000"/>
                </a:solidFill>
              </a:rPr>
              <a:t>Deepwater Horizon- 13 years old</a:t>
            </a:r>
          </a:p>
          <a:p>
            <a:endParaRPr lang="en-US" kern="0" dirty="0"/>
          </a:p>
        </p:txBody>
      </p:sp>
      <p:pic>
        <p:nvPicPr>
          <p:cNvPr id="6" name="Picture 5">
            <a:extLst>
              <a:ext uri="{FF2B5EF4-FFF2-40B4-BE49-F238E27FC236}">
                <a16:creationId xmlns:a16="http://schemas.microsoft.com/office/drawing/2014/main" id="{6F2DF123-2142-4F21-9AD9-10C0D7646778}"/>
              </a:ext>
            </a:extLst>
          </p:cNvPr>
          <p:cNvPicPr>
            <a:picLocks noChangeAspect="1"/>
          </p:cNvPicPr>
          <p:nvPr/>
        </p:nvPicPr>
        <p:blipFill>
          <a:blip r:embed="rId2"/>
          <a:stretch>
            <a:fillRect/>
          </a:stretch>
        </p:blipFill>
        <p:spPr>
          <a:xfrm>
            <a:off x="7914504" y="1811817"/>
            <a:ext cx="3553856" cy="2150290"/>
          </a:xfrm>
          <a:prstGeom prst="rect">
            <a:avLst/>
          </a:prstGeom>
        </p:spPr>
      </p:pic>
    </p:spTree>
    <p:extLst>
      <p:ext uri="{BB962C8B-B14F-4D97-AF65-F5344CB8AC3E}">
        <p14:creationId xmlns:p14="http://schemas.microsoft.com/office/powerpoint/2010/main" val="154947205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2E3E4-EA6A-4069-9DB1-F38D5A584FDC}"/>
              </a:ext>
            </a:extLst>
          </p:cNvPr>
          <p:cNvSpPr>
            <a:spLocks noGrp="1"/>
          </p:cNvSpPr>
          <p:nvPr>
            <p:ph type="title" idx="4294967295"/>
          </p:nvPr>
        </p:nvSpPr>
        <p:spPr>
          <a:xfrm>
            <a:off x="182451" y="523433"/>
            <a:ext cx="8239654" cy="1021600"/>
          </a:xfrm>
        </p:spPr>
        <p:txBody>
          <a:bodyPr/>
          <a:lstStyle/>
          <a:p>
            <a:pPr algn="ctr"/>
            <a:r>
              <a:rPr lang="en-US" sz="3200" dirty="0">
                <a:latin typeface="Segoe Print" panose="02000600000000000000" pitchFamily="2" charset="0"/>
              </a:rPr>
              <a:t>HOW TO MOTIVATE THESE STUDENTS...</a:t>
            </a:r>
          </a:p>
        </p:txBody>
      </p:sp>
      <p:sp>
        <p:nvSpPr>
          <p:cNvPr id="3" name="Slide Number Placeholder 2">
            <a:extLst>
              <a:ext uri="{FF2B5EF4-FFF2-40B4-BE49-F238E27FC236}">
                <a16:creationId xmlns:a16="http://schemas.microsoft.com/office/drawing/2014/main" id="{3140920C-5E35-4FFE-A06C-152C02DAAD5A}"/>
              </a:ext>
            </a:extLst>
          </p:cNvPr>
          <p:cNvSpPr>
            <a:spLocks noGrp="1"/>
          </p:cNvSpPr>
          <p:nvPr>
            <p:ph type="sldNum" idx="10"/>
          </p:nvPr>
        </p:nvSpPr>
        <p:spPr/>
        <p:txBody>
          <a:bodyPr/>
          <a:lstStyle/>
          <a:p>
            <a:fld id="{00000000-1234-1234-1234-123412341234}" type="slidenum">
              <a:rPr lang="en" smtClean="0"/>
              <a:pPr/>
              <a:t>108</a:t>
            </a:fld>
            <a:endParaRPr lang="en"/>
          </a:p>
        </p:txBody>
      </p:sp>
      <p:sp>
        <p:nvSpPr>
          <p:cNvPr id="4" name="Content Placeholder 2">
            <a:extLst>
              <a:ext uri="{FF2B5EF4-FFF2-40B4-BE49-F238E27FC236}">
                <a16:creationId xmlns:a16="http://schemas.microsoft.com/office/drawing/2014/main" id="{B281CA0F-0A3E-4CF7-8EB5-666736F5DA43}"/>
              </a:ext>
            </a:extLst>
          </p:cNvPr>
          <p:cNvSpPr txBox="1">
            <a:spLocks/>
          </p:cNvSpPr>
          <p:nvPr/>
        </p:nvSpPr>
        <p:spPr>
          <a:xfrm>
            <a:off x="1588008" y="2865282"/>
            <a:ext cx="9015984" cy="27241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1pPr>
            <a:lvl2pPr marL="914400" marR="0" lvl="1"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2pPr>
            <a:lvl3pPr marL="1371600" marR="0" lvl="2"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3pPr>
            <a:lvl4pPr marL="1828800" marR="0" lvl="3"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4pPr>
            <a:lvl5pPr marL="2286000" marR="0" lvl="4"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5pPr>
            <a:lvl6pPr marL="2743200" marR="0" lvl="5"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6pPr>
            <a:lvl7pPr marL="3200400" marR="0" lvl="6"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7pPr>
            <a:lvl8pPr marL="3657600" marR="0" lvl="7" indent="-381000" algn="l" rtl="0">
              <a:lnSpc>
                <a:spcPct val="100000"/>
              </a:lnSpc>
              <a:spcBef>
                <a:spcPts val="1000"/>
              </a:spcBef>
              <a:spcAft>
                <a:spcPts val="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8pPr>
            <a:lvl9pPr marL="4114800" marR="0" lvl="8" indent="-381000" algn="l" rtl="0">
              <a:lnSpc>
                <a:spcPct val="100000"/>
              </a:lnSpc>
              <a:spcBef>
                <a:spcPts val="1000"/>
              </a:spcBef>
              <a:spcAft>
                <a:spcPts val="1000"/>
              </a:spcAft>
              <a:buClr>
                <a:srgbClr val="C7D3E6"/>
              </a:buClr>
              <a:buSzPts val="2400"/>
              <a:buFont typeface="Roboto Condensed Light"/>
              <a:buChar char="▻"/>
              <a:defRPr sz="2400" b="0" i="0" u="none" strike="noStrike" cap="none">
                <a:solidFill>
                  <a:srgbClr val="263248"/>
                </a:solidFill>
                <a:latin typeface="Roboto Condensed Light"/>
                <a:ea typeface="Roboto Condensed Light"/>
                <a:cs typeface="Roboto Condensed Light"/>
                <a:sym typeface="Roboto Condensed Light"/>
              </a:defRPr>
            </a:lvl9pPr>
          </a:lstStyle>
          <a:p>
            <a:pPr>
              <a:buClr>
                <a:srgbClr val="C00000"/>
              </a:buClr>
              <a:buFont typeface="Wingdings" panose="05000000000000000000" pitchFamily="2" charset="2"/>
              <a:buChar char="Ø"/>
            </a:pPr>
            <a:r>
              <a:rPr lang="en-US" sz="1800" b="1" kern="0" dirty="0">
                <a:solidFill>
                  <a:srgbClr val="C00000"/>
                </a:solidFill>
                <a:latin typeface="Century Gothic" charset="0"/>
              </a:rPr>
              <a:t>Create high-intensity relationships: They react better to highly defined, small workgroups that have a strong peer leader. There must be an easy to identify chain of command when it comes to management.</a:t>
            </a:r>
          </a:p>
          <a:p>
            <a:pPr>
              <a:buClr>
                <a:srgbClr val="C00000"/>
              </a:buClr>
              <a:buFont typeface="Wingdings" panose="05000000000000000000" pitchFamily="2" charset="2"/>
              <a:buChar char="Ø"/>
            </a:pPr>
            <a:r>
              <a:rPr lang="en-US" sz="1800" b="1" kern="0" dirty="0">
                <a:solidFill>
                  <a:srgbClr val="C00000"/>
                </a:solidFill>
                <a:latin typeface="Century Gothic" charset="0"/>
              </a:rPr>
              <a:t>Generation Z students may need more training, especially in the area of interpersonal and communication skills. Focus on behaviors--show them the right skills and communication techniques.</a:t>
            </a:r>
          </a:p>
          <a:p>
            <a:pPr>
              <a:buClr>
                <a:srgbClr val="C00000"/>
              </a:buClr>
              <a:buFont typeface="Wingdings" panose="05000000000000000000" pitchFamily="2" charset="2"/>
              <a:buChar char="Ø"/>
            </a:pPr>
            <a:r>
              <a:rPr lang="en-US" sz="1800" b="1" kern="0" dirty="0">
                <a:solidFill>
                  <a:srgbClr val="C00000"/>
                </a:solidFill>
                <a:latin typeface="Century Gothic" charset="0"/>
              </a:rPr>
              <a:t>Provide lots of awards: This generation has grown up used to rewards for even the smallest accomplishment. To encourage performance and growth, offer periodical rewards and continue redesigning the rewards to meet the changing expectations.</a:t>
            </a:r>
          </a:p>
          <a:p>
            <a:pPr>
              <a:buClr>
                <a:srgbClr val="C00000"/>
              </a:buClr>
              <a:buFont typeface="Wingdings" panose="05000000000000000000" pitchFamily="2" charset="2"/>
              <a:buChar char="Ø"/>
            </a:pPr>
            <a:r>
              <a:rPr lang="en-US" sz="1800" b="1" kern="0" dirty="0">
                <a:solidFill>
                  <a:srgbClr val="C00000"/>
                </a:solidFill>
                <a:latin typeface="Century Gothic" charset="0"/>
              </a:rPr>
              <a:t>Generation Z students thrive on opportunity. If you want to keep them interested and motivated, show them a dream opportunity is possible.</a:t>
            </a:r>
          </a:p>
          <a:p>
            <a:endParaRPr lang="en-US" sz="1800" kern="0" dirty="0">
              <a:solidFill>
                <a:srgbClr val="FF0000"/>
              </a:solidFill>
            </a:endParaRPr>
          </a:p>
        </p:txBody>
      </p:sp>
    </p:spTree>
    <p:extLst>
      <p:ext uri="{BB962C8B-B14F-4D97-AF65-F5344CB8AC3E}">
        <p14:creationId xmlns:p14="http://schemas.microsoft.com/office/powerpoint/2010/main" val="113708249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935654-F38D-4E79-B93B-531EB5111433}"/>
              </a:ext>
            </a:extLst>
          </p:cNvPr>
          <p:cNvSpPr txBox="1">
            <a:spLocks/>
          </p:cNvSpPr>
          <p:nvPr/>
        </p:nvSpPr>
        <p:spPr>
          <a:xfrm>
            <a:off x="189367" y="808566"/>
            <a:ext cx="4995512" cy="441431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3600" b="1" dirty="0">
              <a:solidFill>
                <a:srgbClr val="0070C0"/>
              </a:solidFill>
            </a:endParaRPr>
          </a:p>
          <a:p>
            <a:pPr marL="0" indent="0">
              <a:buFont typeface="Arial" panose="020B0604020202020204" pitchFamily="34" charset="0"/>
              <a:buNone/>
            </a:pPr>
            <a:endParaRPr lang="en-US" b="1" dirty="0"/>
          </a:p>
          <a:p>
            <a:pPr marL="0" indent="0" algn="ctr">
              <a:buFont typeface="Arial" panose="020B0604020202020204" pitchFamily="34" charset="0"/>
              <a:buNone/>
            </a:pPr>
            <a:r>
              <a:rPr lang="en-US" b="1" i="1" u="sng" dirty="0">
                <a:solidFill>
                  <a:srgbClr val="0070C0"/>
                </a:solidFill>
              </a:rPr>
              <a:t>Questions</a:t>
            </a:r>
            <a:r>
              <a:rPr lang="en-US" b="1" i="1" dirty="0">
                <a:solidFill>
                  <a:srgbClr val="0070C0"/>
                </a:solidFill>
              </a:rPr>
              <a:t>?</a:t>
            </a:r>
          </a:p>
          <a:p>
            <a:pPr marL="0" indent="0" algn="ctr">
              <a:buFont typeface="Arial" panose="020B0604020202020204" pitchFamily="34" charset="0"/>
              <a:buNone/>
            </a:pPr>
            <a:r>
              <a:rPr lang="en-US" sz="1900" b="1" dirty="0"/>
              <a:t>Ohio Manufacturing Extension Partnership </a:t>
            </a:r>
          </a:p>
          <a:p>
            <a:pPr marL="0" indent="0" algn="ctr">
              <a:buFont typeface="Arial" panose="020B0604020202020204" pitchFamily="34" charset="0"/>
              <a:buNone/>
            </a:pPr>
            <a:r>
              <a:rPr lang="en-US" sz="1900" b="1" dirty="0"/>
              <a:t>Susan Foltz</a:t>
            </a:r>
          </a:p>
          <a:p>
            <a:pPr marL="0" indent="0" algn="ctr">
              <a:buFont typeface="Arial" panose="020B0604020202020204" pitchFamily="34" charset="0"/>
              <a:buNone/>
            </a:pPr>
            <a:r>
              <a:rPr lang="en-US" sz="1900" b="1" dirty="0"/>
              <a:t>Email:  </a:t>
            </a:r>
            <a:r>
              <a:rPr lang="en-US" sz="1900" b="1" dirty="0">
                <a:hlinkClick r:id="rId2"/>
              </a:rPr>
              <a:t>susan.foltz@development.ohio.gov</a:t>
            </a:r>
            <a:endParaRPr lang="en-US" sz="1900" b="1" dirty="0"/>
          </a:p>
          <a:p>
            <a:pPr marL="0" indent="0" algn="ctr">
              <a:buFont typeface="Arial" panose="020B0604020202020204" pitchFamily="34" charset="0"/>
              <a:buNone/>
            </a:pPr>
            <a:endParaRPr lang="en-US" sz="2000" b="1" dirty="0"/>
          </a:p>
          <a:p>
            <a:pPr marL="0" indent="0" algn="ctr">
              <a:buFont typeface="Arial" panose="020B0604020202020204" pitchFamily="34" charset="0"/>
              <a:buNone/>
            </a:pPr>
            <a:r>
              <a:rPr lang="en-US" sz="2000" b="1" dirty="0"/>
              <a:t>Ohio Manufacturing Extension Partnership at Ohio State University South Centers</a:t>
            </a:r>
          </a:p>
          <a:p>
            <a:pPr marL="0" indent="0" algn="ctr">
              <a:buFont typeface="Arial" panose="020B0604020202020204" pitchFamily="34" charset="0"/>
              <a:buNone/>
            </a:pPr>
            <a:r>
              <a:rPr lang="en-US" sz="2000" b="1" dirty="0"/>
              <a:t>Dorinda Byers</a:t>
            </a:r>
          </a:p>
          <a:p>
            <a:pPr marL="0" indent="0" algn="ctr">
              <a:buFont typeface="Arial" panose="020B0604020202020204" pitchFamily="34" charset="0"/>
              <a:buNone/>
            </a:pPr>
            <a:r>
              <a:rPr lang="en-US" sz="2000" b="1" dirty="0"/>
              <a:t>Email:  </a:t>
            </a:r>
            <a:r>
              <a:rPr lang="en-US" sz="2000" b="1" dirty="0">
                <a:hlinkClick r:id="rId3"/>
              </a:rPr>
              <a:t>byers.18@osu.edu</a:t>
            </a:r>
            <a:endParaRPr lang="en-US" sz="2000" b="1" dirty="0"/>
          </a:p>
          <a:p>
            <a:pPr marL="0" indent="0" algn="ctr">
              <a:buFont typeface="Arial" panose="020B0604020202020204" pitchFamily="34" charset="0"/>
              <a:buNone/>
            </a:pPr>
            <a:endParaRPr lang="en-US" sz="2000" b="1" dirty="0"/>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p:txBody>
      </p:sp>
      <p:pic>
        <p:nvPicPr>
          <p:cNvPr id="4" name="Picture 3">
            <a:extLst>
              <a:ext uri="{FF2B5EF4-FFF2-40B4-BE49-F238E27FC236}">
                <a16:creationId xmlns:a16="http://schemas.microsoft.com/office/drawing/2014/main" id="{B359A67F-193B-45C3-BD0E-B58936712E1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988623" y="5421507"/>
            <a:ext cx="1397000" cy="622300"/>
          </a:xfrm>
          <a:prstGeom prst="rect">
            <a:avLst/>
          </a:prstGeom>
        </p:spPr>
      </p:pic>
      <p:grpSp>
        <p:nvGrpSpPr>
          <p:cNvPr id="2" name="Group 1">
            <a:extLst>
              <a:ext uri="{FF2B5EF4-FFF2-40B4-BE49-F238E27FC236}">
                <a16:creationId xmlns:a16="http://schemas.microsoft.com/office/drawing/2014/main" id="{CBC49D89-8A73-4CC7-885C-CF27DDB05419}"/>
              </a:ext>
            </a:extLst>
          </p:cNvPr>
          <p:cNvGrpSpPr>
            <a:grpSpLocks noChangeAspect="1"/>
          </p:cNvGrpSpPr>
          <p:nvPr/>
        </p:nvGrpSpPr>
        <p:grpSpPr>
          <a:xfrm>
            <a:off x="7145137" y="0"/>
            <a:ext cx="3620195" cy="6217920"/>
            <a:chOff x="1814271" y="98350"/>
            <a:chExt cx="3438446" cy="5905753"/>
          </a:xfrm>
        </p:grpSpPr>
        <p:pic>
          <p:nvPicPr>
            <p:cNvPr id="5" name="Picture 4">
              <a:extLst>
                <a:ext uri="{FF2B5EF4-FFF2-40B4-BE49-F238E27FC236}">
                  <a16:creationId xmlns:a16="http://schemas.microsoft.com/office/drawing/2014/main" id="{3838C4B9-30A3-423E-90BA-1D89FE2A1D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7455" y="4422686"/>
              <a:ext cx="2791134" cy="881411"/>
            </a:xfrm>
            <a:prstGeom prst="rect">
              <a:avLst/>
            </a:prstGeom>
          </p:spPr>
        </p:pic>
        <p:pic>
          <p:nvPicPr>
            <p:cNvPr id="6" name="Picture 5">
              <a:extLst>
                <a:ext uri="{FF2B5EF4-FFF2-40B4-BE49-F238E27FC236}">
                  <a16:creationId xmlns:a16="http://schemas.microsoft.com/office/drawing/2014/main" id="{A9EDEFA9-8A2C-44BF-9319-1A9E170628B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955941" y="98350"/>
              <a:ext cx="1042983" cy="1373431"/>
            </a:xfrm>
            <a:prstGeom prst="rect">
              <a:avLst/>
            </a:prstGeom>
          </p:spPr>
        </p:pic>
        <p:pic>
          <p:nvPicPr>
            <p:cNvPr id="7" name="Picture 6">
              <a:extLst>
                <a:ext uri="{FF2B5EF4-FFF2-40B4-BE49-F238E27FC236}">
                  <a16:creationId xmlns:a16="http://schemas.microsoft.com/office/drawing/2014/main" id="{129AA478-D49F-4EB8-A7C0-932D5A5B0084}"/>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2338970" y="1675336"/>
              <a:ext cx="2123436" cy="1171314"/>
            </a:xfrm>
            <a:prstGeom prst="rect">
              <a:avLst/>
            </a:prstGeom>
          </p:spPr>
        </p:pic>
        <p:pic>
          <p:nvPicPr>
            <p:cNvPr id="8" name="Picture 7">
              <a:extLst>
                <a:ext uri="{FF2B5EF4-FFF2-40B4-BE49-F238E27FC236}">
                  <a16:creationId xmlns:a16="http://schemas.microsoft.com/office/drawing/2014/main" id="{E8E59253-82AE-46BC-8B7A-FBA2AE8FC684}"/>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887024" y="2695818"/>
              <a:ext cx="3317875" cy="605118"/>
            </a:xfrm>
            <a:prstGeom prst="rect">
              <a:avLst/>
            </a:prstGeom>
          </p:spPr>
        </p:pic>
        <p:pic>
          <p:nvPicPr>
            <p:cNvPr id="9" name="Picture 8" descr="A close up of a sign&#10;&#10;Description automatically generated">
              <a:extLst>
                <a:ext uri="{FF2B5EF4-FFF2-40B4-BE49-F238E27FC236}">
                  <a16:creationId xmlns:a16="http://schemas.microsoft.com/office/drawing/2014/main" id="{7619C382-A0E8-4F83-B498-98637DEFC2E2}"/>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2375863" y="5396284"/>
              <a:ext cx="2231640" cy="607819"/>
            </a:xfrm>
            <a:prstGeom prst="rect">
              <a:avLst/>
            </a:prstGeom>
          </p:spPr>
        </p:pic>
        <p:pic>
          <p:nvPicPr>
            <p:cNvPr id="10" name="Picture 9" descr="A close up of a sign&#10;&#10;Description automatically generated">
              <a:extLst>
                <a:ext uri="{FF2B5EF4-FFF2-40B4-BE49-F238E27FC236}">
                  <a16:creationId xmlns:a16="http://schemas.microsoft.com/office/drawing/2014/main" id="{3BC67558-8638-43BB-A407-3066CC2077F0}"/>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814271" y="3599642"/>
              <a:ext cx="3438446" cy="693420"/>
            </a:xfrm>
            <a:prstGeom prst="rect">
              <a:avLst/>
            </a:prstGeom>
          </p:spPr>
        </p:pic>
      </p:grpSp>
      <p:sp>
        <p:nvSpPr>
          <p:cNvPr id="11" name="Rectangle 10">
            <a:extLst>
              <a:ext uri="{FF2B5EF4-FFF2-40B4-BE49-F238E27FC236}">
                <a16:creationId xmlns:a16="http://schemas.microsoft.com/office/drawing/2014/main" id="{CC08D1FE-7CDE-4878-88B2-57CD771635DA}"/>
              </a:ext>
            </a:extLst>
          </p:cNvPr>
          <p:cNvSpPr/>
          <p:nvPr/>
        </p:nvSpPr>
        <p:spPr>
          <a:xfrm>
            <a:off x="189367" y="473597"/>
            <a:ext cx="4350871" cy="830997"/>
          </a:xfrm>
          <a:prstGeom prst="rect">
            <a:avLst/>
          </a:prstGeom>
        </p:spPr>
        <p:txBody>
          <a:bodyPr wrap="none">
            <a:spAutoFit/>
          </a:bodyPr>
          <a:lstStyle/>
          <a:p>
            <a:pPr algn="ctr"/>
            <a:r>
              <a:rPr lang="en-US" sz="4800" b="1" dirty="0">
                <a:solidFill>
                  <a:schemeClr val="bg1"/>
                </a:solidFill>
                <a:latin typeface="Segoe Print" panose="02000600000000000000" pitchFamily="2" charset="0"/>
              </a:rPr>
              <a:t>THANK YOU!</a:t>
            </a:r>
          </a:p>
        </p:txBody>
      </p:sp>
    </p:spTree>
    <p:extLst>
      <p:ext uri="{BB962C8B-B14F-4D97-AF65-F5344CB8AC3E}">
        <p14:creationId xmlns:p14="http://schemas.microsoft.com/office/powerpoint/2010/main" val="2037799933"/>
      </p:ext>
    </p:extLst>
  </p:cSld>
  <p:clrMapOvr>
    <a:masterClrMapping/>
  </p:clrMapOvr>
  <p:transition>
    <p:fade thruBlk="1"/>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Segoe Prin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aler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Custom 1">
      <a:majorFont>
        <a:latin typeface="Roboto Condensed Light"/>
        <a:ea typeface=""/>
        <a:cs typeface=""/>
      </a:majorFont>
      <a:minorFont>
        <a:latin typeface="Roboto Condense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2818</TotalTime>
  <Words>5546</Words>
  <Application>Microsoft Office PowerPoint</Application>
  <PresentationFormat>Widescreen</PresentationFormat>
  <Paragraphs>1381</Paragraphs>
  <Slides>109</Slides>
  <Notes>0</Notes>
  <HiddenSlides>0</HiddenSlides>
  <MMClips>0</MMClips>
  <ScaleCrop>false</ScaleCrop>
  <HeadingPairs>
    <vt:vector size="6" baseType="variant">
      <vt:variant>
        <vt:lpstr>Fonts Used</vt:lpstr>
      </vt:variant>
      <vt:variant>
        <vt:i4>21</vt:i4>
      </vt:variant>
      <vt:variant>
        <vt:lpstr>Theme</vt:lpstr>
      </vt:variant>
      <vt:variant>
        <vt:i4>4</vt:i4>
      </vt:variant>
      <vt:variant>
        <vt:lpstr>Slide Titles</vt:lpstr>
      </vt:variant>
      <vt:variant>
        <vt:i4>109</vt:i4>
      </vt:variant>
    </vt:vector>
  </HeadingPairs>
  <TitlesOfParts>
    <vt:vector size="134" baseType="lpstr">
      <vt:lpstr>MS PGothic</vt:lpstr>
      <vt:lpstr>Apple Color Emoji</vt:lpstr>
      <vt:lpstr>Arial</vt:lpstr>
      <vt:lpstr>Arvo</vt:lpstr>
      <vt:lpstr>Calibri</vt:lpstr>
      <vt:lpstr>Calibri Light</vt:lpstr>
      <vt:lpstr>Century Gothic</vt:lpstr>
      <vt:lpstr>Corbel</vt:lpstr>
      <vt:lpstr>Impact</vt:lpstr>
      <vt:lpstr>Mangal</vt:lpstr>
      <vt:lpstr>Microsoft New Tai Lue</vt:lpstr>
      <vt:lpstr>Roboto Condensed</vt:lpstr>
      <vt:lpstr>Roboto Condensed Light</vt:lpstr>
      <vt:lpstr>Segoe Print</vt:lpstr>
      <vt:lpstr>Segoe Script</vt:lpstr>
      <vt:lpstr>Swiss721BT-Italic</vt:lpstr>
      <vt:lpstr>Times New Roman</vt:lpstr>
      <vt:lpstr>Trebuchet MS</vt:lpstr>
      <vt:lpstr>Verdana</vt:lpstr>
      <vt:lpstr>whitney-medium</vt:lpstr>
      <vt:lpstr>Wingdings</vt:lpstr>
      <vt:lpstr>Office Theme</vt:lpstr>
      <vt:lpstr>2_Custom Design</vt:lpstr>
      <vt:lpstr>Salerio template</vt:lpstr>
      <vt:lpstr>7_Custom Design</vt:lpstr>
      <vt:lpstr> Ohio Manufacturing,  Diversity, and Generations in the Workplace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 TO EXERCISE…  MANUFACTURING FACTS QUIZ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DIVERSITY &amp; INCLUSION IS MORE THAN THE BIG THREE: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 to Exercise…  Four Tendencies Quiz  </vt:lpstr>
      <vt:lpstr>PowerPoint Presentation</vt:lpstr>
      <vt:lpstr>PowerPoint Presentation</vt:lpstr>
      <vt:lpstr>PowerPoint Presentation</vt:lpstr>
      <vt:lpstr>PowerPoint Presentation</vt:lpstr>
      <vt:lpstr>PowerPoint Presentation</vt:lpstr>
      <vt:lpstr>PowerPoint Presentation</vt:lpstr>
      <vt:lpstr>TRADITIONALIST BORN BEFORE 1946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GENERATION X BORN 1965 TO EARLY1980’S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 to Exercise…  Generations in the Workplace Quiz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 RECOGNIZING GENERATIONAL TRAITS IS A TOOL FOR IMPROVING GROUP DYNAMICS</vt:lpstr>
      <vt:lpstr>PowerPoint Presentation</vt:lpstr>
      <vt:lpstr>PowerPoint Presentation</vt:lpstr>
      <vt:lpstr>PowerPoint Presentation</vt:lpstr>
      <vt:lpstr>THEIR WORLD...</vt:lpstr>
      <vt:lpstr>HOW TO MOTIVATE THESE STUDENTS...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Ohio Manufacturing,  Diversity, and Generations in the Workplace</dc:title>
  <dc:creator>Koast</dc:creator>
  <cp:lastModifiedBy>Foltz, Susan</cp:lastModifiedBy>
  <cp:revision>26</cp:revision>
  <dcterms:created xsi:type="dcterms:W3CDTF">2019-02-08T06:21:42Z</dcterms:created>
  <dcterms:modified xsi:type="dcterms:W3CDTF">2019-02-21T12:26:37Z</dcterms:modified>
</cp:coreProperties>
</file>